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8914" r:id="rId3"/>
    <p:sldId id="2850" r:id="rId4"/>
    <p:sldId id="894" r:id="rId5"/>
    <p:sldId id="890" r:id="rId6"/>
    <p:sldId id="838" r:id="rId7"/>
    <p:sldId id="692" r:id="rId8"/>
    <p:sldId id="855" r:id="rId9"/>
    <p:sldId id="1984" r:id="rId10"/>
    <p:sldId id="844" r:id="rId11"/>
    <p:sldId id="849" r:id="rId12"/>
    <p:sldId id="388" r:id="rId13"/>
    <p:sldId id="776" r:id="rId14"/>
    <p:sldId id="303" r:id="rId15"/>
    <p:sldId id="924" r:id="rId16"/>
    <p:sldId id="880" r:id="rId17"/>
    <p:sldId id="929" r:id="rId18"/>
    <p:sldId id="337" r:id="rId19"/>
    <p:sldId id="932" r:id="rId20"/>
    <p:sldId id="328" r:id="rId21"/>
    <p:sldId id="937" r:id="rId22"/>
    <p:sldId id="859" r:id="rId23"/>
    <p:sldId id="780" r:id="rId24"/>
    <p:sldId id="719" r:id="rId25"/>
    <p:sldId id="286" r:id="rId26"/>
    <p:sldId id="865" r:id="rId27"/>
    <p:sldId id="8902" r:id="rId28"/>
    <p:sldId id="1997" r:id="rId29"/>
    <p:sldId id="2851" r:id="rId30"/>
    <p:sldId id="261" r:id="rId31"/>
    <p:sldId id="260" r:id="rId32"/>
    <p:sldId id="8903" r:id="rId33"/>
    <p:sldId id="1988" r:id="rId34"/>
    <p:sldId id="8901" r:id="rId35"/>
    <p:sldId id="1990" r:id="rId36"/>
    <p:sldId id="1991" r:id="rId37"/>
    <p:sldId id="1994" r:id="rId38"/>
    <p:sldId id="836" r:id="rId39"/>
    <p:sldId id="8890" r:id="rId40"/>
    <p:sldId id="878" r:id="rId41"/>
    <p:sldId id="876" r:id="rId42"/>
    <p:sldId id="8891" r:id="rId43"/>
    <p:sldId id="8897" r:id="rId44"/>
    <p:sldId id="8910" r:id="rId45"/>
    <p:sldId id="8899" r:id="rId46"/>
    <p:sldId id="258" r:id="rId47"/>
    <p:sldId id="8906" r:id="rId48"/>
    <p:sldId id="262" r:id="rId49"/>
    <p:sldId id="8909" r:id="rId50"/>
    <p:sldId id="273" r:id="rId51"/>
    <p:sldId id="8913" r:id="rId52"/>
    <p:sldId id="263" r:id="rId53"/>
    <p:sldId id="264" r:id="rId54"/>
    <p:sldId id="8892" r:id="rId55"/>
    <p:sldId id="8893" r:id="rId56"/>
    <p:sldId id="907" r:id="rId57"/>
    <p:sldId id="871" r:id="rId58"/>
    <p:sldId id="8912" r:id="rId59"/>
    <p:sldId id="1986" r:id="rId60"/>
    <p:sldId id="1987" r:id="rId61"/>
    <p:sldId id="8898" r:id="rId62"/>
    <p:sldId id="8900" r:id="rId63"/>
    <p:sldId id="8915" r:id="rId64"/>
    <p:sldId id="8895" r:id="rId6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1D47D7-B20D-43F1-AAA4-04446261D074}" v="1" dt="2023-01-08T11:06:19.3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71" autoAdjust="0"/>
    <p:restoredTop sz="94660"/>
  </p:normalViewPr>
  <p:slideViewPr>
    <p:cSldViewPr snapToGrid="0">
      <p:cViewPr varScale="1">
        <p:scale>
          <a:sx n="82" d="100"/>
          <a:sy n="82" d="100"/>
        </p:scale>
        <p:origin x="499" y="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 marc bohbot" userId="35a8b651f16edbea" providerId="LiveId" clId="{FE1D47D7-B20D-43F1-AAA4-04446261D074}"/>
    <pc:docChg chg="undo custSel addSld delSld modSld sldOrd">
      <pc:chgData name="jean marc bohbot" userId="35a8b651f16edbea" providerId="LiveId" clId="{FE1D47D7-B20D-43F1-AAA4-04446261D074}" dt="2023-01-21T14:44:10.482" v="2989" actId="1076"/>
      <pc:docMkLst>
        <pc:docMk/>
      </pc:docMkLst>
      <pc:sldChg chg="addSp modSp mod setBg">
        <pc:chgData name="jean marc bohbot" userId="35a8b651f16edbea" providerId="LiveId" clId="{FE1D47D7-B20D-43F1-AAA4-04446261D074}" dt="2023-01-21T14:42:07.042" v="2974" actId="1076"/>
        <pc:sldMkLst>
          <pc:docMk/>
          <pc:sldMk cId="870350340" sldId="256"/>
        </pc:sldMkLst>
        <pc:spChg chg="mod">
          <ac:chgData name="jean marc bohbot" userId="35a8b651f16edbea" providerId="LiveId" clId="{FE1D47D7-B20D-43F1-AAA4-04446261D074}" dt="2023-01-21T14:23:55.886" v="2753" actId="207"/>
          <ac:spMkLst>
            <pc:docMk/>
            <pc:sldMk cId="870350340" sldId="256"/>
            <ac:spMk id="2" creationId="{FE03D6B8-061A-90EA-B895-D7B9EF6E4465}"/>
          </ac:spMkLst>
        </pc:spChg>
        <pc:spChg chg="mod">
          <ac:chgData name="jean marc bohbot" userId="35a8b651f16edbea" providerId="LiveId" clId="{FE1D47D7-B20D-43F1-AAA4-04446261D074}" dt="2023-01-21T14:23:24.006" v="2751" actId="113"/>
          <ac:spMkLst>
            <pc:docMk/>
            <pc:sldMk cId="870350340" sldId="256"/>
            <ac:spMk id="3" creationId="{D29D3CAD-F564-8E5E-CD38-579215581F35}"/>
          </ac:spMkLst>
        </pc:spChg>
        <pc:spChg chg="add">
          <ac:chgData name="jean marc bohbot" userId="35a8b651f16edbea" providerId="LiveId" clId="{FE1D47D7-B20D-43F1-AAA4-04446261D074}" dt="2023-01-21T14:22:56.814" v="2748" actId="26606"/>
          <ac:spMkLst>
            <pc:docMk/>
            <pc:sldMk cId="870350340" sldId="256"/>
            <ac:spMk id="1031" creationId="{C1DD1A8A-57D5-4A81-AD04-532B043C5611}"/>
          </ac:spMkLst>
        </pc:spChg>
        <pc:spChg chg="add">
          <ac:chgData name="jean marc bohbot" userId="35a8b651f16edbea" providerId="LiveId" clId="{FE1D47D7-B20D-43F1-AAA4-04446261D074}" dt="2023-01-21T14:22:56.814" v="2748" actId="26606"/>
          <ac:spMkLst>
            <pc:docMk/>
            <pc:sldMk cId="870350340" sldId="256"/>
            <ac:spMk id="1033" creationId="{007891EC-4501-44ED-A8C8-B11B6DB767AB}"/>
          </ac:spMkLst>
        </pc:spChg>
        <pc:picChg chg="add mod">
          <ac:chgData name="jean marc bohbot" userId="35a8b651f16edbea" providerId="LiveId" clId="{FE1D47D7-B20D-43F1-AAA4-04446261D074}" dt="2023-01-21T14:42:07.042" v="2974" actId="1076"/>
          <ac:picMkLst>
            <pc:docMk/>
            <pc:sldMk cId="870350340" sldId="256"/>
            <ac:picMk id="4" creationId="{80C3136B-3099-3A23-354D-9B16F07B6D1B}"/>
          </ac:picMkLst>
        </pc:picChg>
        <pc:picChg chg="add mod ord">
          <ac:chgData name="jean marc bohbot" userId="35a8b651f16edbea" providerId="LiveId" clId="{FE1D47D7-B20D-43F1-AAA4-04446261D074}" dt="2023-01-21T14:22:56.814" v="2748" actId="26606"/>
          <ac:picMkLst>
            <pc:docMk/>
            <pc:sldMk cId="870350340" sldId="256"/>
            <ac:picMk id="1026" creationId="{56FC4493-7203-2A8C-70D6-98FECED042D1}"/>
          </ac:picMkLst>
        </pc:picChg>
      </pc:sldChg>
      <pc:sldChg chg="modSp del mod">
        <pc:chgData name="jean marc bohbot" userId="35a8b651f16edbea" providerId="LiveId" clId="{FE1D47D7-B20D-43F1-AAA4-04446261D074}" dt="2023-01-20T15:43:55.360" v="1164" actId="2696"/>
        <pc:sldMkLst>
          <pc:docMk/>
          <pc:sldMk cId="4041011664" sldId="257"/>
        </pc:sldMkLst>
        <pc:spChg chg="mod">
          <ac:chgData name="jean marc bohbot" userId="35a8b651f16edbea" providerId="LiveId" clId="{FE1D47D7-B20D-43F1-AAA4-04446261D074}" dt="2023-01-20T15:43:50.137" v="1163" actId="20577"/>
          <ac:spMkLst>
            <pc:docMk/>
            <pc:sldMk cId="4041011664" sldId="257"/>
            <ac:spMk id="2" creationId="{185D55C5-CDBD-45B4-8185-49ED436A6261}"/>
          </ac:spMkLst>
        </pc:spChg>
      </pc:sldChg>
      <pc:sldChg chg="modSp add mod modAnim">
        <pc:chgData name="jean marc bohbot" userId="35a8b651f16edbea" providerId="LiveId" clId="{FE1D47D7-B20D-43F1-AAA4-04446261D074}" dt="2023-01-21T14:36:18.379" v="2931"/>
        <pc:sldMkLst>
          <pc:docMk/>
          <pc:sldMk cId="2579661452" sldId="258"/>
        </pc:sldMkLst>
        <pc:spChg chg="mod">
          <ac:chgData name="jean marc bohbot" userId="35a8b651f16edbea" providerId="LiveId" clId="{FE1D47D7-B20D-43F1-AAA4-04446261D074}" dt="2023-01-21T10:53:48.165" v="1908" actId="113"/>
          <ac:spMkLst>
            <pc:docMk/>
            <pc:sldMk cId="2579661452" sldId="258"/>
            <ac:spMk id="2" creationId="{BD80A2B6-148D-4050-94D9-FE5B31234C9B}"/>
          </ac:spMkLst>
        </pc:spChg>
        <pc:spChg chg="mod">
          <ac:chgData name="jean marc bohbot" userId="35a8b651f16edbea" providerId="LiveId" clId="{FE1D47D7-B20D-43F1-AAA4-04446261D074}" dt="2023-01-21T10:54:50.488" v="1972" actId="20577"/>
          <ac:spMkLst>
            <pc:docMk/>
            <pc:sldMk cId="2579661452" sldId="258"/>
            <ac:spMk id="3" creationId="{BC03A456-881E-4BC9-8F0F-5874EE864770}"/>
          </ac:spMkLst>
        </pc:spChg>
      </pc:sldChg>
      <pc:sldChg chg="del">
        <pc:chgData name="jean marc bohbot" userId="35a8b651f16edbea" providerId="LiveId" clId="{FE1D47D7-B20D-43F1-AAA4-04446261D074}" dt="2023-01-21T10:41:00.050" v="1790" actId="2696"/>
        <pc:sldMkLst>
          <pc:docMk/>
          <pc:sldMk cId="4153313531" sldId="258"/>
        </pc:sldMkLst>
      </pc:sldChg>
      <pc:sldChg chg="add del">
        <pc:chgData name="jean marc bohbot" userId="35a8b651f16edbea" providerId="LiveId" clId="{FE1D47D7-B20D-43F1-AAA4-04446261D074}" dt="2023-01-21T10:49:12.646" v="1802" actId="2696"/>
        <pc:sldMkLst>
          <pc:docMk/>
          <pc:sldMk cId="1599772091" sldId="259"/>
        </pc:sldMkLst>
      </pc:sldChg>
      <pc:sldChg chg="del">
        <pc:chgData name="jean marc bohbot" userId="35a8b651f16edbea" providerId="LiveId" clId="{FE1D47D7-B20D-43F1-AAA4-04446261D074}" dt="2023-01-20T10:32:58.416" v="1107" actId="2696"/>
        <pc:sldMkLst>
          <pc:docMk/>
          <pc:sldMk cId="4220747459" sldId="259"/>
        </pc:sldMkLst>
      </pc:sldChg>
      <pc:sldChg chg="modSp mod">
        <pc:chgData name="jean marc bohbot" userId="35a8b651f16edbea" providerId="LiveId" clId="{FE1D47D7-B20D-43F1-AAA4-04446261D074}" dt="2023-01-21T11:16:04.493" v="2129" actId="207"/>
        <pc:sldMkLst>
          <pc:docMk/>
          <pc:sldMk cId="3988236528" sldId="260"/>
        </pc:sldMkLst>
        <pc:spChg chg="mod">
          <ac:chgData name="jean marc bohbot" userId="35a8b651f16edbea" providerId="LiveId" clId="{FE1D47D7-B20D-43F1-AAA4-04446261D074}" dt="2023-01-21T11:16:04.493" v="2129" actId="207"/>
          <ac:spMkLst>
            <pc:docMk/>
            <pc:sldMk cId="3988236528" sldId="260"/>
            <ac:spMk id="2" creationId="{387EB8B9-FF26-415D-BF6D-3808D9D8D69A}"/>
          </ac:spMkLst>
        </pc:spChg>
        <pc:spChg chg="mod">
          <ac:chgData name="jean marc bohbot" userId="35a8b651f16edbea" providerId="LiveId" clId="{FE1D47D7-B20D-43F1-AAA4-04446261D074}" dt="2023-01-20T16:14:01.912" v="1367" actId="1076"/>
          <ac:spMkLst>
            <pc:docMk/>
            <pc:sldMk cId="3988236528" sldId="260"/>
            <ac:spMk id="3" creationId="{3BD7D935-0D6B-45B1-A4E6-B08462F93E9C}"/>
          </ac:spMkLst>
        </pc:spChg>
        <pc:spChg chg="mod">
          <ac:chgData name="jean marc bohbot" userId="35a8b651f16edbea" providerId="LiveId" clId="{FE1D47D7-B20D-43F1-AAA4-04446261D074}" dt="2023-01-20T16:13:52.112" v="1365" actId="1076"/>
          <ac:spMkLst>
            <pc:docMk/>
            <pc:sldMk cId="3988236528" sldId="260"/>
            <ac:spMk id="4" creationId="{AFA50BFB-FD98-4805-BCE6-29A1B5820033}"/>
          </ac:spMkLst>
        </pc:spChg>
        <pc:spChg chg="mod">
          <ac:chgData name="jean marc bohbot" userId="35a8b651f16edbea" providerId="LiveId" clId="{FE1D47D7-B20D-43F1-AAA4-04446261D074}" dt="2023-01-20T16:13:43.450" v="1364" actId="1076"/>
          <ac:spMkLst>
            <pc:docMk/>
            <pc:sldMk cId="3988236528" sldId="260"/>
            <ac:spMk id="5" creationId="{A5D624CA-2EF6-4ABB-A5F6-AFD832AC2AD9}"/>
          </ac:spMkLst>
        </pc:spChg>
      </pc:sldChg>
      <pc:sldChg chg="modSp mod">
        <pc:chgData name="jean marc bohbot" userId="35a8b651f16edbea" providerId="LiveId" clId="{FE1D47D7-B20D-43F1-AAA4-04446261D074}" dt="2023-01-21T11:15:56.218" v="2127" actId="1076"/>
        <pc:sldMkLst>
          <pc:docMk/>
          <pc:sldMk cId="1850200996" sldId="261"/>
        </pc:sldMkLst>
        <pc:spChg chg="mod">
          <ac:chgData name="jean marc bohbot" userId="35a8b651f16edbea" providerId="LiveId" clId="{FE1D47D7-B20D-43F1-AAA4-04446261D074}" dt="2023-01-21T11:15:51.003" v="2126" actId="207"/>
          <ac:spMkLst>
            <pc:docMk/>
            <pc:sldMk cId="1850200996" sldId="261"/>
            <ac:spMk id="2" creationId="{0622F80B-659F-4944-BBAF-2231DC347D96}"/>
          </ac:spMkLst>
        </pc:spChg>
        <pc:spChg chg="mod">
          <ac:chgData name="jean marc bohbot" userId="35a8b651f16edbea" providerId="LiveId" clId="{FE1D47D7-B20D-43F1-AAA4-04446261D074}" dt="2023-01-21T11:15:56.218" v="2127" actId="1076"/>
          <ac:spMkLst>
            <pc:docMk/>
            <pc:sldMk cId="1850200996" sldId="261"/>
            <ac:spMk id="3" creationId="{EBF62510-A416-4288-9624-9CE7B4C5B33B}"/>
          </ac:spMkLst>
        </pc:spChg>
      </pc:sldChg>
      <pc:sldChg chg="add del">
        <pc:chgData name="jean marc bohbot" userId="35a8b651f16edbea" providerId="LiveId" clId="{FE1D47D7-B20D-43F1-AAA4-04446261D074}" dt="2023-01-20T16:26:24.584" v="1521" actId="2696"/>
        <pc:sldMkLst>
          <pc:docMk/>
          <pc:sldMk cId="3200530457" sldId="262"/>
        </pc:sldMkLst>
      </pc:sldChg>
      <pc:sldChg chg="modSp add mod">
        <pc:chgData name="jean marc bohbot" userId="35a8b651f16edbea" providerId="LiveId" clId="{FE1D47D7-B20D-43F1-AAA4-04446261D074}" dt="2023-01-21T10:52:58.151" v="1899" actId="1076"/>
        <pc:sldMkLst>
          <pc:docMk/>
          <pc:sldMk cId="3602318752" sldId="262"/>
        </pc:sldMkLst>
        <pc:spChg chg="mod">
          <ac:chgData name="jean marc bohbot" userId="35a8b651f16edbea" providerId="LiveId" clId="{FE1D47D7-B20D-43F1-AAA4-04446261D074}" dt="2023-01-21T10:52:58.151" v="1899" actId="1076"/>
          <ac:spMkLst>
            <pc:docMk/>
            <pc:sldMk cId="3602318752" sldId="262"/>
            <ac:spMk id="2" creationId="{DC036CB8-851C-495E-A401-2B3170BEBD0E}"/>
          </ac:spMkLst>
        </pc:spChg>
      </pc:sldChg>
      <pc:sldChg chg="del">
        <pc:chgData name="jean marc bohbot" userId="35a8b651f16edbea" providerId="LiveId" clId="{FE1D47D7-B20D-43F1-AAA4-04446261D074}" dt="2023-01-20T15:45:54.001" v="1165" actId="2696"/>
        <pc:sldMkLst>
          <pc:docMk/>
          <pc:sldMk cId="1266862362" sldId="263"/>
        </pc:sldMkLst>
      </pc:sldChg>
      <pc:sldChg chg="delSp modSp add mod">
        <pc:chgData name="jean marc bohbot" userId="35a8b651f16edbea" providerId="LiveId" clId="{FE1D47D7-B20D-43F1-AAA4-04446261D074}" dt="2023-01-21T10:52:25.529" v="1890" actId="2711"/>
        <pc:sldMkLst>
          <pc:docMk/>
          <pc:sldMk cId="3528619903" sldId="263"/>
        </pc:sldMkLst>
        <pc:spChg chg="mod">
          <ac:chgData name="jean marc bohbot" userId="35a8b651f16edbea" providerId="LiveId" clId="{FE1D47D7-B20D-43F1-AAA4-04446261D074}" dt="2023-01-21T10:52:07.057" v="1886" actId="2711"/>
          <ac:spMkLst>
            <pc:docMk/>
            <pc:sldMk cId="3528619903" sldId="263"/>
            <ac:spMk id="2" creationId="{C81DAB02-6F88-0B32-A1EF-526C84038A64}"/>
          </ac:spMkLst>
        </pc:spChg>
        <pc:spChg chg="del mod">
          <ac:chgData name="jean marc bohbot" userId="35a8b651f16edbea" providerId="LiveId" clId="{FE1D47D7-B20D-43F1-AAA4-04446261D074}" dt="2023-01-21T10:52:17.438" v="1888" actId="478"/>
          <ac:spMkLst>
            <pc:docMk/>
            <pc:sldMk cId="3528619903" sldId="263"/>
            <ac:spMk id="3" creationId="{AB2FE74F-724A-CA55-F8A9-C80034D78558}"/>
          </ac:spMkLst>
        </pc:spChg>
        <pc:spChg chg="mod">
          <ac:chgData name="jean marc bohbot" userId="35a8b651f16edbea" providerId="LiveId" clId="{FE1D47D7-B20D-43F1-AAA4-04446261D074}" dt="2023-01-21T10:52:25.529" v="1890" actId="2711"/>
          <ac:spMkLst>
            <pc:docMk/>
            <pc:sldMk cId="3528619903" sldId="263"/>
            <ac:spMk id="4" creationId="{054983C3-F485-9D7B-DEA8-57AC03DF1FFD}"/>
          </ac:spMkLst>
        </pc:spChg>
      </pc:sldChg>
      <pc:sldChg chg="modSp add mod">
        <pc:chgData name="jean marc bohbot" userId="35a8b651f16edbea" providerId="LiveId" clId="{FE1D47D7-B20D-43F1-AAA4-04446261D074}" dt="2023-01-21T11:48:30.330" v="2708" actId="1076"/>
        <pc:sldMkLst>
          <pc:docMk/>
          <pc:sldMk cId="3311863230" sldId="264"/>
        </pc:sldMkLst>
        <pc:spChg chg="mod">
          <ac:chgData name="jean marc bohbot" userId="35a8b651f16edbea" providerId="LiveId" clId="{FE1D47D7-B20D-43F1-AAA4-04446261D074}" dt="2023-01-21T11:48:21.499" v="2707" actId="113"/>
          <ac:spMkLst>
            <pc:docMk/>
            <pc:sldMk cId="3311863230" sldId="264"/>
            <ac:spMk id="2" creationId="{9B02F374-E37D-E7B4-6970-E544C32E9DA0}"/>
          </ac:spMkLst>
        </pc:spChg>
        <pc:spChg chg="mod">
          <ac:chgData name="jean marc bohbot" userId="35a8b651f16edbea" providerId="LiveId" clId="{FE1D47D7-B20D-43F1-AAA4-04446261D074}" dt="2023-01-21T11:48:30.330" v="2708" actId="1076"/>
          <ac:spMkLst>
            <pc:docMk/>
            <pc:sldMk cId="3311863230" sldId="264"/>
            <ac:spMk id="3" creationId="{5E4B0FFC-BF79-D39D-10F0-DA484F4FF169}"/>
          </ac:spMkLst>
        </pc:spChg>
      </pc:sldChg>
      <pc:sldChg chg="modSp add del mod">
        <pc:chgData name="jean marc bohbot" userId="35a8b651f16edbea" providerId="LiveId" clId="{FE1D47D7-B20D-43F1-AAA4-04446261D074}" dt="2023-01-21T11:33:07.630" v="2223" actId="2696"/>
        <pc:sldMkLst>
          <pc:docMk/>
          <pc:sldMk cId="969834796" sldId="265"/>
        </pc:sldMkLst>
        <pc:spChg chg="mod">
          <ac:chgData name="jean marc bohbot" userId="35a8b651f16edbea" providerId="LiveId" clId="{FE1D47D7-B20D-43F1-AAA4-04446261D074}" dt="2023-01-20T16:22:44.091" v="1414" actId="27636"/>
          <ac:spMkLst>
            <pc:docMk/>
            <pc:sldMk cId="969834796" sldId="265"/>
            <ac:spMk id="3" creationId="{C59B2E85-7325-5D39-F3D9-C4F4448C8B2F}"/>
          </ac:spMkLst>
        </pc:spChg>
      </pc:sldChg>
      <pc:sldChg chg="del">
        <pc:chgData name="jean marc bohbot" userId="35a8b651f16edbea" providerId="LiveId" clId="{FE1D47D7-B20D-43F1-AAA4-04446261D074}" dt="2023-01-20T16:11:28.248" v="1309" actId="2696"/>
        <pc:sldMkLst>
          <pc:docMk/>
          <pc:sldMk cId="3837993776" sldId="266"/>
        </pc:sldMkLst>
      </pc:sldChg>
      <pc:sldChg chg="modSp del mod">
        <pc:chgData name="jean marc bohbot" userId="35a8b651f16edbea" providerId="LiveId" clId="{FE1D47D7-B20D-43F1-AAA4-04446261D074}" dt="2023-01-21T11:08:55.759" v="2105" actId="2696"/>
        <pc:sldMkLst>
          <pc:docMk/>
          <pc:sldMk cId="1064760471" sldId="267"/>
        </pc:sldMkLst>
        <pc:spChg chg="mod">
          <ac:chgData name="jean marc bohbot" userId="35a8b651f16edbea" providerId="LiveId" clId="{FE1D47D7-B20D-43F1-AAA4-04446261D074}" dt="2023-01-21T10:41:37.102" v="1793" actId="207"/>
          <ac:spMkLst>
            <pc:docMk/>
            <pc:sldMk cId="1064760471" sldId="267"/>
            <ac:spMk id="2" creationId="{F0E9EF9C-8D54-4C1F-AFC7-A75F81F9679E}"/>
          </ac:spMkLst>
        </pc:spChg>
      </pc:sldChg>
      <pc:sldChg chg="delSp modSp add mod">
        <pc:chgData name="jean marc bohbot" userId="35a8b651f16edbea" providerId="LiveId" clId="{FE1D47D7-B20D-43F1-AAA4-04446261D074}" dt="2023-01-21T11:38:13.110" v="2245" actId="339"/>
        <pc:sldMkLst>
          <pc:docMk/>
          <pc:sldMk cId="25307722" sldId="273"/>
        </pc:sldMkLst>
        <pc:spChg chg="mod">
          <ac:chgData name="jean marc bohbot" userId="35a8b651f16edbea" providerId="LiveId" clId="{FE1D47D7-B20D-43F1-AAA4-04446261D074}" dt="2023-01-21T11:38:13.110" v="2245" actId="339"/>
          <ac:spMkLst>
            <pc:docMk/>
            <pc:sldMk cId="25307722" sldId="273"/>
            <ac:spMk id="14" creationId="{F71DD193-5AFD-4DAE-8D25-567328ED1A8F}"/>
          </ac:spMkLst>
        </pc:spChg>
        <pc:picChg chg="del">
          <ac:chgData name="jean marc bohbot" userId="35a8b651f16edbea" providerId="LiveId" clId="{FE1D47D7-B20D-43F1-AAA4-04446261D074}" dt="2023-01-21T11:35:32.360" v="2225" actId="478"/>
          <ac:picMkLst>
            <pc:docMk/>
            <pc:sldMk cId="25307722" sldId="273"/>
            <ac:picMk id="7" creationId="{6A142370-3B95-A94D-A84D-F7A5F3AD9D3F}"/>
          </ac:picMkLst>
        </pc:picChg>
        <pc:picChg chg="mod">
          <ac:chgData name="jean marc bohbot" userId="35a8b651f16edbea" providerId="LiveId" clId="{FE1D47D7-B20D-43F1-AAA4-04446261D074}" dt="2023-01-21T11:36:08.953" v="2230" actId="1076"/>
          <ac:picMkLst>
            <pc:docMk/>
            <pc:sldMk cId="25307722" sldId="273"/>
            <ac:picMk id="10" creationId="{6B47DAFE-7D77-4795-A5AC-42B337D805CD}"/>
          </ac:picMkLst>
        </pc:picChg>
        <pc:picChg chg="del">
          <ac:chgData name="jean marc bohbot" userId="35a8b651f16edbea" providerId="LiveId" clId="{FE1D47D7-B20D-43F1-AAA4-04446261D074}" dt="2023-01-21T11:35:36.047" v="2226" actId="478"/>
          <ac:picMkLst>
            <pc:docMk/>
            <pc:sldMk cId="25307722" sldId="273"/>
            <ac:picMk id="13" creationId="{8CBF9E21-A5D9-0A4A-847E-FB7EC8CB3E0E}"/>
          </ac:picMkLst>
        </pc:picChg>
      </pc:sldChg>
      <pc:sldChg chg="del">
        <pc:chgData name="jean marc bohbot" userId="35a8b651f16edbea" providerId="LiveId" clId="{FE1D47D7-B20D-43F1-AAA4-04446261D074}" dt="2023-01-20T16:14:15.378" v="1368" actId="2696"/>
        <pc:sldMkLst>
          <pc:docMk/>
          <pc:sldMk cId="2258913178" sldId="276"/>
        </pc:sldMkLst>
      </pc:sldChg>
      <pc:sldChg chg="del">
        <pc:chgData name="jean marc bohbot" userId="35a8b651f16edbea" providerId="LiveId" clId="{FE1D47D7-B20D-43F1-AAA4-04446261D074}" dt="2023-01-20T16:14:15.378" v="1368" actId="2696"/>
        <pc:sldMkLst>
          <pc:docMk/>
          <pc:sldMk cId="1493837604" sldId="277"/>
        </pc:sldMkLst>
      </pc:sldChg>
      <pc:sldChg chg="modSp mod">
        <pc:chgData name="jean marc bohbot" userId="35a8b651f16edbea" providerId="LiveId" clId="{FE1D47D7-B20D-43F1-AAA4-04446261D074}" dt="2023-01-21T14:40:07.796" v="2967" actId="404"/>
        <pc:sldMkLst>
          <pc:docMk/>
          <pc:sldMk cId="2182544672" sldId="286"/>
        </pc:sldMkLst>
        <pc:spChg chg="mod">
          <ac:chgData name="jean marc bohbot" userId="35a8b651f16edbea" providerId="LiveId" clId="{FE1D47D7-B20D-43F1-AAA4-04446261D074}" dt="2023-01-21T14:40:07.796" v="2967" actId="404"/>
          <ac:spMkLst>
            <pc:docMk/>
            <pc:sldMk cId="2182544672" sldId="286"/>
            <ac:spMk id="6" creationId="{AD5CCC5B-C81D-4ECF-AF69-A4721D5C7FAE}"/>
          </ac:spMkLst>
        </pc:spChg>
      </pc:sldChg>
      <pc:sldChg chg="del">
        <pc:chgData name="jean marc bohbot" userId="35a8b651f16edbea" providerId="LiveId" clId="{FE1D47D7-B20D-43F1-AAA4-04446261D074}" dt="2023-01-20T16:27:30.401" v="1525" actId="2696"/>
        <pc:sldMkLst>
          <pc:docMk/>
          <pc:sldMk cId="2045051754" sldId="288"/>
        </pc:sldMkLst>
      </pc:sldChg>
      <pc:sldChg chg="del">
        <pc:chgData name="jean marc bohbot" userId="35a8b651f16edbea" providerId="LiveId" clId="{FE1D47D7-B20D-43F1-AAA4-04446261D074}" dt="2023-01-20T16:27:30.401" v="1525" actId="2696"/>
        <pc:sldMkLst>
          <pc:docMk/>
          <pc:sldMk cId="1102427384" sldId="289"/>
        </pc:sldMkLst>
      </pc:sldChg>
      <pc:sldChg chg="del">
        <pc:chgData name="jean marc bohbot" userId="35a8b651f16edbea" providerId="LiveId" clId="{FE1D47D7-B20D-43F1-AAA4-04446261D074}" dt="2023-01-20T16:27:30.401" v="1525" actId="2696"/>
        <pc:sldMkLst>
          <pc:docMk/>
          <pc:sldMk cId="798543089" sldId="291"/>
        </pc:sldMkLst>
      </pc:sldChg>
      <pc:sldChg chg="del">
        <pc:chgData name="jean marc bohbot" userId="35a8b651f16edbea" providerId="LiveId" clId="{FE1D47D7-B20D-43F1-AAA4-04446261D074}" dt="2023-01-20T16:27:30.401" v="1525" actId="2696"/>
        <pc:sldMkLst>
          <pc:docMk/>
          <pc:sldMk cId="173750547" sldId="293"/>
        </pc:sldMkLst>
      </pc:sldChg>
      <pc:sldChg chg="modSp mod">
        <pc:chgData name="jean marc bohbot" userId="35a8b651f16edbea" providerId="LiveId" clId="{FE1D47D7-B20D-43F1-AAA4-04446261D074}" dt="2023-01-21T11:03:29.777" v="2071" actId="113"/>
        <pc:sldMkLst>
          <pc:docMk/>
          <pc:sldMk cId="2266836177" sldId="303"/>
        </pc:sldMkLst>
        <pc:spChg chg="mod">
          <ac:chgData name="jean marc bohbot" userId="35a8b651f16edbea" providerId="LiveId" clId="{FE1D47D7-B20D-43F1-AAA4-04446261D074}" dt="2023-01-21T11:03:29.777" v="2071" actId="113"/>
          <ac:spMkLst>
            <pc:docMk/>
            <pc:sldMk cId="2266836177" sldId="303"/>
            <ac:spMk id="4" creationId="{C8A0930E-2B89-47F4-BC44-BD5A0F7AA6B7}"/>
          </ac:spMkLst>
        </pc:spChg>
      </pc:sldChg>
      <pc:sldChg chg="del">
        <pc:chgData name="jean marc bohbot" userId="35a8b651f16edbea" providerId="LiveId" clId="{FE1D47D7-B20D-43F1-AAA4-04446261D074}" dt="2023-01-21T10:40:55.855" v="1789" actId="2696"/>
        <pc:sldMkLst>
          <pc:docMk/>
          <pc:sldMk cId="3326158786" sldId="304"/>
        </pc:sldMkLst>
      </pc:sldChg>
      <pc:sldChg chg="modSp add mod">
        <pc:chgData name="jean marc bohbot" userId="35a8b651f16edbea" providerId="LiveId" clId="{FE1D47D7-B20D-43F1-AAA4-04446261D074}" dt="2023-01-21T11:07:19.932" v="2085" actId="113"/>
        <pc:sldMkLst>
          <pc:docMk/>
          <pc:sldMk cId="3727865195" sldId="328"/>
        </pc:sldMkLst>
        <pc:spChg chg="mod">
          <ac:chgData name="jean marc bohbot" userId="35a8b651f16edbea" providerId="LiveId" clId="{FE1D47D7-B20D-43F1-AAA4-04446261D074}" dt="2023-01-21T11:06:59.849" v="2083" actId="1076"/>
          <ac:spMkLst>
            <pc:docMk/>
            <pc:sldMk cId="3727865195" sldId="328"/>
            <ac:spMk id="3" creationId="{C1E90C72-C1C3-5BCD-A892-02E32E41B05B}"/>
          </ac:spMkLst>
        </pc:spChg>
        <pc:graphicFrameChg chg="mod modGraphic">
          <ac:chgData name="jean marc bohbot" userId="35a8b651f16edbea" providerId="LiveId" clId="{FE1D47D7-B20D-43F1-AAA4-04446261D074}" dt="2023-01-21T11:07:19.932" v="2085" actId="113"/>
          <ac:graphicFrameMkLst>
            <pc:docMk/>
            <pc:sldMk cId="3727865195" sldId="328"/>
            <ac:graphicFrameMk id="5" creationId="{457E17CE-9DE9-8147-8358-716CC8D058FD}"/>
          </ac:graphicFrameMkLst>
        </pc:graphicFrameChg>
        <pc:picChg chg="mod">
          <ac:chgData name="jean marc bohbot" userId="35a8b651f16edbea" providerId="LiveId" clId="{FE1D47D7-B20D-43F1-AAA4-04446261D074}" dt="2023-01-21T11:06:54.558" v="2082" actId="14100"/>
          <ac:picMkLst>
            <pc:docMk/>
            <pc:sldMk cId="3727865195" sldId="328"/>
            <ac:picMk id="4" creationId="{00000000-0000-0000-0000-000000000000}"/>
          </ac:picMkLst>
        </pc:picChg>
      </pc:sldChg>
      <pc:sldChg chg="delSp modSp add mod">
        <pc:chgData name="jean marc bohbot" userId="35a8b651f16edbea" providerId="LiveId" clId="{FE1D47D7-B20D-43F1-AAA4-04446261D074}" dt="2023-01-21T10:30:42.834" v="1611" actId="1076"/>
        <pc:sldMkLst>
          <pc:docMk/>
          <pc:sldMk cId="154460283" sldId="337"/>
        </pc:sldMkLst>
        <pc:spChg chg="mod">
          <ac:chgData name="jean marc bohbot" userId="35a8b651f16edbea" providerId="LiveId" clId="{FE1D47D7-B20D-43F1-AAA4-04446261D074}" dt="2023-01-21T10:30:42.834" v="1611" actId="1076"/>
          <ac:spMkLst>
            <pc:docMk/>
            <pc:sldMk cId="154460283" sldId="337"/>
            <ac:spMk id="2" creationId="{881D3126-161B-40B8-A406-2E15DD256CFA}"/>
          </ac:spMkLst>
        </pc:spChg>
        <pc:spChg chg="mod">
          <ac:chgData name="jean marc bohbot" userId="35a8b651f16edbea" providerId="LiveId" clId="{FE1D47D7-B20D-43F1-AAA4-04446261D074}" dt="2023-01-21T10:30:02.805" v="1607" actId="20577"/>
          <ac:spMkLst>
            <pc:docMk/>
            <pc:sldMk cId="154460283" sldId="337"/>
            <ac:spMk id="3" creationId="{A9DD5710-FECB-4E18-8CD6-42D7938CBC07}"/>
          </ac:spMkLst>
        </pc:spChg>
        <pc:spChg chg="del">
          <ac:chgData name="jean marc bohbot" userId="35a8b651f16edbea" providerId="LiveId" clId="{FE1D47D7-B20D-43F1-AAA4-04446261D074}" dt="2023-01-21T10:30:36.824" v="1609" actId="21"/>
          <ac:spMkLst>
            <pc:docMk/>
            <pc:sldMk cId="154460283" sldId="337"/>
            <ac:spMk id="5" creationId="{9FE5DC64-3AA5-5953-44D6-D0DA10F8F2BC}"/>
          </ac:spMkLst>
        </pc:spChg>
      </pc:sldChg>
      <pc:sldChg chg="add del">
        <pc:chgData name="jean marc bohbot" userId="35a8b651f16edbea" providerId="LiveId" clId="{FE1D47D7-B20D-43F1-AAA4-04446261D074}" dt="2023-01-21T10:39:54.871" v="1784" actId="2696"/>
        <pc:sldMkLst>
          <pc:docMk/>
          <pc:sldMk cId="261279052" sldId="338"/>
        </pc:sldMkLst>
      </pc:sldChg>
      <pc:sldChg chg="modSp mod">
        <pc:chgData name="jean marc bohbot" userId="35a8b651f16edbea" providerId="LiveId" clId="{FE1D47D7-B20D-43F1-AAA4-04446261D074}" dt="2023-01-21T14:30:43.640" v="2927" actId="113"/>
        <pc:sldMkLst>
          <pc:docMk/>
          <pc:sldMk cId="4023004679" sldId="388"/>
        </pc:sldMkLst>
        <pc:spChg chg="mod">
          <ac:chgData name="jean marc bohbot" userId="35a8b651f16edbea" providerId="LiveId" clId="{FE1D47D7-B20D-43F1-AAA4-04446261D074}" dt="2023-01-21T14:30:43.640" v="2927" actId="113"/>
          <ac:spMkLst>
            <pc:docMk/>
            <pc:sldMk cId="4023004679" sldId="388"/>
            <ac:spMk id="4" creationId="{121703BF-AF01-4584-9B92-39CC08686056}"/>
          </ac:spMkLst>
        </pc:spChg>
      </pc:sldChg>
      <pc:sldChg chg="modSp mod ord">
        <pc:chgData name="jean marc bohbot" userId="35a8b651f16edbea" providerId="LiveId" clId="{FE1D47D7-B20D-43F1-AAA4-04446261D074}" dt="2023-01-21T11:08:10.324" v="2104" actId="20577"/>
        <pc:sldMkLst>
          <pc:docMk/>
          <pc:sldMk cId="2355718747" sldId="692"/>
        </pc:sldMkLst>
        <pc:spChg chg="mod">
          <ac:chgData name="jean marc bohbot" userId="35a8b651f16edbea" providerId="LiveId" clId="{FE1D47D7-B20D-43F1-AAA4-04446261D074}" dt="2023-01-21T11:07:59.295" v="2091" actId="2711"/>
          <ac:spMkLst>
            <pc:docMk/>
            <pc:sldMk cId="2355718747" sldId="692"/>
            <ac:spMk id="4" creationId="{E6672816-352C-478D-B925-EEAF93A17643}"/>
          </ac:spMkLst>
        </pc:spChg>
        <pc:spChg chg="mod">
          <ac:chgData name="jean marc bohbot" userId="35a8b651f16edbea" providerId="LiveId" clId="{FE1D47D7-B20D-43F1-AAA4-04446261D074}" dt="2023-01-21T11:08:10.324" v="2104" actId="20577"/>
          <ac:spMkLst>
            <pc:docMk/>
            <pc:sldMk cId="2355718747" sldId="692"/>
            <ac:spMk id="5" creationId="{365FBCE3-AEAB-43F4-A423-3893DB89FB3F}"/>
          </ac:spMkLst>
        </pc:spChg>
        <pc:spChg chg="mod">
          <ac:chgData name="jean marc bohbot" userId="35a8b651f16edbea" providerId="LiveId" clId="{FE1D47D7-B20D-43F1-AAA4-04446261D074}" dt="2023-01-20T16:10:41.660" v="1297" actId="2711"/>
          <ac:spMkLst>
            <pc:docMk/>
            <pc:sldMk cId="2355718747" sldId="692"/>
            <ac:spMk id="7" creationId="{0F614957-1943-43E0-8FDA-274FCC12088C}"/>
          </ac:spMkLst>
        </pc:spChg>
      </pc:sldChg>
      <pc:sldChg chg="modSp mod">
        <pc:chgData name="jean marc bohbot" userId="35a8b651f16edbea" providerId="LiveId" clId="{FE1D47D7-B20D-43F1-AAA4-04446261D074}" dt="2023-01-21T11:09:25.279" v="2112" actId="1076"/>
        <pc:sldMkLst>
          <pc:docMk/>
          <pc:sldMk cId="3739742806" sldId="719"/>
        </pc:sldMkLst>
        <pc:spChg chg="mod">
          <ac:chgData name="jean marc bohbot" userId="35a8b651f16edbea" providerId="LiveId" clId="{FE1D47D7-B20D-43F1-AAA4-04446261D074}" dt="2023-01-21T11:09:25.279" v="2112" actId="1076"/>
          <ac:spMkLst>
            <pc:docMk/>
            <pc:sldMk cId="3739742806" sldId="719"/>
            <ac:spMk id="2" creationId="{41BE9EA1-23A5-412A-89FB-67890FB3A293}"/>
          </ac:spMkLst>
        </pc:spChg>
      </pc:sldChg>
      <pc:sldChg chg="modSp mod">
        <pc:chgData name="jean marc bohbot" userId="35a8b651f16edbea" providerId="LiveId" clId="{FE1D47D7-B20D-43F1-AAA4-04446261D074}" dt="2023-01-21T11:03:22.172" v="2069" actId="1076"/>
        <pc:sldMkLst>
          <pc:docMk/>
          <pc:sldMk cId="1032379002" sldId="776"/>
        </pc:sldMkLst>
        <pc:spChg chg="mod">
          <ac:chgData name="jean marc bohbot" userId="35a8b651f16edbea" providerId="LiveId" clId="{FE1D47D7-B20D-43F1-AAA4-04446261D074}" dt="2023-01-21T11:03:16.314" v="2068" actId="113"/>
          <ac:spMkLst>
            <pc:docMk/>
            <pc:sldMk cId="1032379002" sldId="776"/>
            <ac:spMk id="4" creationId="{BF7B56FB-63A9-40B7-AD06-D8FEFE951C27}"/>
          </ac:spMkLst>
        </pc:spChg>
        <pc:spChg chg="mod">
          <ac:chgData name="jean marc bohbot" userId="35a8b651f16edbea" providerId="LiveId" clId="{FE1D47D7-B20D-43F1-AAA4-04446261D074}" dt="2023-01-21T11:03:22.172" v="2069" actId="1076"/>
          <ac:spMkLst>
            <pc:docMk/>
            <pc:sldMk cId="1032379002" sldId="776"/>
            <ac:spMk id="8" creationId="{7207A6FB-326A-45CF-8B0B-D6DF8A72E701}"/>
          </ac:spMkLst>
        </pc:spChg>
      </pc:sldChg>
      <pc:sldChg chg="modSp mod">
        <pc:chgData name="jean marc bohbot" userId="35a8b651f16edbea" providerId="LiveId" clId="{FE1D47D7-B20D-43F1-AAA4-04446261D074}" dt="2023-01-21T11:09:10.231" v="2108" actId="120"/>
        <pc:sldMkLst>
          <pc:docMk/>
          <pc:sldMk cId="3518222511" sldId="780"/>
        </pc:sldMkLst>
        <pc:spChg chg="mod">
          <ac:chgData name="jean marc bohbot" userId="35a8b651f16edbea" providerId="LiveId" clId="{FE1D47D7-B20D-43F1-AAA4-04446261D074}" dt="2023-01-21T11:09:10.231" v="2108" actId="120"/>
          <ac:spMkLst>
            <pc:docMk/>
            <pc:sldMk cId="3518222511" sldId="780"/>
            <ac:spMk id="2" creationId="{FE3B6297-B442-4A4B-9E9C-725178DBBB3C}"/>
          </ac:spMkLst>
        </pc:spChg>
      </pc:sldChg>
      <pc:sldChg chg="addSp delSp modSp mod setBg">
        <pc:chgData name="jean marc bohbot" userId="35a8b651f16edbea" providerId="LiveId" clId="{FE1D47D7-B20D-43F1-AAA4-04446261D074}" dt="2023-01-21T14:37:47.848" v="2939" actId="1076"/>
        <pc:sldMkLst>
          <pc:docMk/>
          <pc:sldMk cId="668537649" sldId="836"/>
        </pc:sldMkLst>
        <pc:spChg chg="mod">
          <ac:chgData name="jean marc bohbot" userId="35a8b651f16edbea" providerId="LiveId" clId="{FE1D47D7-B20D-43F1-AAA4-04446261D074}" dt="2023-01-21T11:21:48.369" v="2169" actId="26606"/>
          <ac:spMkLst>
            <pc:docMk/>
            <pc:sldMk cId="668537649" sldId="836"/>
            <ac:spMk id="4" creationId="{0629D044-8B77-445E-B730-6B129997E468}"/>
          </ac:spMkLst>
        </pc:spChg>
        <pc:spChg chg="mod">
          <ac:chgData name="jean marc bohbot" userId="35a8b651f16edbea" providerId="LiveId" clId="{FE1D47D7-B20D-43F1-AAA4-04446261D074}" dt="2023-01-21T14:37:46.171" v="2938" actId="113"/>
          <ac:spMkLst>
            <pc:docMk/>
            <pc:sldMk cId="668537649" sldId="836"/>
            <ac:spMk id="5" creationId="{DE8671D9-EB6A-4BBE-AD9E-461084094243}"/>
          </ac:spMkLst>
        </pc:spChg>
        <pc:spChg chg="del mod">
          <ac:chgData name="jean marc bohbot" userId="35a8b651f16edbea" providerId="LiveId" clId="{FE1D47D7-B20D-43F1-AAA4-04446261D074}" dt="2023-01-21T11:20:46.236" v="2168" actId="478"/>
          <ac:spMkLst>
            <pc:docMk/>
            <pc:sldMk cId="668537649" sldId="836"/>
            <ac:spMk id="6" creationId="{5B3C0925-95A3-17FF-3BF6-6B3F2E76C70F}"/>
          </ac:spMkLst>
        </pc:spChg>
        <pc:spChg chg="add">
          <ac:chgData name="jean marc bohbot" userId="35a8b651f16edbea" providerId="LiveId" clId="{FE1D47D7-B20D-43F1-AAA4-04446261D074}" dt="2023-01-21T11:21:48.369" v="2169" actId="26606"/>
          <ac:spMkLst>
            <pc:docMk/>
            <pc:sldMk cId="668537649" sldId="836"/>
            <ac:spMk id="11" creationId="{E0AE394F-AFF1-4485-AF1F-7387A2F041AA}"/>
          </ac:spMkLst>
        </pc:spChg>
        <pc:spChg chg="add">
          <ac:chgData name="jean marc bohbot" userId="35a8b651f16edbea" providerId="LiveId" clId="{FE1D47D7-B20D-43F1-AAA4-04446261D074}" dt="2023-01-21T11:21:48.369" v="2169" actId="26606"/>
          <ac:spMkLst>
            <pc:docMk/>
            <pc:sldMk cId="668537649" sldId="836"/>
            <ac:spMk id="13" creationId="{5683D043-25BB-4AC9-8130-641179672614}"/>
          </ac:spMkLst>
        </pc:spChg>
        <pc:spChg chg="add">
          <ac:chgData name="jean marc bohbot" userId="35a8b651f16edbea" providerId="LiveId" clId="{FE1D47D7-B20D-43F1-AAA4-04446261D074}" dt="2023-01-21T11:21:48.369" v="2169" actId="26606"/>
          <ac:spMkLst>
            <pc:docMk/>
            <pc:sldMk cId="668537649" sldId="836"/>
            <ac:spMk id="15" creationId="{AA61CCAC-6875-474C-8E9E-F57ABF078C2B}"/>
          </ac:spMkLst>
        </pc:spChg>
        <pc:picChg chg="del">
          <ac:chgData name="jean marc bohbot" userId="35a8b651f16edbea" providerId="LiveId" clId="{FE1D47D7-B20D-43F1-AAA4-04446261D074}" dt="2023-01-21T11:20:23.967" v="2165" actId="478"/>
          <ac:picMkLst>
            <pc:docMk/>
            <pc:sldMk cId="668537649" sldId="836"/>
            <ac:picMk id="2" creationId="{249FD9F4-ABDD-BD25-35E0-0D5214EDD10A}"/>
          </ac:picMkLst>
        </pc:picChg>
        <pc:picChg chg="add mod">
          <ac:chgData name="jean marc bohbot" userId="35a8b651f16edbea" providerId="LiveId" clId="{FE1D47D7-B20D-43F1-AAA4-04446261D074}" dt="2023-01-21T14:37:47.848" v="2939" actId="1076"/>
          <ac:picMkLst>
            <pc:docMk/>
            <pc:sldMk cId="668537649" sldId="836"/>
            <ac:picMk id="7" creationId="{C5AE6E59-790C-5ED1-0F0A-7C3DB50FA3C0}"/>
          </ac:picMkLst>
        </pc:picChg>
        <pc:picChg chg="del">
          <ac:chgData name="jean marc bohbot" userId="35a8b651f16edbea" providerId="LiveId" clId="{FE1D47D7-B20D-43F1-AAA4-04446261D074}" dt="2023-01-21T11:20:27.588" v="2166" actId="478"/>
          <ac:picMkLst>
            <pc:docMk/>
            <pc:sldMk cId="668537649" sldId="836"/>
            <ac:picMk id="3074" creationId="{90C3D8B4-235B-41CF-BE12-3DC54E9E9CB7}"/>
          </ac:picMkLst>
        </pc:picChg>
      </pc:sldChg>
      <pc:sldChg chg="modSp mod ord">
        <pc:chgData name="jean marc bohbot" userId="35a8b651f16edbea" providerId="LiveId" clId="{FE1D47D7-B20D-43F1-AAA4-04446261D074}" dt="2023-01-21T14:29:46.144" v="2901" actId="113"/>
        <pc:sldMkLst>
          <pc:docMk/>
          <pc:sldMk cId="229978580" sldId="838"/>
        </pc:sldMkLst>
        <pc:spChg chg="mod">
          <ac:chgData name="jean marc bohbot" userId="35a8b651f16edbea" providerId="LiveId" clId="{FE1D47D7-B20D-43F1-AAA4-04446261D074}" dt="2023-01-21T14:29:46.144" v="2901" actId="113"/>
          <ac:spMkLst>
            <pc:docMk/>
            <pc:sldMk cId="229978580" sldId="838"/>
            <ac:spMk id="10" creationId="{355EAF8E-2FC4-43CB-AB8F-AFCF452EA1DB}"/>
          </ac:spMkLst>
        </pc:spChg>
      </pc:sldChg>
      <pc:sldChg chg="del">
        <pc:chgData name="jean marc bohbot" userId="35a8b651f16edbea" providerId="LiveId" clId="{FE1D47D7-B20D-43F1-AAA4-04446261D074}" dt="2023-01-20T10:28:17.865" v="1056" actId="2696"/>
        <pc:sldMkLst>
          <pc:docMk/>
          <pc:sldMk cId="918356880" sldId="842"/>
        </pc:sldMkLst>
      </pc:sldChg>
      <pc:sldChg chg="addSp modSp mod modAnim">
        <pc:chgData name="jean marc bohbot" userId="35a8b651f16edbea" providerId="LiveId" clId="{FE1D47D7-B20D-43F1-AAA4-04446261D074}" dt="2023-01-21T14:30:09.674" v="2904" actId="120"/>
        <pc:sldMkLst>
          <pc:docMk/>
          <pc:sldMk cId="3844684160" sldId="844"/>
        </pc:sldMkLst>
        <pc:spChg chg="mod">
          <ac:chgData name="jean marc bohbot" userId="35a8b651f16edbea" providerId="LiveId" clId="{FE1D47D7-B20D-43F1-AAA4-04446261D074}" dt="2023-01-21T14:30:09.674" v="2904" actId="120"/>
          <ac:spMkLst>
            <pc:docMk/>
            <pc:sldMk cId="3844684160" sldId="844"/>
            <ac:spMk id="2" creationId="{814FE805-1B67-40B2-B55A-A3AF2308D8A0}"/>
          </ac:spMkLst>
        </pc:spChg>
        <pc:spChg chg="mod">
          <ac:chgData name="jean marc bohbot" userId="35a8b651f16edbea" providerId="LiveId" clId="{FE1D47D7-B20D-43F1-AAA4-04446261D074}" dt="2023-01-20T16:06:52.302" v="1204" actId="20577"/>
          <ac:spMkLst>
            <pc:docMk/>
            <pc:sldMk cId="3844684160" sldId="844"/>
            <ac:spMk id="3" creationId="{6007BD88-2BC6-4233-9655-D1FEEF6186A1}"/>
          </ac:spMkLst>
        </pc:spChg>
        <pc:picChg chg="mod">
          <ac:chgData name="jean marc bohbot" userId="35a8b651f16edbea" providerId="LiveId" clId="{FE1D47D7-B20D-43F1-AAA4-04446261D074}" dt="2023-01-20T16:05:41.048" v="1175" actId="1076"/>
          <ac:picMkLst>
            <pc:docMk/>
            <pc:sldMk cId="3844684160" sldId="844"/>
            <ac:picMk id="4" creationId="{F5099BEE-429C-4F65-B0D4-50EF98ACC4A3}"/>
          </ac:picMkLst>
        </pc:picChg>
        <pc:picChg chg="mod">
          <ac:chgData name="jean marc bohbot" userId="35a8b651f16edbea" providerId="LiveId" clId="{FE1D47D7-B20D-43F1-AAA4-04446261D074}" dt="2023-01-20T16:06:40.136" v="1202" actId="1076"/>
          <ac:picMkLst>
            <pc:docMk/>
            <pc:sldMk cId="3844684160" sldId="844"/>
            <ac:picMk id="5" creationId="{A105A8CF-1C8B-44E3-BE72-D02B8C2E1537}"/>
          </ac:picMkLst>
        </pc:picChg>
        <pc:picChg chg="mod">
          <ac:chgData name="jean marc bohbot" userId="35a8b651f16edbea" providerId="LiveId" clId="{FE1D47D7-B20D-43F1-AAA4-04446261D074}" dt="2023-01-20T16:06:55.330" v="1205" actId="1076"/>
          <ac:picMkLst>
            <pc:docMk/>
            <pc:sldMk cId="3844684160" sldId="844"/>
            <ac:picMk id="6" creationId="{FC07E7EC-8355-4389-921A-E977684F3976}"/>
          </ac:picMkLst>
        </pc:picChg>
        <pc:picChg chg="add mod">
          <ac:chgData name="jean marc bohbot" userId="35a8b651f16edbea" providerId="LiveId" clId="{FE1D47D7-B20D-43F1-AAA4-04446261D074}" dt="2023-01-20T16:05:38.016" v="1174" actId="14100"/>
          <ac:picMkLst>
            <pc:docMk/>
            <pc:sldMk cId="3844684160" sldId="844"/>
            <ac:picMk id="7" creationId="{5B5E96B9-BC4A-4F87-41E7-CB04208F6C1F}"/>
          </ac:picMkLst>
        </pc:picChg>
        <pc:picChg chg="add mod">
          <ac:chgData name="jean marc bohbot" userId="35a8b651f16edbea" providerId="LiveId" clId="{FE1D47D7-B20D-43F1-AAA4-04446261D074}" dt="2023-01-20T16:06:26.257" v="1200" actId="1076"/>
          <ac:picMkLst>
            <pc:docMk/>
            <pc:sldMk cId="3844684160" sldId="844"/>
            <ac:picMk id="8" creationId="{3147CC95-5373-B82B-F577-38E6890A857D}"/>
          </ac:picMkLst>
        </pc:picChg>
      </pc:sldChg>
      <pc:sldChg chg="del">
        <pc:chgData name="jean marc bohbot" userId="35a8b651f16edbea" providerId="LiveId" clId="{FE1D47D7-B20D-43F1-AAA4-04446261D074}" dt="2023-01-21T11:02:17.921" v="2063" actId="2696"/>
        <pc:sldMkLst>
          <pc:docMk/>
          <pc:sldMk cId="2319878763" sldId="848"/>
        </pc:sldMkLst>
      </pc:sldChg>
      <pc:sldChg chg="delSp modSp mod ord">
        <pc:chgData name="jean marc bohbot" userId="35a8b651f16edbea" providerId="LiveId" clId="{FE1D47D7-B20D-43F1-AAA4-04446261D074}" dt="2023-01-21T14:30:37.160" v="2926" actId="404"/>
        <pc:sldMkLst>
          <pc:docMk/>
          <pc:sldMk cId="2986144503" sldId="849"/>
        </pc:sldMkLst>
        <pc:spChg chg="mod">
          <ac:chgData name="jean marc bohbot" userId="35a8b651f16edbea" providerId="LiveId" clId="{FE1D47D7-B20D-43F1-AAA4-04446261D074}" dt="2023-01-20T11:15:40.603" v="1159" actId="20577"/>
          <ac:spMkLst>
            <pc:docMk/>
            <pc:sldMk cId="2986144503" sldId="849"/>
            <ac:spMk id="3" creationId="{F1DE85EA-033A-4B63-9F29-75256227415D}"/>
          </ac:spMkLst>
        </pc:spChg>
        <pc:spChg chg="mod">
          <ac:chgData name="jean marc bohbot" userId="35a8b651f16edbea" providerId="LiveId" clId="{FE1D47D7-B20D-43F1-AAA4-04446261D074}" dt="2023-01-21T14:30:37.160" v="2926" actId="404"/>
          <ac:spMkLst>
            <pc:docMk/>
            <pc:sldMk cId="2986144503" sldId="849"/>
            <ac:spMk id="7" creationId="{FB452CC5-029A-444D-AB1E-BD1491C11A78}"/>
          </ac:spMkLst>
        </pc:spChg>
        <pc:picChg chg="del">
          <ac:chgData name="jean marc bohbot" userId="35a8b651f16edbea" providerId="LiveId" clId="{FE1D47D7-B20D-43F1-AAA4-04446261D074}" dt="2023-01-21T13:48:49.215" v="2746" actId="478"/>
          <ac:picMkLst>
            <pc:docMk/>
            <pc:sldMk cId="2986144503" sldId="849"/>
            <ac:picMk id="2" creationId="{C56CB7B3-620B-E60F-491F-2BA8C6AB1348}"/>
          </ac:picMkLst>
        </pc:picChg>
      </pc:sldChg>
      <pc:sldChg chg="addSp modSp mod ord modAnim">
        <pc:chgData name="jean marc bohbot" userId="35a8b651f16edbea" providerId="LiveId" clId="{FE1D47D7-B20D-43F1-AAA4-04446261D074}" dt="2023-01-21T14:29:55.801" v="2902" actId="207"/>
        <pc:sldMkLst>
          <pc:docMk/>
          <pc:sldMk cId="3817114634" sldId="855"/>
        </pc:sldMkLst>
        <pc:spChg chg="mod">
          <ac:chgData name="jean marc bohbot" userId="35a8b651f16edbea" providerId="LiveId" clId="{FE1D47D7-B20D-43F1-AAA4-04446261D074}" dt="2023-01-21T14:29:55.801" v="2902" actId="207"/>
          <ac:spMkLst>
            <pc:docMk/>
            <pc:sldMk cId="3817114634" sldId="855"/>
            <ac:spMk id="2" creationId="{EC340976-82A7-4AD0-8D11-86985034D329}"/>
          </ac:spMkLst>
        </pc:spChg>
        <pc:spChg chg="add mod ord">
          <ac:chgData name="jean marc bohbot" userId="35a8b651f16edbea" providerId="LiveId" clId="{FE1D47D7-B20D-43F1-AAA4-04446261D074}" dt="2023-01-20T10:31:35.543" v="1101" actId="14100"/>
          <ac:spMkLst>
            <pc:docMk/>
            <pc:sldMk cId="3817114634" sldId="855"/>
            <ac:spMk id="3" creationId="{8B6E8AA6-B468-52C8-6457-A3DC9F3364CC}"/>
          </ac:spMkLst>
        </pc:spChg>
        <pc:graphicFrameChg chg="mod ord">
          <ac:chgData name="jean marc bohbot" userId="35a8b651f16edbea" providerId="LiveId" clId="{FE1D47D7-B20D-43F1-AAA4-04446261D074}" dt="2023-01-20T10:31:42.725" v="1102" actId="1076"/>
          <ac:graphicFrameMkLst>
            <pc:docMk/>
            <pc:sldMk cId="3817114634" sldId="855"/>
            <ac:graphicFrameMk id="5" creationId="{A78F5317-3F16-41EE-B1C4-5AFFE78A77B9}"/>
          </ac:graphicFrameMkLst>
        </pc:graphicFrameChg>
      </pc:sldChg>
      <pc:sldChg chg="del">
        <pc:chgData name="jean marc bohbot" userId="35a8b651f16edbea" providerId="LiveId" clId="{FE1D47D7-B20D-43F1-AAA4-04446261D074}" dt="2023-01-21T11:08:55.759" v="2105" actId="2696"/>
        <pc:sldMkLst>
          <pc:docMk/>
          <pc:sldMk cId="2048435632" sldId="856"/>
        </pc:sldMkLst>
      </pc:sldChg>
      <pc:sldChg chg="del">
        <pc:chgData name="jean marc bohbot" userId="35a8b651f16edbea" providerId="LiveId" clId="{FE1D47D7-B20D-43F1-AAA4-04446261D074}" dt="2023-01-21T11:08:55.759" v="2105" actId="2696"/>
        <pc:sldMkLst>
          <pc:docMk/>
          <pc:sldMk cId="1546901411" sldId="857"/>
        </pc:sldMkLst>
      </pc:sldChg>
      <pc:sldChg chg="del">
        <pc:chgData name="jean marc bohbot" userId="35a8b651f16edbea" providerId="LiveId" clId="{FE1D47D7-B20D-43F1-AAA4-04446261D074}" dt="2023-01-20T16:11:44.673" v="1310" actId="2696"/>
        <pc:sldMkLst>
          <pc:docMk/>
          <pc:sldMk cId="3491610999" sldId="858"/>
        </pc:sldMkLst>
      </pc:sldChg>
      <pc:sldChg chg="modSp mod">
        <pc:chgData name="jean marc bohbot" userId="35a8b651f16edbea" providerId="LiveId" clId="{FE1D47D7-B20D-43F1-AAA4-04446261D074}" dt="2023-01-21T14:40:22.245" v="2968" actId="113"/>
        <pc:sldMkLst>
          <pc:docMk/>
          <pc:sldMk cId="2005242568" sldId="859"/>
        </pc:sldMkLst>
        <pc:spChg chg="mod">
          <ac:chgData name="jean marc bohbot" userId="35a8b651f16edbea" providerId="LiveId" clId="{FE1D47D7-B20D-43F1-AAA4-04446261D074}" dt="2023-01-21T14:40:22.245" v="2968" actId="113"/>
          <ac:spMkLst>
            <pc:docMk/>
            <pc:sldMk cId="2005242568" sldId="859"/>
            <ac:spMk id="4" creationId="{F8E4286C-12D4-4185-B432-3635C827F3DA}"/>
          </ac:spMkLst>
        </pc:spChg>
      </pc:sldChg>
      <pc:sldChg chg="del">
        <pc:chgData name="jean marc bohbot" userId="35a8b651f16edbea" providerId="LiveId" clId="{FE1D47D7-B20D-43F1-AAA4-04446261D074}" dt="2023-01-20T10:32:54.367" v="1106" actId="2696"/>
        <pc:sldMkLst>
          <pc:docMk/>
          <pc:sldMk cId="3263653377" sldId="860"/>
        </pc:sldMkLst>
      </pc:sldChg>
      <pc:sldChg chg="del">
        <pc:chgData name="jean marc bohbot" userId="35a8b651f16edbea" providerId="LiveId" clId="{FE1D47D7-B20D-43F1-AAA4-04446261D074}" dt="2023-01-20T10:28:10.758" v="1054" actId="2696"/>
        <pc:sldMkLst>
          <pc:docMk/>
          <pc:sldMk cId="2446044526" sldId="862"/>
        </pc:sldMkLst>
      </pc:sldChg>
      <pc:sldChg chg="del">
        <pc:chgData name="jean marc bohbot" userId="35a8b651f16edbea" providerId="LiveId" clId="{FE1D47D7-B20D-43F1-AAA4-04446261D074}" dt="2023-01-20T10:28:14.494" v="1055" actId="2696"/>
        <pc:sldMkLst>
          <pc:docMk/>
          <pc:sldMk cId="3832034275" sldId="863"/>
        </pc:sldMkLst>
      </pc:sldChg>
      <pc:sldChg chg="del">
        <pc:chgData name="jean marc bohbot" userId="35a8b651f16edbea" providerId="LiveId" clId="{FE1D47D7-B20D-43F1-AAA4-04446261D074}" dt="2023-01-20T15:45:59.122" v="1166" actId="2696"/>
        <pc:sldMkLst>
          <pc:docMk/>
          <pc:sldMk cId="1417594763" sldId="864"/>
        </pc:sldMkLst>
      </pc:sldChg>
      <pc:sldChg chg="delSp modSp add mod">
        <pc:chgData name="jean marc bohbot" userId="35a8b651f16edbea" providerId="LiveId" clId="{FE1D47D7-B20D-43F1-AAA4-04446261D074}" dt="2023-01-21T11:15:11.837" v="2121" actId="207"/>
        <pc:sldMkLst>
          <pc:docMk/>
          <pc:sldMk cId="1255707048" sldId="865"/>
        </pc:sldMkLst>
        <pc:spChg chg="mod">
          <ac:chgData name="jean marc bohbot" userId="35a8b651f16edbea" providerId="LiveId" clId="{FE1D47D7-B20D-43F1-AAA4-04446261D074}" dt="2023-01-21T11:14:18.535" v="2116" actId="120"/>
          <ac:spMkLst>
            <pc:docMk/>
            <pc:sldMk cId="1255707048" sldId="865"/>
            <ac:spMk id="2" creationId="{F25E3556-6B28-460E-A249-1F68D36E3A00}"/>
          </ac:spMkLst>
        </pc:spChg>
        <pc:spChg chg="del">
          <ac:chgData name="jean marc bohbot" userId="35a8b651f16edbea" providerId="LiveId" clId="{FE1D47D7-B20D-43F1-AAA4-04446261D074}" dt="2023-01-21T11:14:13.752" v="2114" actId="21"/>
          <ac:spMkLst>
            <pc:docMk/>
            <pc:sldMk cId="1255707048" sldId="865"/>
            <ac:spMk id="3" creationId="{77851EE0-F783-4274-B4C6-DD24CECD3320}"/>
          </ac:spMkLst>
        </pc:spChg>
        <pc:graphicFrameChg chg="modGraphic">
          <ac:chgData name="jean marc bohbot" userId="35a8b651f16edbea" providerId="LiveId" clId="{FE1D47D7-B20D-43F1-AAA4-04446261D074}" dt="2023-01-21T11:14:45.771" v="2119" actId="207"/>
          <ac:graphicFrameMkLst>
            <pc:docMk/>
            <pc:sldMk cId="1255707048" sldId="865"/>
            <ac:graphicFrameMk id="4" creationId="{A8AC3521-CBAD-40BC-95F5-A16D40DE498D}"/>
          </ac:graphicFrameMkLst>
        </pc:graphicFrameChg>
        <pc:graphicFrameChg chg="modGraphic">
          <ac:chgData name="jean marc bohbot" userId="35a8b651f16edbea" providerId="LiveId" clId="{FE1D47D7-B20D-43F1-AAA4-04446261D074}" dt="2023-01-21T11:15:11.837" v="2121" actId="207"/>
          <ac:graphicFrameMkLst>
            <pc:docMk/>
            <pc:sldMk cId="1255707048" sldId="865"/>
            <ac:graphicFrameMk id="6" creationId="{F4C7C941-6D81-4280-A9F6-BC19EF6A6D19}"/>
          </ac:graphicFrameMkLst>
        </pc:graphicFrameChg>
      </pc:sldChg>
      <pc:sldChg chg="add del">
        <pc:chgData name="jean marc bohbot" userId="35a8b651f16edbea" providerId="LiveId" clId="{FE1D47D7-B20D-43F1-AAA4-04446261D074}" dt="2023-01-21T10:40:46.802" v="1787" actId="2696"/>
        <pc:sldMkLst>
          <pc:docMk/>
          <pc:sldMk cId="3275342208" sldId="868"/>
        </pc:sldMkLst>
      </pc:sldChg>
      <pc:sldChg chg="delSp mod">
        <pc:chgData name="jean marc bohbot" userId="35a8b651f16edbea" providerId="LiveId" clId="{FE1D47D7-B20D-43F1-AAA4-04446261D074}" dt="2023-01-21T11:49:28.978" v="2724" actId="478"/>
        <pc:sldMkLst>
          <pc:docMk/>
          <pc:sldMk cId="3938126594" sldId="871"/>
        </pc:sldMkLst>
        <pc:picChg chg="del">
          <ac:chgData name="jean marc bohbot" userId="35a8b651f16edbea" providerId="LiveId" clId="{FE1D47D7-B20D-43F1-AAA4-04446261D074}" dt="2023-01-21T11:49:28.978" v="2724" actId="478"/>
          <ac:picMkLst>
            <pc:docMk/>
            <pc:sldMk cId="3938126594" sldId="871"/>
            <ac:picMk id="3" creationId="{FAB24428-66C3-1E2B-6B13-DE5B149781FA}"/>
          </ac:picMkLst>
        </pc:picChg>
      </pc:sldChg>
      <pc:sldChg chg="delSp modSp mod">
        <pc:chgData name="jean marc bohbot" userId="35a8b651f16edbea" providerId="LiveId" clId="{FE1D47D7-B20D-43F1-AAA4-04446261D074}" dt="2023-01-21T11:29:13.294" v="2195" actId="14100"/>
        <pc:sldMkLst>
          <pc:docMk/>
          <pc:sldMk cId="1270401463" sldId="876"/>
        </pc:sldMkLst>
        <pc:spChg chg="mod">
          <ac:chgData name="jean marc bohbot" userId="35a8b651f16edbea" providerId="LiveId" clId="{FE1D47D7-B20D-43F1-AAA4-04446261D074}" dt="2023-01-21T11:28:47.273" v="2191" actId="113"/>
          <ac:spMkLst>
            <pc:docMk/>
            <pc:sldMk cId="1270401463" sldId="876"/>
            <ac:spMk id="2" creationId="{7B318D92-049E-47D8-A306-8E1451049742}"/>
          </ac:spMkLst>
        </pc:spChg>
        <pc:spChg chg="mod">
          <ac:chgData name="jean marc bohbot" userId="35a8b651f16edbea" providerId="LiveId" clId="{FE1D47D7-B20D-43F1-AAA4-04446261D074}" dt="2023-01-21T11:29:13.294" v="2195" actId="14100"/>
          <ac:spMkLst>
            <pc:docMk/>
            <pc:sldMk cId="1270401463" sldId="876"/>
            <ac:spMk id="3" creationId="{B080CDE0-159D-410B-B04F-3873F221A4C8}"/>
          </ac:spMkLst>
        </pc:spChg>
        <pc:picChg chg="del">
          <ac:chgData name="jean marc bohbot" userId="35a8b651f16edbea" providerId="LiveId" clId="{FE1D47D7-B20D-43F1-AAA4-04446261D074}" dt="2023-01-21T11:28:34.153" v="2187" actId="478"/>
          <ac:picMkLst>
            <pc:docMk/>
            <pc:sldMk cId="1270401463" sldId="876"/>
            <ac:picMk id="4" creationId="{06707A78-31F6-B39F-FC26-1F9B626BA133}"/>
          </ac:picMkLst>
        </pc:picChg>
        <pc:picChg chg="mod">
          <ac:chgData name="jean marc bohbot" userId="35a8b651f16edbea" providerId="LiveId" clId="{FE1D47D7-B20D-43F1-AAA4-04446261D074}" dt="2023-01-21T11:28:55.522" v="2192" actId="1076"/>
          <ac:picMkLst>
            <pc:docMk/>
            <pc:sldMk cId="1270401463" sldId="876"/>
            <ac:picMk id="5" creationId="{18E4D438-35D4-4397-BDBF-2D6E68D68F34}"/>
          </ac:picMkLst>
        </pc:picChg>
      </pc:sldChg>
      <pc:sldChg chg="delSp modSp mod">
        <pc:chgData name="jean marc bohbot" userId="35a8b651f16edbea" providerId="LiveId" clId="{FE1D47D7-B20D-43F1-AAA4-04446261D074}" dt="2023-01-21T14:37:24.481" v="2935" actId="14100"/>
        <pc:sldMkLst>
          <pc:docMk/>
          <pc:sldMk cId="840902637" sldId="878"/>
        </pc:sldMkLst>
        <pc:spChg chg="mod">
          <ac:chgData name="jean marc bohbot" userId="35a8b651f16edbea" providerId="LiveId" clId="{FE1D47D7-B20D-43F1-AAA4-04446261D074}" dt="2023-01-21T11:26:56.255" v="2178" actId="20577"/>
          <ac:spMkLst>
            <pc:docMk/>
            <pc:sldMk cId="840902637" sldId="878"/>
            <ac:spMk id="3" creationId="{7D762F44-5603-40C7-9E09-CA9EAF6E4202}"/>
          </ac:spMkLst>
        </pc:spChg>
        <pc:graphicFrameChg chg="mod modGraphic">
          <ac:chgData name="jean marc bohbot" userId="35a8b651f16edbea" providerId="LiveId" clId="{FE1D47D7-B20D-43F1-AAA4-04446261D074}" dt="2023-01-21T14:37:24.481" v="2935" actId="14100"/>
          <ac:graphicFrameMkLst>
            <pc:docMk/>
            <pc:sldMk cId="840902637" sldId="878"/>
            <ac:graphicFrameMk id="4" creationId="{21972FF8-BB40-4BAF-AE0E-B3298AAED3DD}"/>
          </ac:graphicFrameMkLst>
        </pc:graphicFrameChg>
        <pc:picChg chg="mod">
          <ac:chgData name="jean marc bohbot" userId="35a8b651f16edbea" providerId="LiveId" clId="{FE1D47D7-B20D-43F1-AAA4-04446261D074}" dt="2023-01-21T11:28:17.751" v="2183" actId="14100"/>
          <ac:picMkLst>
            <pc:docMk/>
            <pc:sldMk cId="840902637" sldId="878"/>
            <ac:picMk id="2" creationId="{F4B0FAB8-53F5-E11F-5245-54BDDA39F84F}"/>
          </ac:picMkLst>
        </pc:picChg>
        <pc:picChg chg="del">
          <ac:chgData name="jean marc bohbot" userId="35a8b651f16edbea" providerId="LiveId" clId="{FE1D47D7-B20D-43F1-AAA4-04446261D074}" dt="2023-01-21T11:27:00.196" v="2179" actId="478"/>
          <ac:picMkLst>
            <pc:docMk/>
            <pc:sldMk cId="840902637" sldId="878"/>
            <ac:picMk id="7" creationId="{9C36EC16-FCA8-0BCA-A70F-C3183F912EBC}"/>
          </ac:picMkLst>
        </pc:picChg>
      </pc:sldChg>
      <pc:sldChg chg="add del">
        <pc:chgData name="jean marc bohbot" userId="35a8b651f16edbea" providerId="LiveId" clId="{FE1D47D7-B20D-43F1-AAA4-04446261D074}" dt="2023-01-21T10:28:47.771" v="1585" actId="2696"/>
        <pc:sldMkLst>
          <pc:docMk/>
          <pc:sldMk cId="311863353" sldId="879"/>
        </pc:sldMkLst>
      </pc:sldChg>
      <pc:sldChg chg="addSp delSp modSp add mod setBg modAnim">
        <pc:chgData name="jean marc bohbot" userId="35a8b651f16edbea" providerId="LiveId" clId="{FE1D47D7-B20D-43F1-AAA4-04446261D074}" dt="2023-01-21T11:04:11.747" v="2076" actId="1076"/>
        <pc:sldMkLst>
          <pc:docMk/>
          <pc:sldMk cId="1356171399" sldId="880"/>
        </pc:sldMkLst>
        <pc:spChg chg="del">
          <ac:chgData name="jean marc bohbot" userId="35a8b651f16edbea" providerId="LiveId" clId="{FE1D47D7-B20D-43F1-AAA4-04446261D074}" dt="2023-01-21T10:26:12.098" v="1559" actId="478"/>
          <ac:spMkLst>
            <pc:docMk/>
            <pc:sldMk cId="1356171399" sldId="880"/>
            <ac:spMk id="2" creationId="{D9E596F5-864E-4217-AC38-AA4F8268161B}"/>
          </ac:spMkLst>
        </pc:spChg>
        <pc:spChg chg="mod">
          <ac:chgData name="jean marc bohbot" userId="35a8b651f16edbea" providerId="LiveId" clId="{FE1D47D7-B20D-43F1-AAA4-04446261D074}" dt="2023-01-21T10:26:48.474" v="1567" actId="26606"/>
          <ac:spMkLst>
            <pc:docMk/>
            <pc:sldMk cId="1356171399" sldId="880"/>
            <ac:spMk id="4" creationId="{DD37E06F-75F7-4D36-A95A-CDC767E02BD3}"/>
          </ac:spMkLst>
        </pc:spChg>
        <pc:spChg chg="mod">
          <ac:chgData name="jean marc bohbot" userId="35a8b651f16edbea" providerId="LiveId" clId="{FE1D47D7-B20D-43F1-AAA4-04446261D074}" dt="2023-01-21T11:04:11.747" v="2076" actId="1076"/>
          <ac:spMkLst>
            <pc:docMk/>
            <pc:sldMk cId="1356171399" sldId="880"/>
            <ac:spMk id="6" creationId="{885DAE3B-DC34-4E4C-9847-67B74606ADBA}"/>
          </ac:spMkLst>
        </pc:spChg>
        <pc:spChg chg="add del">
          <ac:chgData name="jean marc bohbot" userId="35a8b651f16edbea" providerId="LiveId" clId="{FE1D47D7-B20D-43F1-AAA4-04446261D074}" dt="2023-01-21T10:26:48.474" v="1567" actId="26606"/>
          <ac:spMkLst>
            <pc:docMk/>
            <pc:sldMk cId="1356171399" sldId="880"/>
            <ac:spMk id="2055" creationId="{231BF440-39FA-4087-84CC-2EEC0BBDAF29}"/>
          </ac:spMkLst>
        </pc:spChg>
        <pc:spChg chg="add del">
          <ac:chgData name="jean marc bohbot" userId="35a8b651f16edbea" providerId="LiveId" clId="{FE1D47D7-B20D-43F1-AAA4-04446261D074}" dt="2023-01-21T10:26:48.474" v="1567" actId="26606"/>
          <ac:spMkLst>
            <pc:docMk/>
            <pc:sldMk cId="1356171399" sldId="880"/>
            <ac:spMk id="2057" creationId="{F04E4CBA-303B-48BD-8451-C2701CB0EEBF}"/>
          </ac:spMkLst>
        </pc:spChg>
        <pc:spChg chg="add del">
          <ac:chgData name="jean marc bohbot" userId="35a8b651f16edbea" providerId="LiveId" clId="{FE1D47D7-B20D-43F1-AAA4-04446261D074}" dt="2023-01-21T10:26:48.474" v="1567" actId="26606"/>
          <ac:spMkLst>
            <pc:docMk/>
            <pc:sldMk cId="1356171399" sldId="880"/>
            <ac:spMk id="2059" creationId="{F6CA58B3-AFCC-4A40-9882-50D5080879B0}"/>
          </ac:spMkLst>
        </pc:spChg>
        <pc:spChg chg="add del">
          <ac:chgData name="jean marc bohbot" userId="35a8b651f16edbea" providerId="LiveId" clId="{FE1D47D7-B20D-43F1-AAA4-04446261D074}" dt="2023-01-21T10:26:48.474" v="1567" actId="26606"/>
          <ac:spMkLst>
            <pc:docMk/>
            <pc:sldMk cId="1356171399" sldId="880"/>
            <ac:spMk id="2061" creationId="{75C56826-D4E5-42ED-8529-079651CB3005}"/>
          </ac:spMkLst>
        </pc:spChg>
        <pc:spChg chg="add del">
          <ac:chgData name="jean marc bohbot" userId="35a8b651f16edbea" providerId="LiveId" clId="{FE1D47D7-B20D-43F1-AAA4-04446261D074}" dt="2023-01-21T10:26:48.474" v="1567" actId="26606"/>
          <ac:spMkLst>
            <pc:docMk/>
            <pc:sldMk cId="1356171399" sldId="880"/>
            <ac:spMk id="2063" creationId="{82095FCE-EF05-4443-B97A-85DEE3A5CA17}"/>
          </ac:spMkLst>
        </pc:spChg>
        <pc:spChg chg="add del">
          <ac:chgData name="jean marc bohbot" userId="35a8b651f16edbea" providerId="LiveId" clId="{FE1D47D7-B20D-43F1-AAA4-04446261D074}" dt="2023-01-21T10:26:48.474" v="1567" actId="26606"/>
          <ac:spMkLst>
            <pc:docMk/>
            <pc:sldMk cId="1356171399" sldId="880"/>
            <ac:spMk id="2065" creationId="{CA00AE6B-AA30-4CF8-BA6F-339B780AD76C}"/>
          </ac:spMkLst>
        </pc:spChg>
        <pc:picChg chg="add mod ord">
          <ac:chgData name="jean marc bohbot" userId="35a8b651f16edbea" providerId="LiveId" clId="{FE1D47D7-B20D-43F1-AAA4-04446261D074}" dt="2023-01-21T10:27:09.556" v="1572" actId="1076"/>
          <ac:picMkLst>
            <pc:docMk/>
            <pc:sldMk cId="1356171399" sldId="880"/>
            <ac:picMk id="3" creationId="{79B15155-5626-F608-3CC5-1A1F213FC780}"/>
          </ac:picMkLst>
        </pc:picChg>
        <pc:picChg chg="add mod">
          <ac:chgData name="jean marc bohbot" userId="35a8b651f16edbea" providerId="LiveId" clId="{FE1D47D7-B20D-43F1-AAA4-04446261D074}" dt="2023-01-21T10:28:25.430" v="1583" actId="14100"/>
          <ac:picMkLst>
            <pc:docMk/>
            <pc:sldMk cId="1356171399" sldId="880"/>
            <ac:picMk id="5" creationId="{CA67BDB5-8045-3B48-F2B7-C309D039682E}"/>
          </ac:picMkLst>
        </pc:picChg>
        <pc:picChg chg="mod ord">
          <ac:chgData name="jean marc bohbot" userId="35a8b651f16edbea" providerId="LiveId" clId="{FE1D47D7-B20D-43F1-AAA4-04446261D074}" dt="2023-01-21T10:26:57.112" v="1569" actId="14100"/>
          <ac:picMkLst>
            <pc:docMk/>
            <pc:sldMk cId="1356171399" sldId="880"/>
            <ac:picMk id="2050" creationId="{5148775B-0281-47AC-9271-23A42C54761D}"/>
          </ac:picMkLst>
        </pc:picChg>
      </pc:sldChg>
      <pc:sldChg chg="delSp mod">
        <pc:chgData name="jean marc bohbot" userId="35a8b651f16edbea" providerId="LiveId" clId="{FE1D47D7-B20D-43F1-AAA4-04446261D074}" dt="2023-01-21T13:48:38.003" v="2743" actId="478"/>
        <pc:sldMkLst>
          <pc:docMk/>
          <pc:sldMk cId="2106004636" sldId="890"/>
        </pc:sldMkLst>
        <pc:picChg chg="del">
          <ac:chgData name="jean marc bohbot" userId="35a8b651f16edbea" providerId="LiveId" clId="{FE1D47D7-B20D-43F1-AAA4-04446261D074}" dt="2023-01-21T13:48:38.003" v="2743" actId="478"/>
          <ac:picMkLst>
            <pc:docMk/>
            <pc:sldMk cId="2106004636" sldId="890"/>
            <ac:picMk id="5" creationId="{5F1677BF-7503-5DB6-16B8-A3B5C23A2D3C}"/>
          </ac:picMkLst>
        </pc:picChg>
      </pc:sldChg>
      <pc:sldChg chg="del">
        <pc:chgData name="jean marc bohbot" userId="35a8b651f16edbea" providerId="LiveId" clId="{FE1D47D7-B20D-43F1-AAA4-04446261D074}" dt="2023-01-21T10:15:25.022" v="1549" actId="2696"/>
        <pc:sldMkLst>
          <pc:docMk/>
          <pc:sldMk cId="817025448" sldId="893"/>
        </pc:sldMkLst>
      </pc:sldChg>
      <pc:sldChg chg="addSp delSp modSp mod">
        <pc:chgData name="jean marc bohbot" userId="35a8b651f16edbea" providerId="LiveId" clId="{FE1D47D7-B20D-43F1-AAA4-04446261D074}" dt="2023-01-21T10:15:17.582" v="1548" actId="1076"/>
        <pc:sldMkLst>
          <pc:docMk/>
          <pc:sldMk cId="3386711340" sldId="894"/>
        </pc:sldMkLst>
        <pc:spChg chg="add mod">
          <ac:chgData name="jean marc bohbot" userId="35a8b651f16edbea" providerId="LiveId" clId="{FE1D47D7-B20D-43F1-AAA4-04446261D074}" dt="2023-01-21T10:15:17.582" v="1548" actId="1076"/>
          <ac:spMkLst>
            <pc:docMk/>
            <pc:sldMk cId="3386711340" sldId="894"/>
            <ac:spMk id="7" creationId="{3CCA729B-7E4D-EBFD-0F01-5902D6987494}"/>
          </ac:spMkLst>
        </pc:spChg>
        <pc:spChg chg="add mod">
          <ac:chgData name="jean marc bohbot" userId="35a8b651f16edbea" providerId="LiveId" clId="{FE1D47D7-B20D-43F1-AAA4-04446261D074}" dt="2023-01-21T10:15:11.659" v="1547" actId="403"/>
          <ac:spMkLst>
            <pc:docMk/>
            <pc:sldMk cId="3386711340" sldId="894"/>
            <ac:spMk id="9" creationId="{166EC947-1B99-7068-D3F1-06840AAA1020}"/>
          </ac:spMkLst>
        </pc:spChg>
        <pc:picChg chg="del">
          <ac:chgData name="jean marc bohbot" userId="35a8b651f16edbea" providerId="LiveId" clId="{FE1D47D7-B20D-43F1-AAA4-04446261D074}" dt="2023-01-21T10:14:15.557" v="1535" actId="478"/>
          <ac:picMkLst>
            <pc:docMk/>
            <pc:sldMk cId="3386711340" sldId="894"/>
            <ac:picMk id="2" creationId="{F646E74B-7A9A-240F-92AA-AC40694D0C36}"/>
          </ac:picMkLst>
        </pc:picChg>
      </pc:sldChg>
      <pc:sldChg chg="add del">
        <pc:chgData name="jean marc bohbot" userId="35a8b651f16edbea" providerId="LiveId" clId="{FE1D47D7-B20D-43F1-AAA4-04446261D074}" dt="2023-01-21T10:40:50.375" v="1788" actId="2696"/>
        <pc:sldMkLst>
          <pc:docMk/>
          <pc:sldMk cId="706671295" sldId="896"/>
        </pc:sldMkLst>
      </pc:sldChg>
      <pc:sldChg chg="modSp add mod">
        <pc:chgData name="jean marc bohbot" userId="35a8b651f16edbea" providerId="LiveId" clId="{FE1D47D7-B20D-43F1-AAA4-04446261D074}" dt="2023-01-21T11:54:50.508" v="2739" actId="113"/>
        <pc:sldMkLst>
          <pc:docMk/>
          <pc:sldMk cId="971058580" sldId="907"/>
        </pc:sldMkLst>
        <pc:spChg chg="mod">
          <ac:chgData name="jean marc bohbot" userId="35a8b651f16edbea" providerId="LiveId" clId="{FE1D47D7-B20D-43F1-AAA4-04446261D074}" dt="2023-01-21T11:54:50.508" v="2739" actId="113"/>
          <ac:spMkLst>
            <pc:docMk/>
            <pc:sldMk cId="971058580" sldId="907"/>
            <ac:spMk id="2" creationId="{B5C2735F-39CF-6952-FF6F-3123FEC5BE9A}"/>
          </ac:spMkLst>
        </pc:spChg>
      </pc:sldChg>
      <pc:sldChg chg="delSp modSp add mod">
        <pc:chgData name="jean marc bohbot" userId="35a8b651f16edbea" providerId="LiveId" clId="{FE1D47D7-B20D-43F1-AAA4-04446261D074}" dt="2023-01-21T11:05:24.842" v="2077" actId="20577"/>
        <pc:sldMkLst>
          <pc:docMk/>
          <pc:sldMk cId="870965232" sldId="924"/>
        </pc:sldMkLst>
        <pc:spChg chg="mod">
          <ac:chgData name="jean marc bohbot" userId="35a8b651f16edbea" providerId="LiveId" clId="{FE1D47D7-B20D-43F1-AAA4-04446261D074}" dt="2023-01-21T11:03:48.497" v="2074" actId="1076"/>
          <ac:spMkLst>
            <pc:docMk/>
            <pc:sldMk cId="870965232" sldId="924"/>
            <ac:spMk id="2" creationId="{00000000-0000-0000-0000-000000000000}"/>
          </ac:spMkLst>
        </pc:spChg>
        <pc:spChg chg="mod">
          <ac:chgData name="jean marc bohbot" userId="35a8b651f16edbea" providerId="LiveId" clId="{FE1D47D7-B20D-43F1-AAA4-04446261D074}" dt="2023-01-21T11:05:24.842" v="2077" actId="20577"/>
          <ac:spMkLst>
            <pc:docMk/>
            <pc:sldMk cId="870965232" sldId="924"/>
            <ac:spMk id="3" creationId="{00000000-0000-0000-0000-000000000000}"/>
          </ac:spMkLst>
        </pc:spChg>
        <pc:spChg chg="del">
          <ac:chgData name="jean marc bohbot" userId="35a8b651f16edbea" providerId="LiveId" clId="{FE1D47D7-B20D-43F1-AAA4-04446261D074}" dt="2023-01-21T11:03:36.888" v="2072" actId="478"/>
          <ac:spMkLst>
            <pc:docMk/>
            <pc:sldMk cId="870965232" sldId="924"/>
            <ac:spMk id="5" creationId="{79D6CE17-FB17-D7FF-A820-AD1CF8FE5563}"/>
          </ac:spMkLst>
        </pc:spChg>
      </pc:sldChg>
      <pc:sldChg chg="modSp add mod">
        <pc:chgData name="jean marc bohbot" userId="35a8b651f16edbea" providerId="LiveId" clId="{FE1D47D7-B20D-43F1-AAA4-04446261D074}" dt="2023-01-21T10:29:15.243" v="1586" actId="207"/>
        <pc:sldMkLst>
          <pc:docMk/>
          <pc:sldMk cId="1410719658" sldId="929"/>
        </pc:sldMkLst>
        <pc:spChg chg="mod">
          <ac:chgData name="jean marc bohbot" userId="35a8b651f16edbea" providerId="LiveId" clId="{FE1D47D7-B20D-43F1-AAA4-04446261D074}" dt="2023-01-21T10:29:15.243" v="1586" actId="207"/>
          <ac:spMkLst>
            <pc:docMk/>
            <pc:sldMk cId="1410719658" sldId="929"/>
            <ac:spMk id="4" creationId="{D08B5D53-038D-4B67-92FD-68614C12D3FA}"/>
          </ac:spMkLst>
        </pc:spChg>
      </pc:sldChg>
      <pc:sldChg chg="add del">
        <pc:chgData name="jean marc bohbot" userId="35a8b651f16edbea" providerId="LiveId" clId="{FE1D47D7-B20D-43F1-AAA4-04446261D074}" dt="2023-01-21T10:30:29.811" v="1608" actId="2696"/>
        <pc:sldMkLst>
          <pc:docMk/>
          <pc:sldMk cId="2432434107" sldId="930"/>
        </pc:sldMkLst>
      </pc:sldChg>
      <pc:sldChg chg="addSp delSp modSp add mod modAnim">
        <pc:chgData name="jean marc bohbot" userId="35a8b651f16edbea" providerId="LiveId" clId="{FE1D47D7-B20D-43F1-AAA4-04446261D074}" dt="2023-01-21T11:06:27.114" v="2080"/>
        <pc:sldMkLst>
          <pc:docMk/>
          <pc:sldMk cId="2006054476" sldId="932"/>
        </pc:sldMkLst>
        <pc:spChg chg="mod">
          <ac:chgData name="jean marc bohbot" userId="35a8b651f16edbea" providerId="LiveId" clId="{FE1D47D7-B20D-43F1-AAA4-04446261D074}" dt="2023-01-21T10:33:37.450" v="1654" actId="1076"/>
          <ac:spMkLst>
            <pc:docMk/>
            <pc:sldMk cId="2006054476" sldId="932"/>
            <ac:spMk id="2" creationId="{F7EA2975-C4B4-DBC7-442C-99EB7605AB1E}"/>
          </ac:spMkLst>
        </pc:spChg>
        <pc:spChg chg="del">
          <ac:chgData name="jean marc bohbot" userId="35a8b651f16edbea" providerId="LiveId" clId="{FE1D47D7-B20D-43F1-AAA4-04446261D074}" dt="2023-01-21T10:31:50.061" v="1649" actId="478"/>
          <ac:spMkLst>
            <pc:docMk/>
            <pc:sldMk cId="2006054476" sldId="932"/>
            <ac:spMk id="3" creationId="{58BD4417-A376-3BB0-4AE9-3C6ACFEC720B}"/>
          </ac:spMkLst>
        </pc:spChg>
        <pc:spChg chg="del">
          <ac:chgData name="jean marc bohbot" userId="35a8b651f16edbea" providerId="LiveId" clId="{FE1D47D7-B20D-43F1-AAA4-04446261D074}" dt="2023-01-21T10:31:07.577" v="1612" actId="21"/>
          <ac:spMkLst>
            <pc:docMk/>
            <pc:sldMk cId="2006054476" sldId="932"/>
            <ac:spMk id="4" creationId="{05DDFD0B-E1C2-FB63-8773-981301C2D26F}"/>
          </ac:spMkLst>
        </pc:spChg>
        <pc:spChg chg="add mod">
          <ac:chgData name="jean marc bohbot" userId="35a8b651f16edbea" providerId="LiveId" clId="{FE1D47D7-B20D-43F1-AAA4-04446261D074}" dt="2023-01-21T10:39:45.030" v="1783" actId="20577"/>
          <ac:spMkLst>
            <pc:docMk/>
            <pc:sldMk cId="2006054476" sldId="932"/>
            <ac:spMk id="6" creationId="{0C838552-2F28-E7C1-AF81-9AD86FC701F0}"/>
          </ac:spMkLst>
        </pc:spChg>
        <pc:spChg chg="add mod">
          <ac:chgData name="jean marc bohbot" userId="35a8b651f16edbea" providerId="LiveId" clId="{FE1D47D7-B20D-43F1-AAA4-04446261D074}" dt="2023-01-21T10:39:24.641" v="1781" actId="1076"/>
          <ac:spMkLst>
            <pc:docMk/>
            <pc:sldMk cId="2006054476" sldId="932"/>
            <ac:spMk id="8" creationId="{FC78DAAB-22C4-F3C3-5FE8-022AFE4C99D4}"/>
          </ac:spMkLst>
        </pc:spChg>
      </pc:sldChg>
      <pc:sldChg chg="add del">
        <pc:chgData name="jean marc bohbot" userId="35a8b651f16edbea" providerId="LiveId" clId="{FE1D47D7-B20D-43F1-AAA4-04446261D074}" dt="2023-01-21T10:34:55.558" v="1677" actId="2696"/>
        <pc:sldMkLst>
          <pc:docMk/>
          <pc:sldMk cId="336578740" sldId="933"/>
        </pc:sldMkLst>
      </pc:sldChg>
      <pc:sldChg chg="add del">
        <pc:chgData name="jean marc bohbot" userId="35a8b651f16edbea" providerId="LiveId" clId="{FE1D47D7-B20D-43F1-AAA4-04446261D074}" dt="2023-01-21T10:35:01.237" v="1678" actId="2696"/>
        <pc:sldMkLst>
          <pc:docMk/>
          <pc:sldMk cId="435318536" sldId="934"/>
        </pc:sldMkLst>
      </pc:sldChg>
      <pc:sldChg chg="add del">
        <pc:chgData name="jean marc bohbot" userId="35a8b651f16edbea" providerId="LiveId" clId="{FE1D47D7-B20D-43F1-AAA4-04446261D074}" dt="2023-01-21T10:40:11.934" v="1785" actId="2696"/>
        <pc:sldMkLst>
          <pc:docMk/>
          <pc:sldMk cId="129259758" sldId="936"/>
        </pc:sldMkLst>
      </pc:sldChg>
      <pc:sldChg chg="add">
        <pc:chgData name="jean marc bohbot" userId="35a8b651f16edbea" providerId="LiveId" clId="{FE1D47D7-B20D-43F1-AAA4-04446261D074}" dt="2023-01-21T10:24:59.125" v="1556"/>
        <pc:sldMkLst>
          <pc:docMk/>
          <pc:sldMk cId="3520713730" sldId="937"/>
        </pc:sldMkLst>
      </pc:sldChg>
      <pc:sldChg chg="add del">
        <pc:chgData name="jean marc bohbot" userId="35a8b651f16edbea" providerId="LiveId" clId="{FE1D47D7-B20D-43F1-AAA4-04446261D074}" dt="2023-01-21T10:40:38.503" v="1786" actId="2696"/>
        <pc:sldMkLst>
          <pc:docMk/>
          <pc:sldMk cId="3807130790" sldId="938"/>
        </pc:sldMkLst>
      </pc:sldChg>
      <pc:sldChg chg="delSp modSp add del mod">
        <pc:chgData name="jean marc bohbot" userId="35a8b651f16edbea" providerId="LiveId" clId="{FE1D47D7-B20D-43F1-AAA4-04446261D074}" dt="2023-01-21T11:46:11.009" v="2597" actId="2696"/>
        <pc:sldMkLst>
          <pc:docMk/>
          <pc:sldMk cId="2867787745" sldId="1969"/>
        </pc:sldMkLst>
        <pc:spChg chg="mod">
          <ac:chgData name="jean marc bohbot" userId="35a8b651f16edbea" providerId="LiveId" clId="{FE1D47D7-B20D-43F1-AAA4-04446261D074}" dt="2023-01-20T16:24:28.279" v="1455" actId="207"/>
          <ac:spMkLst>
            <pc:docMk/>
            <pc:sldMk cId="2867787745" sldId="1969"/>
            <ac:spMk id="2" creationId="{09A39F9F-3514-632F-167C-022A7D420FFE}"/>
          </ac:spMkLst>
        </pc:spChg>
        <pc:spChg chg="del mod">
          <ac:chgData name="jean marc bohbot" userId="35a8b651f16edbea" providerId="LiveId" clId="{FE1D47D7-B20D-43F1-AAA4-04446261D074}" dt="2023-01-20T16:25:08.320" v="1509" actId="478"/>
          <ac:spMkLst>
            <pc:docMk/>
            <pc:sldMk cId="2867787745" sldId="1969"/>
            <ac:spMk id="27" creationId="{56C8F110-2244-D440-A669-8630F17D4DBD}"/>
          </ac:spMkLst>
        </pc:spChg>
        <pc:spChg chg="mod">
          <ac:chgData name="jean marc bohbot" userId="35a8b651f16edbea" providerId="LiveId" clId="{FE1D47D7-B20D-43F1-AAA4-04446261D074}" dt="2023-01-20T16:25:28.125" v="1512" actId="207"/>
          <ac:spMkLst>
            <pc:docMk/>
            <pc:sldMk cId="2867787745" sldId="1969"/>
            <ac:spMk id="43" creationId="{85CFBE37-667E-B5EF-3984-0EB72E869265}"/>
          </ac:spMkLst>
        </pc:spChg>
        <pc:spChg chg="mod">
          <ac:chgData name="jean marc bohbot" userId="35a8b651f16edbea" providerId="LiveId" clId="{FE1D47D7-B20D-43F1-AAA4-04446261D074}" dt="2023-01-20T16:25:48.434" v="1518" actId="20577"/>
          <ac:spMkLst>
            <pc:docMk/>
            <pc:sldMk cId="2867787745" sldId="1969"/>
            <ac:spMk id="44" creationId="{7537BC5A-8CFF-A4F7-9D33-B0A74CEC1086}"/>
          </ac:spMkLst>
        </pc:spChg>
        <pc:spChg chg="mod">
          <ac:chgData name="jean marc bohbot" userId="35a8b651f16edbea" providerId="LiveId" clId="{FE1D47D7-B20D-43F1-AAA4-04446261D074}" dt="2023-01-20T16:25:28.125" v="1512" actId="207"/>
          <ac:spMkLst>
            <pc:docMk/>
            <pc:sldMk cId="2867787745" sldId="1969"/>
            <ac:spMk id="45" creationId="{C1EA0EB8-3A40-6F48-D075-AFEBA6BFB8E9}"/>
          </ac:spMkLst>
        </pc:spChg>
        <pc:spChg chg="mod">
          <ac:chgData name="jean marc bohbot" userId="35a8b651f16edbea" providerId="LiveId" clId="{FE1D47D7-B20D-43F1-AAA4-04446261D074}" dt="2023-01-20T16:25:54.252" v="1519" actId="20577"/>
          <ac:spMkLst>
            <pc:docMk/>
            <pc:sldMk cId="2867787745" sldId="1969"/>
            <ac:spMk id="47" creationId="{9B72B705-D3C5-4B0B-8DB7-692AE17BB0C9}"/>
          </ac:spMkLst>
        </pc:spChg>
        <pc:spChg chg="del mod">
          <ac:chgData name="jean marc bohbot" userId="35a8b651f16edbea" providerId="LiveId" clId="{FE1D47D7-B20D-43F1-AAA4-04446261D074}" dt="2023-01-20T16:24:24.116" v="1454" actId="478"/>
          <ac:spMkLst>
            <pc:docMk/>
            <pc:sldMk cId="2867787745" sldId="1969"/>
            <ac:spMk id="50" creationId="{F4CC0BD4-E419-7D4E-E4C8-810C6F0C048F}"/>
          </ac:spMkLst>
        </pc:spChg>
      </pc:sldChg>
      <pc:sldChg chg="delSp modSp mod ord">
        <pc:chgData name="jean marc bohbot" userId="35a8b651f16edbea" providerId="LiveId" clId="{FE1D47D7-B20D-43F1-AAA4-04446261D074}" dt="2023-01-21T13:48:43.934" v="2745" actId="478"/>
        <pc:sldMkLst>
          <pc:docMk/>
          <pc:sldMk cId="2457702419" sldId="1984"/>
        </pc:sldMkLst>
        <pc:picChg chg="del mod">
          <ac:chgData name="jean marc bohbot" userId="35a8b651f16edbea" providerId="LiveId" clId="{FE1D47D7-B20D-43F1-AAA4-04446261D074}" dt="2023-01-21T13:48:43.934" v="2745" actId="478"/>
          <ac:picMkLst>
            <pc:docMk/>
            <pc:sldMk cId="2457702419" sldId="1984"/>
            <ac:picMk id="3" creationId="{065A6F0F-0BF2-F62E-475F-EFFF2BB4A935}"/>
          </ac:picMkLst>
        </pc:picChg>
      </pc:sldChg>
      <pc:sldChg chg="delSp modSp mod ord">
        <pc:chgData name="jean marc bohbot" userId="35a8b651f16edbea" providerId="LiveId" clId="{FE1D47D7-B20D-43F1-AAA4-04446261D074}" dt="2023-01-21T13:48:11.980" v="2740" actId="478"/>
        <pc:sldMkLst>
          <pc:docMk/>
          <pc:sldMk cId="3223268591" sldId="1986"/>
        </pc:sldMkLst>
        <pc:spChg chg="mod">
          <ac:chgData name="jean marc bohbot" userId="35a8b651f16edbea" providerId="LiveId" clId="{FE1D47D7-B20D-43F1-AAA4-04446261D074}" dt="2023-01-21T10:11:55.283" v="1532" actId="14100"/>
          <ac:spMkLst>
            <pc:docMk/>
            <pc:sldMk cId="3223268591" sldId="1986"/>
            <ac:spMk id="2" creationId="{917671BA-C820-E56B-DEF4-30015723B9B6}"/>
          </ac:spMkLst>
        </pc:spChg>
        <pc:picChg chg="del">
          <ac:chgData name="jean marc bohbot" userId="35a8b651f16edbea" providerId="LiveId" clId="{FE1D47D7-B20D-43F1-AAA4-04446261D074}" dt="2023-01-21T13:48:11.980" v="2740" actId="478"/>
          <ac:picMkLst>
            <pc:docMk/>
            <pc:sldMk cId="3223268591" sldId="1986"/>
            <ac:picMk id="4" creationId="{BEA38858-FD21-52F0-AB91-1B18FFCE172A}"/>
          </ac:picMkLst>
        </pc:picChg>
        <pc:picChg chg="mod">
          <ac:chgData name="jean marc bohbot" userId="35a8b651f16edbea" providerId="LiveId" clId="{FE1D47D7-B20D-43F1-AAA4-04446261D074}" dt="2023-01-21T10:12:21.164" v="1534" actId="14100"/>
          <ac:picMkLst>
            <pc:docMk/>
            <pc:sldMk cId="3223268591" sldId="1986"/>
            <ac:picMk id="3074" creationId="{00A4342C-4047-34F6-9147-ABBE93AA6E63}"/>
          </ac:picMkLst>
        </pc:picChg>
      </pc:sldChg>
      <pc:sldChg chg="delSp mod ord">
        <pc:chgData name="jean marc bohbot" userId="35a8b651f16edbea" providerId="LiveId" clId="{FE1D47D7-B20D-43F1-AAA4-04446261D074}" dt="2023-01-21T13:48:18.312" v="2741" actId="478"/>
        <pc:sldMkLst>
          <pc:docMk/>
          <pc:sldMk cId="626877296" sldId="1987"/>
        </pc:sldMkLst>
        <pc:picChg chg="del">
          <ac:chgData name="jean marc bohbot" userId="35a8b651f16edbea" providerId="LiveId" clId="{FE1D47D7-B20D-43F1-AAA4-04446261D074}" dt="2023-01-21T13:48:18.312" v="2741" actId="478"/>
          <ac:picMkLst>
            <pc:docMk/>
            <pc:sldMk cId="626877296" sldId="1987"/>
            <ac:picMk id="6" creationId="{428C12C9-FBD9-0F58-8A6E-B98CA720CCAC}"/>
          </ac:picMkLst>
        </pc:picChg>
      </pc:sldChg>
      <pc:sldChg chg="delSp modSp mod ord">
        <pc:chgData name="jean marc bohbot" userId="35a8b651f16edbea" providerId="LiveId" clId="{FE1D47D7-B20D-43F1-AAA4-04446261D074}" dt="2023-01-21T11:16:28.035" v="2134" actId="207"/>
        <pc:sldMkLst>
          <pc:docMk/>
          <pc:sldMk cId="1924229381" sldId="1988"/>
        </pc:sldMkLst>
        <pc:spChg chg="mod">
          <ac:chgData name="jean marc bohbot" userId="35a8b651f16edbea" providerId="LiveId" clId="{FE1D47D7-B20D-43F1-AAA4-04446261D074}" dt="2023-01-21T11:16:28.035" v="2134" actId="207"/>
          <ac:spMkLst>
            <pc:docMk/>
            <pc:sldMk cId="1924229381" sldId="1988"/>
            <ac:spMk id="2" creationId="{3C7FD7A0-1C68-45AB-81DF-CF1A6F1E58C1}"/>
          </ac:spMkLst>
        </pc:spChg>
        <pc:picChg chg="del">
          <ac:chgData name="jean marc bohbot" userId="35a8b651f16edbea" providerId="LiveId" clId="{FE1D47D7-B20D-43F1-AAA4-04446261D074}" dt="2023-01-21T11:16:23.213" v="2132" actId="478"/>
          <ac:picMkLst>
            <pc:docMk/>
            <pc:sldMk cId="1924229381" sldId="1988"/>
            <ac:picMk id="4" creationId="{8DB154C8-C2F4-E247-FFB5-62CD8C9768F1}"/>
          </ac:picMkLst>
        </pc:picChg>
      </pc:sldChg>
      <pc:sldChg chg="delSp modSp mod ord">
        <pc:chgData name="jean marc bohbot" userId="35a8b651f16edbea" providerId="LiveId" clId="{FE1D47D7-B20D-43F1-AAA4-04446261D074}" dt="2023-01-21T11:19:51.820" v="2160" actId="1076"/>
        <pc:sldMkLst>
          <pc:docMk/>
          <pc:sldMk cId="3619548759" sldId="1990"/>
        </pc:sldMkLst>
        <pc:spChg chg="mod">
          <ac:chgData name="jean marc bohbot" userId="35a8b651f16edbea" providerId="LiveId" clId="{FE1D47D7-B20D-43F1-AAA4-04446261D074}" dt="2023-01-21T11:19:51.820" v="2160" actId="1076"/>
          <ac:spMkLst>
            <pc:docMk/>
            <pc:sldMk cId="3619548759" sldId="1990"/>
            <ac:spMk id="2" creationId="{B2E19E75-E718-1A82-5E56-4557863B074E}"/>
          </ac:spMkLst>
        </pc:spChg>
        <pc:spChg chg="mod">
          <ac:chgData name="jean marc bohbot" userId="35a8b651f16edbea" providerId="LiveId" clId="{FE1D47D7-B20D-43F1-AAA4-04446261D074}" dt="2023-01-21T11:18:38.696" v="2149" actId="20577"/>
          <ac:spMkLst>
            <pc:docMk/>
            <pc:sldMk cId="3619548759" sldId="1990"/>
            <ac:spMk id="3" creationId="{45099BC8-89BF-65AA-E79E-CE061A5DF402}"/>
          </ac:spMkLst>
        </pc:spChg>
        <pc:spChg chg="mod">
          <ac:chgData name="jean marc bohbot" userId="35a8b651f16edbea" providerId="LiveId" clId="{FE1D47D7-B20D-43F1-AAA4-04446261D074}" dt="2023-01-21T11:19:00.872" v="2152" actId="14100"/>
          <ac:spMkLst>
            <pc:docMk/>
            <pc:sldMk cId="3619548759" sldId="1990"/>
            <ac:spMk id="4" creationId="{75FA9D39-A8E4-64C7-7DE5-3E6689211ED3}"/>
          </ac:spMkLst>
        </pc:spChg>
        <pc:picChg chg="del">
          <ac:chgData name="jean marc bohbot" userId="35a8b651f16edbea" providerId="LiveId" clId="{FE1D47D7-B20D-43F1-AAA4-04446261D074}" dt="2023-01-21T11:16:37.091" v="2135" actId="478"/>
          <ac:picMkLst>
            <pc:docMk/>
            <pc:sldMk cId="3619548759" sldId="1990"/>
            <ac:picMk id="5" creationId="{CAECD5C7-FC19-15F5-D247-368547744ECE}"/>
          </ac:picMkLst>
        </pc:picChg>
        <pc:picChg chg="mod">
          <ac:chgData name="jean marc bohbot" userId="35a8b651f16edbea" providerId="LiveId" clId="{FE1D47D7-B20D-43F1-AAA4-04446261D074}" dt="2023-01-21T11:18:17.548" v="2146" actId="14100"/>
          <ac:picMkLst>
            <pc:docMk/>
            <pc:sldMk cId="3619548759" sldId="1990"/>
            <ac:picMk id="8194" creationId="{10C6A9B4-39EA-B207-DDD6-423198E33D8B}"/>
          </ac:picMkLst>
        </pc:picChg>
      </pc:sldChg>
      <pc:sldChg chg="delSp modSp mod ord">
        <pc:chgData name="jean marc bohbot" userId="35a8b651f16edbea" providerId="LiveId" clId="{FE1D47D7-B20D-43F1-AAA4-04446261D074}" dt="2023-01-21T11:20:01.787" v="2162" actId="1076"/>
        <pc:sldMkLst>
          <pc:docMk/>
          <pc:sldMk cId="2190931191" sldId="1991"/>
        </pc:sldMkLst>
        <pc:spChg chg="mod">
          <ac:chgData name="jean marc bohbot" userId="35a8b651f16edbea" providerId="LiveId" clId="{FE1D47D7-B20D-43F1-AAA4-04446261D074}" dt="2023-01-21T11:20:01.787" v="2162" actId="1076"/>
          <ac:spMkLst>
            <pc:docMk/>
            <pc:sldMk cId="2190931191" sldId="1991"/>
            <ac:spMk id="2" creationId="{8B44F86B-D5A8-AB98-9292-74E9231F2A79}"/>
          </ac:spMkLst>
        </pc:spChg>
        <pc:picChg chg="del">
          <ac:chgData name="jean marc bohbot" userId="35a8b651f16edbea" providerId="LiveId" clId="{FE1D47D7-B20D-43F1-AAA4-04446261D074}" dt="2023-01-21T11:16:44.207" v="2136" actId="478"/>
          <ac:picMkLst>
            <pc:docMk/>
            <pc:sldMk cId="2190931191" sldId="1991"/>
            <ac:picMk id="5" creationId="{621CBA37-CA0A-8431-57F9-3A8DFEAE429D}"/>
          </ac:picMkLst>
        </pc:picChg>
      </pc:sldChg>
      <pc:sldChg chg="delSp del mod ord">
        <pc:chgData name="jean marc bohbot" userId="35a8b651f16edbea" providerId="LiveId" clId="{FE1D47D7-B20D-43F1-AAA4-04446261D074}" dt="2023-01-21T11:20:11.776" v="2163" actId="2696"/>
        <pc:sldMkLst>
          <pc:docMk/>
          <pc:sldMk cId="461441353" sldId="1992"/>
        </pc:sldMkLst>
        <pc:picChg chg="del">
          <ac:chgData name="jean marc bohbot" userId="35a8b651f16edbea" providerId="LiveId" clId="{FE1D47D7-B20D-43F1-AAA4-04446261D074}" dt="2023-01-21T11:16:54.828" v="2137" actId="478"/>
          <ac:picMkLst>
            <pc:docMk/>
            <pc:sldMk cId="461441353" sldId="1992"/>
            <ac:picMk id="7" creationId="{1E85640F-9D2C-A8D5-EAED-F70AB6D7B938}"/>
          </ac:picMkLst>
        </pc:picChg>
      </pc:sldChg>
      <pc:sldChg chg="del">
        <pc:chgData name="jean marc bohbot" userId="35a8b651f16edbea" providerId="LiveId" clId="{FE1D47D7-B20D-43F1-AAA4-04446261D074}" dt="2023-01-20T16:27:30.401" v="1525" actId="2696"/>
        <pc:sldMkLst>
          <pc:docMk/>
          <pc:sldMk cId="3415219962" sldId="1993"/>
        </pc:sldMkLst>
      </pc:sldChg>
      <pc:sldChg chg="delSp modSp mod ord">
        <pc:chgData name="jean marc bohbot" userId="35a8b651f16edbea" providerId="LiveId" clId="{FE1D47D7-B20D-43F1-AAA4-04446261D074}" dt="2023-01-21T11:20:16.596" v="2164" actId="1076"/>
        <pc:sldMkLst>
          <pc:docMk/>
          <pc:sldMk cId="1504760875" sldId="1994"/>
        </pc:sldMkLst>
        <pc:spChg chg="mod">
          <ac:chgData name="jean marc bohbot" userId="35a8b651f16edbea" providerId="LiveId" clId="{FE1D47D7-B20D-43F1-AAA4-04446261D074}" dt="2023-01-21T11:20:16.596" v="2164" actId="1076"/>
          <ac:spMkLst>
            <pc:docMk/>
            <pc:sldMk cId="1504760875" sldId="1994"/>
            <ac:spMk id="3" creationId="{F31B5C7A-C8E0-C324-83B8-405D1A159A5D}"/>
          </ac:spMkLst>
        </pc:spChg>
        <pc:spChg chg="mod">
          <ac:chgData name="jean marc bohbot" userId="35a8b651f16edbea" providerId="LiveId" clId="{FE1D47D7-B20D-43F1-AAA4-04446261D074}" dt="2023-01-21T11:19:26.156" v="2158" actId="14100"/>
          <ac:spMkLst>
            <pc:docMk/>
            <pc:sldMk cId="1504760875" sldId="1994"/>
            <ac:spMk id="5" creationId="{6F9EC109-1182-7A24-AA1B-1108E9946BC2}"/>
          </ac:spMkLst>
        </pc:spChg>
        <pc:picChg chg="del mod">
          <ac:chgData name="jean marc bohbot" userId="35a8b651f16edbea" providerId="LiveId" clId="{FE1D47D7-B20D-43F1-AAA4-04446261D074}" dt="2023-01-21T11:19:22.420" v="2157" actId="478"/>
          <ac:picMkLst>
            <pc:docMk/>
            <pc:sldMk cId="1504760875" sldId="1994"/>
            <ac:picMk id="6" creationId="{10AA2D22-C0FA-644B-7B24-F8E4DE5D9DAC}"/>
          </ac:picMkLst>
        </pc:picChg>
      </pc:sldChg>
      <pc:sldChg chg="delSp modSp mod ord">
        <pc:chgData name="jean marc bohbot" userId="35a8b651f16edbea" providerId="LiveId" clId="{FE1D47D7-B20D-43F1-AAA4-04446261D074}" dt="2023-01-21T14:39:27.952" v="2959" actId="1076"/>
        <pc:sldMkLst>
          <pc:docMk/>
          <pc:sldMk cId="4257881520" sldId="1997"/>
        </pc:sldMkLst>
        <pc:spChg chg="mod">
          <ac:chgData name="jean marc bohbot" userId="35a8b651f16edbea" providerId="LiveId" clId="{FE1D47D7-B20D-43F1-AAA4-04446261D074}" dt="2023-01-21T14:39:27.952" v="2959" actId="1076"/>
          <ac:spMkLst>
            <pc:docMk/>
            <pc:sldMk cId="4257881520" sldId="1997"/>
            <ac:spMk id="2" creationId="{23FB951F-6385-4D43-9656-CC51C2490AC5}"/>
          </ac:spMkLst>
        </pc:spChg>
        <pc:picChg chg="del">
          <ac:chgData name="jean marc bohbot" userId="35a8b651f16edbea" providerId="LiveId" clId="{FE1D47D7-B20D-43F1-AAA4-04446261D074}" dt="2023-01-21T11:15:32.990" v="2122" actId="478"/>
          <ac:picMkLst>
            <pc:docMk/>
            <pc:sldMk cId="4257881520" sldId="1997"/>
            <ac:picMk id="3" creationId="{D27B1635-24BF-68FA-BAC3-41357905AC0C}"/>
          </ac:picMkLst>
        </pc:picChg>
      </pc:sldChg>
      <pc:sldChg chg="delSp modSp mod">
        <pc:chgData name="jean marc bohbot" userId="35a8b651f16edbea" providerId="LiveId" clId="{FE1D47D7-B20D-43F1-AAA4-04446261D074}" dt="2023-01-21T14:29:32.156" v="2900" actId="207"/>
        <pc:sldMkLst>
          <pc:docMk/>
          <pc:sldMk cId="2270584251" sldId="2850"/>
        </pc:sldMkLst>
        <pc:spChg chg="mod">
          <ac:chgData name="jean marc bohbot" userId="35a8b651f16edbea" providerId="LiveId" clId="{FE1D47D7-B20D-43F1-AAA4-04446261D074}" dt="2023-01-21T14:29:32.156" v="2900" actId="207"/>
          <ac:spMkLst>
            <pc:docMk/>
            <pc:sldMk cId="2270584251" sldId="2850"/>
            <ac:spMk id="7" creationId="{D9DD5754-E7AF-FACE-C6C2-EB2E8EDB2CFD}"/>
          </ac:spMkLst>
        </pc:spChg>
        <pc:spChg chg="mod">
          <ac:chgData name="jean marc bohbot" userId="35a8b651f16edbea" providerId="LiveId" clId="{FE1D47D7-B20D-43F1-AAA4-04446261D074}" dt="2023-01-21T10:17:49.070" v="1554" actId="20577"/>
          <ac:spMkLst>
            <pc:docMk/>
            <pc:sldMk cId="2270584251" sldId="2850"/>
            <ac:spMk id="12" creationId="{7DB55BCC-487A-019C-1E2C-E010421DAD45}"/>
          </ac:spMkLst>
        </pc:spChg>
        <pc:picChg chg="del">
          <ac:chgData name="jean marc bohbot" userId="35a8b651f16edbea" providerId="LiveId" clId="{FE1D47D7-B20D-43F1-AAA4-04446261D074}" dt="2023-01-21T13:48:32.649" v="2742" actId="478"/>
          <ac:picMkLst>
            <pc:docMk/>
            <pc:sldMk cId="2270584251" sldId="2850"/>
            <ac:picMk id="2" creationId="{AB919920-8741-3026-C620-8E9329B2ECF7}"/>
          </ac:picMkLst>
        </pc:picChg>
      </pc:sldChg>
      <pc:sldChg chg="delSp modSp mod ord">
        <pc:chgData name="jean marc bohbot" userId="35a8b651f16edbea" providerId="LiveId" clId="{FE1D47D7-B20D-43F1-AAA4-04446261D074}" dt="2023-01-21T14:38:50.412" v="2949" actId="113"/>
        <pc:sldMkLst>
          <pc:docMk/>
          <pc:sldMk cId="3104206691" sldId="2851"/>
        </pc:sldMkLst>
        <pc:spChg chg="mod">
          <ac:chgData name="jean marc bohbot" userId="35a8b651f16edbea" providerId="LiveId" clId="{FE1D47D7-B20D-43F1-AAA4-04446261D074}" dt="2023-01-21T14:38:50.412" v="2949" actId="113"/>
          <ac:spMkLst>
            <pc:docMk/>
            <pc:sldMk cId="3104206691" sldId="2851"/>
            <ac:spMk id="2" creationId="{FAD068B5-CB4E-4937-AF4F-CB13B6AE3572}"/>
          </ac:spMkLst>
        </pc:spChg>
        <pc:picChg chg="del">
          <ac:chgData name="jean marc bohbot" userId="35a8b651f16edbea" providerId="LiveId" clId="{FE1D47D7-B20D-43F1-AAA4-04446261D074}" dt="2023-01-21T11:15:37.201" v="2123" actId="478"/>
          <ac:picMkLst>
            <pc:docMk/>
            <pc:sldMk cId="3104206691" sldId="2851"/>
            <ac:picMk id="4" creationId="{5D584DE5-B059-645C-7C7A-991367890C48}"/>
          </ac:picMkLst>
        </pc:picChg>
      </pc:sldChg>
      <pc:sldChg chg="delSp modSp mod">
        <pc:chgData name="jean marc bohbot" userId="35a8b651f16edbea" providerId="LiveId" clId="{FE1D47D7-B20D-43F1-AAA4-04446261D074}" dt="2023-01-21T11:27:42.695" v="2182" actId="14100"/>
        <pc:sldMkLst>
          <pc:docMk/>
          <pc:sldMk cId="711001449" sldId="8890"/>
        </pc:sldMkLst>
        <pc:spChg chg="mod">
          <ac:chgData name="jean marc bohbot" userId="35a8b651f16edbea" providerId="LiveId" clId="{FE1D47D7-B20D-43F1-AAA4-04446261D074}" dt="2023-01-20T16:18:06.017" v="1404" actId="207"/>
          <ac:spMkLst>
            <pc:docMk/>
            <pc:sldMk cId="711001449" sldId="8890"/>
            <ac:spMk id="4" creationId="{550EB240-74C0-412A-96A0-11474B04CF95}"/>
          </ac:spMkLst>
        </pc:spChg>
        <pc:graphicFrameChg chg="mod">
          <ac:chgData name="jean marc bohbot" userId="35a8b651f16edbea" providerId="LiveId" clId="{FE1D47D7-B20D-43F1-AAA4-04446261D074}" dt="2023-01-21T11:26:23.931" v="2173" actId="207"/>
          <ac:graphicFrameMkLst>
            <pc:docMk/>
            <pc:sldMk cId="711001449" sldId="8890"/>
            <ac:graphicFrameMk id="11" creationId="{DC8BF51C-284D-22C7-FC9A-008B052A683B}"/>
          </ac:graphicFrameMkLst>
        </pc:graphicFrameChg>
        <pc:picChg chg="del">
          <ac:chgData name="jean marc bohbot" userId="35a8b651f16edbea" providerId="LiveId" clId="{FE1D47D7-B20D-43F1-AAA4-04446261D074}" dt="2023-01-21T11:27:07.352" v="2181" actId="478"/>
          <ac:picMkLst>
            <pc:docMk/>
            <pc:sldMk cId="711001449" sldId="8890"/>
            <ac:picMk id="2" creationId="{52DA0A81-04E2-ADE0-854F-296198485A7E}"/>
          </ac:picMkLst>
        </pc:picChg>
        <pc:picChg chg="mod">
          <ac:chgData name="jean marc bohbot" userId="35a8b651f16edbea" providerId="LiveId" clId="{FE1D47D7-B20D-43F1-AAA4-04446261D074}" dt="2023-01-21T11:27:42.695" v="2182" actId="14100"/>
          <ac:picMkLst>
            <pc:docMk/>
            <pc:sldMk cId="711001449" sldId="8890"/>
            <ac:picMk id="5" creationId="{D77E8C1B-09A3-49C5-95CA-F1C78FC17CC4}"/>
          </ac:picMkLst>
        </pc:picChg>
      </pc:sldChg>
      <pc:sldChg chg="delSp modSp mod">
        <pc:chgData name="jean marc bohbot" userId="35a8b651f16edbea" providerId="LiveId" clId="{FE1D47D7-B20D-43F1-AAA4-04446261D074}" dt="2023-01-21T11:29:38.376" v="2202" actId="1076"/>
        <pc:sldMkLst>
          <pc:docMk/>
          <pc:sldMk cId="4231141498" sldId="8891"/>
        </pc:sldMkLst>
        <pc:spChg chg="mod">
          <ac:chgData name="jean marc bohbot" userId="35a8b651f16edbea" providerId="LiveId" clId="{FE1D47D7-B20D-43F1-AAA4-04446261D074}" dt="2023-01-21T11:29:30.938" v="2200" actId="113"/>
          <ac:spMkLst>
            <pc:docMk/>
            <pc:sldMk cId="4231141498" sldId="8891"/>
            <ac:spMk id="6" creationId="{19294E73-2EB9-497D-5BD5-FE5B03BA8B75}"/>
          </ac:spMkLst>
        </pc:spChg>
        <pc:graphicFrameChg chg="mod modGraphic">
          <ac:chgData name="jean marc bohbot" userId="35a8b651f16edbea" providerId="LiveId" clId="{FE1D47D7-B20D-43F1-AAA4-04446261D074}" dt="2023-01-21T11:29:38.376" v="2202" actId="1076"/>
          <ac:graphicFrameMkLst>
            <pc:docMk/>
            <pc:sldMk cId="4231141498" sldId="8891"/>
            <ac:graphicFrameMk id="5" creationId="{F0BBE529-52C1-4D2D-BA09-B116E548FDDD}"/>
          </ac:graphicFrameMkLst>
        </pc:graphicFrameChg>
        <pc:picChg chg="del">
          <ac:chgData name="jean marc bohbot" userId="35a8b651f16edbea" providerId="LiveId" clId="{FE1D47D7-B20D-43F1-AAA4-04446261D074}" dt="2023-01-21T11:29:22.886" v="2196" actId="478"/>
          <ac:picMkLst>
            <pc:docMk/>
            <pc:sldMk cId="4231141498" sldId="8891"/>
            <ac:picMk id="7" creationId="{163D3E14-6FF3-5B1A-D439-2D527A5AB36E}"/>
          </ac:picMkLst>
        </pc:picChg>
      </pc:sldChg>
      <pc:sldChg chg="delSp mod">
        <pc:chgData name="jean marc bohbot" userId="35a8b651f16edbea" providerId="LiveId" clId="{FE1D47D7-B20D-43F1-AAA4-04446261D074}" dt="2023-01-21T11:48:36.194" v="2709" actId="478"/>
        <pc:sldMkLst>
          <pc:docMk/>
          <pc:sldMk cId="215666298" sldId="8892"/>
        </pc:sldMkLst>
        <pc:picChg chg="del">
          <ac:chgData name="jean marc bohbot" userId="35a8b651f16edbea" providerId="LiveId" clId="{FE1D47D7-B20D-43F1-AAA4-04446261D074}" dt="2023-01-21T11:48:36.194" v="2709" actId="478"/>
          <ac:picMkLst>
            <pc:docMk/>
            <pc:sldMk cId="215666298" sldId="8892"/>
            <ac:picMk id="2" creationId="{03BBB63D-F89E-E2CF-3F15-B51A17A5F932}"/>
          </ac:picMkLst>
        </pc:picChg>
      </pc:sldChg>
      <pc:sldChg chg="delSp modSp mod">
        <pc:chgData name="jean marc bohbot" userId="35a8b651f16edbea" providerId="LiveId" clId="{FE1D47D7-B20D-43F1-AAA4-04446261D074}" dt="2023-01-21T11:49:15.617" v="2723" actId="14100"/>
        <pc:sldMkLst>
          <pc:docMk/>
          <pc:sldMk cId="3162838127" sldId="8893"/>
        </pc:sldMkLst>
        <pc:spChg chg="mod">
          <ac:chgData name="jean marc bohbot" userId="35a8b651f16edbea" providerId="LiveId" clId="{FE1D47D7-B20D-43F1-AAA4-04446261D074}" dt="2023-01-21T11:49:00.697" v="2721" actId="20577"/>
          <ac:spMkLst>
            <pc:docMk/>
            <pc:sldMk cId="3162838127" sldId="8893"/>
            <ac:spMk id="6" creationId="{B5EB7414-5BD0-4502-9BA6-26F32C3A01ED}"/>
          </ac:spMkLst>
        </pc:spChg>
        <pc:spChg chg="mod">
          <ac:chgData name="jean marc bohbot" userId="35a8b651f16edbea" providerId="LiveId" clId="{FE1D47D7-B20D-43F1-AAA4-04446261D074}" dt="2023-01-21T11:49:15.617" v="2723" actId="14100"/>
          <ac:spMkLst>
            <pc:docMk/>
            <pc:sldMk cId="3162838127" sldId="8893"/>
            <ac:spMk id="8" creationId="{ECCC17E1-0BCD-4D85-B138-FAA7BB7B6BDC}"/>
          </ac:spMkLst>
        </pc:spChg>
        <pc:picChg chg="del">
          <ac:chgData name="jean marc bohbot" userId="35a8b651f16edbea" providerId="LiveId" clId="{FE1D47D7-B20D-43F1-AAA4-04446261D074}" dt="2023-01-21T11:48:40.393" v="2710" actId="478"/>
          <ac:picMkLst>
            <pc:docMk/>
            <pc:sldMk cId="3162838127" sldId="8893"/>
            <ac:picMk id="3" creationId="{00E7B5DA-0544-3723-794C-9EA75D3B773D}"/>
          </ac:picMkLst>
        </pc:picChg>
        <pc:picChg chg="mod">
          <ac:chgData name="jean marc bohbot" userId="35a8b651f16edbea" providerId="LiveId" clId="{FE1D47D7-B20D-43F1-AAA4-04446261D074}" dt="2023-01-21T11:49:05.033" v="2722" actId="1076"/>
          <ac:picMkLst>
            <pc:docMk/>
            <pc:sldMk cId="3162838127" sldId="8893"/>
            <ac:picMk id="10" creationId="{970BA4FE-6AB5-4A95-B553-3EC476199876}"/>
          </ac:picMkLst>
        </pc:picChg>
      </pc:sldChg>
      <pc:sldChg chg="add">
        <pc:chgData name="jean marc bohbot" userId="35a8b651f16edbea" providerId="LiveId" clId="{FE1D47D7-B20D-43F1-AAA4-04446261D074}" dt="2023-01-21T14:41:13.589" v="2969"/>
        <pc:sldMkLst>
          <pc:docMk/>
          <pc:sldMk cId="4186306898" sldId="8895"/>
        </pc:sldMkLst>
      </pc:sldChg>
      <pc:sldChg chg="delSp modSp mod ord">
        <pc:chgData name="jean marc bohbot" userId="35a8b651f16edbea" providerId="LiveId" clId="{FE1D47D7-B20D-43F1-AAA4-04446261D074}" dt="2023-01-21T11:29:56.970" v="2205" actId="20577"/>
        <pc:sldMkLst>
          <pc:docMk/>
          <pc:sldMk cId="3087702663" sldId="8897"/>
        </pc:sldMkLst>
        <pc:spChg chg="mod">
          <ac:chgData name="jean marc bohbot" userId="35a8b651f16edbea" providerId="LiveId" clId="{FE1D47D7-B20D-43F1-AAA4-04446261D074}" dt="2023-01-21T10:53:34.640" v="1905" actId="2711"/>
          <ac:spMkLst>
            <pc:docMk/>
            <pc:sldMk cId="3087702663" sldId="8897"/>
            <ac:spMk id="2" creationId="{9B5B64FA-B008-F07D-6218-B4667EE54A62}"/>
          </ac:spMkLst>
        </pc:spChg>
        <pc:spChg chg="mod">
          <ac:chgData name="jean marc bohbot" userId="35a8b651f16edbea" providerId="LiveId" clId="{FE1D47D7-B20D-43F1-AAA4-04446261D074}" dt="2023-01-21T11:29:56.970" v="2205" actId="20577"/>
          <ac:spMkLst>
            <pc:docMk/>
            <pc:sldMk cId="3087702663" sldId="8897"/>
            <ac:spMk id="3" creationId="{75C740E3-FD12-965F-FD46-474B99BC5F9A}"/>
          </ac:spMkLst>
        </pc:spChg>
        <pc:picChg chg="del mod">
          <ac:chgData name="jean marc bohbot" userId="35a8b651f16edbea" providerId="LiveId" clId="{FE1D47D7-B20D-43F1-AAA4-04446261D074}" dt="2023-01-21T11:29:42.851" v="2204" actId="478"/>
          <ac:picMkLst>
            <pc:docMk/>
            <pc:sldMk cId="3087702663" sldId="8897"/>
            <ac:picMk id="5" creationId="{8F51D147-E46B-F5ED-165C-F248CF80CE40}"/>
          </ac:picMkLst>
        </pc:picChg>
      </pc:sldChg>
      <pc:sldChg chg="modSp new mod">
        <pc:chgData name="jean marc bohbot" userId="35a8b651f16edbea" providerId="LiveId" clId="{FE1D47D7-B20D-43F1-AAA4-04446261D074}" dt="2023-01-21T11:00:52.778" v="2038" actId="113"/>
        <pc:sldMkLst>
          <pc:docMk/>
          <pc:sldMk cId="376430876" sldId="8898"/>
        </pc:sldMkLst>
        <pc:spChg chg="mod">
          <ac:chgData name="jean marc bohbot" userId="35a8b651f16edbea" providerId="LiveId" clId="{FE1D47D7-B20D-43F1-AAA4-04446261D074}" dt="2023-01-21T11:00:52.778" v="2038" actId="113"/>
          <ac:spMkLst>
            <pc:docMk/>
            <pc:sldMk cId="376430876" sldId="8898"/>
            <ac:spMk id="2" creationId="{58EB0E53-E3B0-D79E-F158-57551941CA24}"/>
          </ac:spMkLst>
        </pc:spChg>
        <pc:spChg chg="mod">
          <ac:chgData name="jean marc bohbot" userId="35a8b651f16edbea" providerId="LiveId" clId="{FE1D47D7-B20D-43F1-AAA4-04446261D074}" dt="2023-01-08T10:53:06.356" v="479" actId="20577"/>
          <ac:spMkLst>
            <pc:docMk/>
            <pc:sldMk cId="376430876" sldId="8898"/>
            <ac:spMk id="3" creationId="{A9BA9D3C-AA70-F681-7AF6-4DCC7E0121EE}"/>
          </ac:spMkLst>
        </pc:spChg>
      </pc:sldChg>
      <pc:sldChg chg="addSp modSp new mod ord">
        <pc:chgData name="jean marc bohbot" userId="35a8b651f16edbea" providerId="LiveId" clId="{FE1D47D7-B20D-43F1-AAA4-04446261D074}" dt="2023-01-21T10:53:09.355" v="1901" actId="113"/>
        <pc:sldMkLst>
          <pc:docMk/>
          <pc:sldMk cId="3878572851" sldId="8899"/>
        </pc:sldMkLst>
        <pc:spChg chg="mod">
          <ac:chgData name="jean marc bohbot" userId="35a8b651f16edbea" providerId="LiveId" clId="{FE1D47D7-B20D-43F1-AAA4-04446261D074}" dt="2023-01-21T10:53:09.355" v="1901" actId="113"/>
          <ac:spMkLst>
            <pc:docMk/>
            <pc:sldMk cId="3878572851" sldId="8899"/>
            <ac:spMk id="2" creationId="{C8CB510C-1DA3-F1C3-D396-C418962803BE}"/>
          </ac:spMkLst>
        </pc:spChg>
        <pc:spChg chg="mod">
          <ac:chgData name="jean marc bohbot" userId="35a8b651f16edbea" providerId="LiveId" clId="{FE1D47D7-B20D-43F1-AAA4-04446261D074}" dt="2023-01-08T11:33:15.901" v="1050" actId="20577"/>
          <ac:spMkLst>
            <pc:docMk/>
            <pc:sldMk cId="3878572851" sldId="8899"/>
            <ac:spMk id="3" creationId="{8E7E03ED-029C-CC53-04F0-FCF8027AC01F}"/>
          </ac:spMkLst>
        </pc:spChg>
        <pc:spChg chg="add mod">
          <ac:chgData name="jean marc bohbot" userId="35a8b651f16edbea" providerId="LiveId" clId="{FE1D47D7-B20D-43F1-AAA4-04446261D074}" dt="2023-01-20T16:28:53.190" v="1531" actId="14100"/>
          <ac:spMkLst>
            <pc:docMk/>
            <pc:sldMk cId="3878572851" sldId="8899"/>
            <ac:spMk id="4" creationId="{EDFF3647-DFB5-4396-5B14-DBF5791F130E}"/>
          </ac:spMkLst>
        </pc:spChg>
      </pc:sldChg>
      <pc:sldChg chg="addSp delSp new mod modClrScheme chgLayout">
        <pc:chgData name="jean marc bohbot" userId="35a8b651f16edbea" providerId="LiveId" clId="{FE1D47D7-B20D-43F1-AAA4-04446261D074}" dt="2023-01-08T15:59:30.297" v="1053"/>
        <pc:sldMkLst>
          <pc:docMk/>
          <pc:sldMk cId="3627777778" sldId="8900"/>
        </pc:sldMkLst>
        <pc:spChg chg="del">
          <ac:chgData name="jean marc bohbot" userId="35a8b651f16edbea" providerId="LiveId" clId="{FE1D47D7-B20D-43F1-AAA4-04446261D074}" dt="2023-01-08T15:59:29.029" v="1052" actId="700"/>
          <ac:spMkLst>
            <pc:docMk/>
            <pc:sldMk cId="3627777778" sldId="8900"/>
            <ac:spMk id="2" creationId="{E5F9E2C8-0F22-57DD-966D-8F2D56866654}"/>
          </ac:spMkLst>
        </pc:spChg>
        <pc:spChg chg="del">
          <ac:chgData name="jean marc bohbot" userId="35a8b651f16edbea" providerId="LiveId" clId="{FE1D47D7-B20D-43F1-AAA4-04446261D074}" dt="2023-01-08T15:59:29.029" v="1052" actId="700"/>
          <ac:spMkLst>
            <pc:docMk/>
            <pc:sldMk cId="3627777778" sldId="8900"/>
            <ac:spMk id="3" creationId="{F788FDB2-7099-78B1-3EA3-E48A129A7D2D}"/>
          </ac:spMkLst>
        </pc:spChg>
        <pc:picChg chg="add">
          <ac:chgData name="jean marc bohbot" userId="35a8b651f16edbea" providerId="LiveId" clId="{FE1D47D7-B20D-43F1-AAA4-04446261D074}" dt="2023-01-08T15:59:30.297" v="1053"/>
          <ac:picMkLst>
            <pc:docMk/>
            <pc:sldMk cId="3627777778" sldId="8900"/>
            <ac:picMk id="1026" creationId="{64479E9D-80BA-B0E5-32F4-B6C5DD5FE564}"/>
          </ac:picMkLst>
        </pc:picChg>
      </pc:sldChg>
      <pc:sldChg chg="add ord">
        <pc:chgData name="jean marc bohbot" userId="35a8b651f16edbea" providerId="LiveId" clId="{FE1D47D7-B20D-43F1-AAA4-04446261D074}" dt="2023-01-20T16:16:08.053" v="1394"/>
        <pc:sldMkLst>
          <pc:docMk/>
          <pc:sldMk cId="967197384" sldId="8901"/>
        </pc:sldMkLst>
      </pc:sldChg>
      <pc:sldChg chg="addSp delSp modSp new mod setBg modClrScheme chgLayout">
        <pc:chgData name="jean marc bohbot" userId="35a8b651f16edbea" providerId="LiveId" clId="{FE1D47D7-B20D-43F1-AAA4-04446261D074}" dt="2023-01-21T14:39:40.493" v="2961" actId="2711"/>
        <pc:sldMkLst>
          <pc:docMk/>
          <pc:sldMk cId="3981270998" sldId="8902"/>
        </pc:sldMkLst>
        <pc:spChg chg="del mod ord">
          <ac:chgData name="jean marc bohbot" userId="35a8b651f16edbea" providerId="LiveId" clId="{FE1D47D7-B20D-43F1-AAA4-04446261D074}" dt="2023-01-20T16:12:52.713" v="1312" actId="700"/>
          <ac:spMkLst>
            <pc:docMk/>
            <pc:sldMk cId="3981270998" sldId="8902"/>
            <ac:spMk id="2" creationId="{27CD7CED-D011-C382-4337-B79189670C08}"/>
          </ac:spMkLst>
        </pc:spChg>
        <pc:spChg chg="del mod ord">
          <ac:chgData name="jean marc bohbot" userId="35a8b651f16edbea" providerId="LiveId" clId="{FE1D47D7-B20D-43F1-AAA4-04446261D074}" dt="2023-01-20T16:12:52.713" v="1312" actId="700"/>
          <ac:spMkLst>
            <pc:docMk/>
            <pc:sldMk cId="3981270998" sldId="8902"/>
            <ac:spMk id="3" creationId="{CC2BD096-2385-AA00-3DB3-9A202F7A2CBA}"/>
          </ac:spMkLst>
        </pc:spChg>
        <pc:spChg chg="add mod ord">
          <ac:chgData name="jean marc bohbot" userId="35a8b651f16edbea" providerId="LiveId" clId="{FE1D47D7-B20D-43F1-AAA4-04446261D074}" dt="2023-01-21T14:39:40.493" v="2961" actId="2711"/>
          <ac:spMkLst>
            <pc:docMk/>
            <pc:sldMk cId="3981270998" sldId="8902"/>
            <ac:spMk id="4" creationId="{2EB25D17-B786-BEB8-C541-0C7CA3A3F05C}"/>
          </ac:spMkLst>
        </pc:spChg>
        <pc:spChg chg="add mod ord">
          <ac:chgData name="jean marc bohbot" userId="35a8b651f16edbea" providerId="LiveId" clId="{FE1D47D7-B20D-43F1-AAA4-04446261D074}" dt="2023-01-20T16:13:16.322" v="1361" actId="26606"/>
          <ac:spMkLst>
            <pc:docMk/>
            <pc:sldMk cId="3981270998" sldId="8902"/>
            <ac:spMk id="5" creationId="{222FB738-9A68-A821-4982-B53FB26B9926}"/>
          </ac:spMkLst>
        </pc:spChg>
        <pc:spChg chg="add">
          <ac:chgData name="jean marc bohbot" userId="35a8b651f16edbea" providerId="LiveId" clId="{FE1D47D7-B20D-43F1-AAA4-04446261D074}" dt="2023-01-20T16:13:16.322" v="1361" actId="26606"/>
          <ac:spMkLst>
            <pc:docMk/>
            <pc:sldMk cId="3981270998" sldId="8902"/>
            <ac:spMk id="11" creationId="{C1DD1A8A-57D5-4A81-AD04-532B043C5611}"/>
          </ac:spMkLst>
        </pc:spChg>
        <pc:spChg chg="add">
          <ac:chgData name="jean marc bohbot" userId="35a8b651f16edbea" providerId="LiveId" clId="{FE1D47D7-B20D-43F1-AAA4-04446261D074}" dt="2023-01-20T16:13:16.322" v="1361" actId="26606"/>
          <ac:spMkLst>
            <pc:docMk/>
            <pc:sldMk cId="3981270998" sldId="8902"/>
            <ac:spMk id="13" creationId="{007891EC-4501-44ED-A8C8-B11B6DB767AB}"/>
          </ac:spMkLst>
        </pc:spChg>
        <pc:picChg chg="add">
          <ac:chgData name="jean marc bohbot" userId="35a8b651f16edbea" providerId="LiveId" clId="{FE1D47D7-B20D-43F1-AAA4-04446261D074}" dt="2023-01-20T16:13:16.322" v="1361" actId="26606"/>
          <ac:picMkLst>
            <pc:docMk/>
            <pc:sldMk cId="3981270998" sldId="8902"/>
            <ac:picMk id="7" creationId="{396097D4-C477-F09C-C4B6-4039130CE926}"/>
          </ac:picMkLst>
        </pc:picChg>
      </pc:sldChg>
      <pc:sldChg chg="addSp delSp modSp new mod setBg modClrScheme chgLayout">
        <pc:chgData name="jean marc bohbot" userId="35a8b651f16edbea" providerId="LiveId" clId="{FE1D47D7-B20D-43F1-AAA4-04446261D074}" dt="2023-01-21T11:16:18.432" v="2131" actId="120"/>
        <pc:sldMkLst>
          <pc:docMk/>
          <pc:sldMk cId="1990005742" sldId="8903"/>
        </pc:sldMkLst>
        <pc:spChg chg="del mod ord">
          <ac:chgData name="jean marc bohbot" userId="35a8b651f16edbea" providerId="LiveId" clId="{FE1D47D7-B20D-43F1-AAA4-04446261D074}" dt="2023-01-20T16:15:24.552" v="1370" actId="700"/>
          <ac:spMkLst>
            <pc:docMk/>
            <pc:sldMk cId="1990005742" sldId="8903"/>
            <ac:spMk id="2" creationId="{71594350-0DDB-8D5E-C338-FE2580D99CEE}"/>
          </ac:spMkLst>
        </pc:spChg>
        <pc:spChg chg="del mod ord">
          <ac:chgData name="jean marc bohbot" userId="35a8b651f16edbea" providerId="LiveId" clId="{FE1D47D7-B20D-43F1-AAA4-04446261D074}" dt="2023-01-20T16:15:24.552" v="1370" actId="700"/>
          <ac:spMkLst>
            <pc:docMk/>
            <pc:sldMk cId="1990005742" sldId="8903"/>
            <ac:spMk id="3" creationId="{076604EF-1689-6A30-21B9-D14709CCA683}"/>
          </ac:spMkLst>
        </pc:spChg>
        <pc:spChg chg="add mod ord">
          <ac:chgData name="jean marc bohbot" userId="35a8b651f16edbea" providerId="LiveId" clId="{FE1D47D7-B20D-43F1-AAA4-04446261D074}" dt="2023-01-21T11:16:18.432" v="2131" actId="120"/>
          <ac:spMkLst>
            <pc:docMk/>
            <pc:sldMk cId="1990005742" sldId="8903"/>
            <ac:spMk id="4" creationId="{8176FB11-5D67-C6A4-9EAB-BBB363DCFE6B}"/>
          </ac:spMkLst>
        </pc:spChg>
        <pc:spChg chg="add mod ord">
          <ac:chgData name="jean marc bohbot" userId="35a8b651f16edbea" providerId="LiveId" clId="{FE1D47D7-B20D-43F1-AAA4-04446261D074}" dt="2023-01-20T16:15:49.026" v="1389" actId="26606"/>
          <ac:spMkLst>
            <pc:docMk/>
            <pc:sldMk cId="1990005742" sldId="8903"/>
            <ac:spMk id="5" creationId="{6CD4D2AE-DEAA-727E-C50C-7B819E628E5D}"/>
          </ac:spMkLst>
        </pc:spChg>
        <pc:spChg chg="add">
          <ac:chgData name="jean marc bohbot" userId="35a8b651f16edbea" providerId="LiveId" clId="{FE1D47D7-B20D-43F1-AAA4-04446261D074}" dt="2023-01-20T16:15:49.026" v="1389" actId="26606"/>
          <ac:spMkLst>
            <pc:docMk/>
            <pc:sldMk cId="1990005742" sldId="8903"/>
            <ac:spMk id="11" creationId="{C1DD1A8A-57D5-4A81-AD04-532B043C5611}"/>
          </ac:spMkLst>
        </pc:spChg>
        <pc:spChg chg="add">
          <ac:chgData name="jean marc bohbot" userId="35a8b651f16edbea" providerId="LiveId" clId="{FE1D47D7-B20D-43F1-AAA4-04446261D074}" dt="2023-01-20T16:15:49.026" v="1389" actId="26606"/>
          <ac:spMkLst>
            <pc:docMk/>
            <pc:sldMk cId="1990005742" sldId="8903"/>
            <ac:spMk id="13" creationId="{007891EC-4501-44ED-A8C8-B11B6DB767AB}"/>
          </ac:spMkLst>
        </pc:spChg>
        <pc:picChg chg="add mod">
          <ac:chgData name="jean marc bohbot" userId="35a8b651f16edbea" providerId="LiveId" clId="{FE1D47D7-B20D-43F1-AAA4-04446261D074}" dt="2023-01-20T16:15:59.607" v="1392" actId="27614"/>
          <ac:picMkLst>
            <pc:docMk/>
            <pc:sldMk cId="1990005742" sldId="8903"/>
            <ac:picMk id="7" creationId="{A2ADD8F8-D3F7-E120-16C4-5687F4AB6E42}"/>
          </ac:picMkLst>
        </pc:picChg>
      </pc:sldChg>
      <pc:sldChg chg="modSp add del mod">
        <pc:chgData name="jean marc bohbot" userId="35a8b651f16edbea" providerId="LiveId" clId="{FE1D47D7-B20D-43F1-AAA4-04446261D074}" dt="2023-01-21T10:51:45.772" v="1858" actId="2696"/>
        <pc:sldMkLst>
          <pc:docMk/>
          <pc:sldMk cId="702154392" sldId="8904"/>
        </pc:sldMkLst>
        <pc:spChg chg="mod">
          <ac:chgData name="jean marc bohbot" userId="35a8b651f16edbea" providerId="LiveId" clId="{FE1D47D7-B20D-43F1-AAA4-04446261D074}" dt="2023-01-20T16:26:43.076" v="1523" actId="113"/>
          <ac:spMkLst>
            <pc:docMk/>
            <pc:sldMk cId="702154392" sldId="8904"/>
            <ac:spMk id="2" creationId="{7BCA7788-B237-1424-A357-AD440246A995}"/>
          </ac:spMkLst>
        </pc:spChg>
        <pc:spChg chg="mod">
          <ac:chgData name="jean marc bohbot" userId="35a8b651f16edbea" providerId="LiveId" clId="{FE1D47D7-B20D-43F1-AAA4-04446261D074}" dt="2023-01-20T16:26:13.009" v="1520" actId="1076"/>
          <ac:spMkLst>
            <pc:docMk/>
            <pc:sldMk cId="702154392" sldId="8904"/>
            <ac:spMk id="3" creationId="{79FD9E62-808C-8748-B054-648C1F59FCC2}"/>
          </ac:spMkLst>
        </pc:spChg>
      </pc:sldChg>
      <pc:sldChg chg="modSp add del mod">
        <pc:chgData name="jean marc bohbot" userId="35a8b651f16edbea" providerId="LiveId" clId="{FE1D47D7-B20D-43F1-AAA4-04446261D074}" dt="2023-01-21T10:55:08.016" v="1973" actId="2696"/>
        <pc:sldMkLst>
          <pc:docMk/>
          <pc:sldMk cId="2936249176" sldId="8905"/>
        </pc:sldMkLst>
        <pc:spChg chg="mod">
          <ac:chgData name="jean marc bohbot" userId="35a8b651f16edbea" providerId="LiveId" clId="{FE1D47D7-B20D-43F1-AAA4-04446261D074}" dt="2023-01-21T10:54:02.838" v="1911" actId="2711"/>
          <ac:spMkLst>
            <pc:docMk/>
            <pc:sldMk cId="2936249176" sldId="8905"/>
            <ac:spMk id="2" creationId="{51DBE089-241F-4682-A79E-25BDC958B56F}"/>
          </ac:spMkLst>
        </pc:spChg>
      </pc:sldChg>
      <pc:sldChg chg="modSp add mod">
        <pc:chgData name="jean marc bohbot" userId="35a8b651f16edbea" providerId="LiveId" clId="{FE1D47D7-B20D-43F1-AAA4-04446261D074}" dt="2023-01-21T10:55:30.153" v="1977" actId="114"/>
        <pc:sldMkLst>
          <pc:docMk/>
          <pc:sldMk cId="461100811" sldId="8906"/>
        </pc:sldMkLst>
        <pc:spChg chg="mod">
          <ac:chgData name="jean marc bohbot" userId="35a8b651f16edbea" providerId="LiveId" clId="{FE1D47D7-B20D-43F1-AAA4-04446261D074}" dt="2023-01-21T10:55:15.566" v="1976" actId="2711"/>
          <ac:spMkLst>
            <pc:docMk/>
            <pc:sldMk cId="461100811" sldId="8906"/>
            <ac:spMk id="2" creationId="{6A766FB9-0A44-43F2-9E50-564F3DE762A6}"/>
          </ac:spMkLst>
        </pc:spChg>
        <pc:spChg chg="mod">
          <ac:chgData name="jean marc bohbot" userId="35a8b651f16edbea" providerId="LiveId" clId="{FE1D47D7-B20D-43F1-AAA4-04446261D074}" dt="2023-01-21T10:55:30.153" v="1977" actId="114"/>
          <ac:spMkLst>
            <pc:docMk/>
            <pc:sldMk cId="461100811" sldId="8906"/>
            <ac:spMk id="3" creationId="{4BCE8EE0-89C1-48FB-8ACA-8724122F1F14}"/>
          </ac:spMkLst>
        </pc:spChg>
      </pc:sldChg>
      <pc:sldChg chg="add del">
        <pc:chgData name="jean marc bohbot" userId="35a8b651f16edbea" providerId="LiveId" clId="{FE1D47D7-B20D-43F1-AAA4-04446261D074}" dt="2023-01-21T10:49:59.491" v="1824" actId="2696"/>
        <pc:sldMkLst>
          <pc:docMk/>
          <pc:sldMk cId="2101216048" sldId="8907"/>
        </pc:sldMkLst>
      </pc:sldChg>
      <pc:sldChg chg="add del">
        <pc:chgData name="jean marc bohbot" userId="35a8b651f16edbea" providerId="LiveId" clId="{FE1D47D7-B20D-43F1-AAA4-04446261D074}" dt="2023-01-21T10:50:11.537" v="1825" actId="2696"/>
        <pc:sldMkLst>
          <pc:docMk/>
          <pc:sldMk cId="2577766317" sldId="8908"/>
        </pc:sldMkLst>
      </pc:sldChg>
      <pc:sldChg chg="modSp add mod">
        <pc:chgData name="jean marc bohbot" userId="35a8b651f16edbea" providerId="LiveId" clId="{FE1D47D7-B20D-43F1-AAA4-04446261D074}" dt="2023-01-21T14:35:33.784" v="2928" actId="947"/>
        <pc:sldMkLst>
          <pc:docMk/>
          <pc:sldMk cId="2513047953" sldId="8909"/>
        </pc:sldMkLst>
        <pc:spChg chg="mod">
          <ac:chgData name="jean marc bohbot" userId="35a8b651f16edbea" providerId="LiveId" clId="{FE1D47D7-B20D-43F1-AAA4-04446261D074}" dt="2023-01-21T10:52:40.617" v="1894" actId="1076"/>
          <ac:spMkLst>
            <pc:docMk/>
            <pc:sldMk cId="2513047953" sldId="8909"/>
            <ac:spMk id="2" creationId="{2B244A7C-DE28-42DE-AFC5-92C581730C8B}"/>
          </ac:spMkLst>
        </pc:spChg>
        <pc:spChg chg="mod">
          <ac:chgData name="jean marc bohbot" userId="35a8b651f16edbea" providerId="LiveId" clId="{FE1D47D7-B20D-43F1-AAA4-04446261D074}" dt="2023-01-21T14:35:33.784" v="2928" actId="947"/>
          <ac:spMkLst>
            <pc:docMk/>
            <pc:sldMk cId="2513047953" sldId="8909"/>
            <ac:spMk id="3" creationId="{D10AB648-6870-4FC9-AABF-BF3D687054E1}"/>
          </ac:spMkLst>
        </pc:spChg>
      </pc:sldChg>
      <pc:sldChg chg="addSp delSp modSp new mod setBg modClrScheme setClrOvrMap chgLayout">
        <pc:chgData name="jean marc bohbot" userId="35a8b651f16edbea" providerId="LiveId" clId="{FE1D47D7-B20D-43F1-AAA4-04446261D074}" dt="2023-01-21T11:30:27.120" v="2211" actId="14100"/>
        <pc:sldMkLst>
          <pc:docMk/>
          <pc:sldMk cId="2452114483" sldId="8910"/>
        </pc:sldMkLst>
        <pc:spChg chg="del mod ord">
          <ac:chgData name="jean marc bohbot" userId="35a8b651f16edbea" providerId="LiveId" clId="{FE1D47D7-B20D-43F1-AAA4-04446261D074}" dt="2023-01-21T10:56:08.165" v="1979" actId="700"/>
          <ac:spMkLst>
            <pc:docMk/>
            <pc:sldMk cId="2452114483" sldId="8910"/>
            <ac:spMk id="2" creationId="{69D09485-15E5-4BF2-7926-7CEC6CAA21C1}"/>
          </ac:spMkLst>
        </pc:spChg>
        <pc:spChg chg="del mod ord">
          <ac:chgData name="jean marc bohbot" userId="35a8b651f16edbea" providerId="LiveId" clId="{FE1D47D7-B20D-43F1-AAA4-04446261D074}" dt="2023-01-21T10:56:08.165" v="1979" actId="700"/>
          <ac:spMkLst>
            <pc:docMk/>
            <pc:sldMk cId="2452114483" sldId="8910"/>
            <ac:spMk id="3" creationId="{E28FA893-7070-B771-6B09-F67590ED8345}"/>
          </ac:spMkLst>
        </pc:spChg>
        <pc:spChg chg="add mod ord">
          <ac:chgData name="jean marc bohbot" userId="35a8b651f16edbea" providerId="LiveId" clId="{FE1D47D7-B20D-43F1-AAA4-04446261D074}" dt="2023-01-21T11:30:27.120" v="2211" actId="14100"/>
          <ac:spMkLst>
            <pc:docMk/>
            <pc:sldMk cId="2452114483" sldId="8910"/>
            <ac:spMk id="4" creationId="{6EDBCC37-A871-7FCB-6F1A-CDC93CFC9EE2}"/>
          </ac:spMkLst>
        </pc:spChg>
        <pc:spChg chg="add mod ord">
          <ac:chgData name="jean marc bohbot" userId="35a8b651f16edbea" providerId="LiveId" clId="{FE1D47D7-B20D-43F1-AAA4-04446261D074}" dt="2023-01-21T10:57:05.053" v="2018" actId="26606"/>
          <ac:spMkLst>
            <pc:docMk/>
            <pc:sldMk cId="2452114483" sldId="8910"/>
            <ac:spMk id="5" creationId="{0B5C5972-19AF-E679-EB83-D40CB8C8118B}"/>
          </ac:spMkLst>
        </pc:spChg>
        <pc:spChg chg="add del">
          <ac:chgData name="jean marc bohbot" userId="35a8b651f16edbea" providerId="LiveId" clId="{FE1D47D7-B20D-43F1-AAA4-04446261D074}" dt="2023-01-21T10:56:35.661" v="2015" actId="26606"/>
          <ac:spMkLst>
            <pc:docMk/>
            <pc:sldMk cId="2452114483" sldId="8910"/>
            <ac:spMk id="11" creationId="{E49CC64F-7275-4E33-961B-0C5CDC439875}"/>
          </ac:spMkLst>
        </pc:spChg>
        <pc:spChg chg="add del">
          <ac:chgData name="jean marc bohbot" userId="35a8b651f16edbea" providerId="LiveId" clId="{FE1D47D7-B20D-43F1-AAA4-04446261D074}" dt="2023-01-21T10:57:05.038" v="2017" actId="26606"/>
          <ac:spMkLst>
            <pc:docMk/>
            <pc:sldMk cId="2452114483" sldId="8910"/>
            <ac:spMk id="12" creationId="{A3363022-C969-41E9-8EB2-E4C94908C1FA}"/>
          </ac:spMkLst>
        </pc:spChg>
        <pc:spChg chg="add">
          <ac:chgData name="jean marc bohbot" userId="35a8b651f16edbea" providerId="LiveId" clId="{FE1D47D7-B20D-43F1-AAA4-04446261D074}" dt="2023-01-21T10:57:05.053" v="2018" actId="26606"/>
          <ac:spMkLst>
            <pc:docMk/>
            <pc:sldMk cId="2452114483" sldId="8910"/>
            <ac:spMk id="13" creationId="{097CD68E-23E3-4007-8847-CD0944C4F7BE}"/>
          </ac:spMkLst>
        </pc:spChg>
        <pc:spChg chg="add del">
          <ac:chgData name="jean marc bohbot" userId="35a8b651f16edbea" providerId="LiveId" clId="{FE1D47D7-B20D-43F1-AAA4-04446261D074}" dt="2023-01-21T10:57:05.038" v="2017" actId="26606"/>
          <ac:spMkLst>
            <pc:docMk/>
            <pc:sldMk cId="2452114483" sldId="8910"/>
            <ac:spMk id="14" creationId="{8D1AD6B3-BE88-4CEB-BA17-790657CC4729}"/>
          </ac:spMkLst>
        </pc:spChg>
        <pc:spChg chg="add">
          <ac:chgData name="jean marc bohbot" userId="35a8b651f16edbea" providerId="LiveId" clId="{FE1D47D7-B20D-43F1-AAA4-04446261D074}" dt="2023-01-21T10:57:05.053" v="2018" actId="26606"/>
          <ac:spMkLst>
            <pc:docMk/>
            <pc:sldMk cId="2452114483" sldId="8910"/>
            <ac:spMk id="15" creationId="{AF2F604E-43BE-4DC3-B983-E071523364F8}"/>
          </ac:spMkLst>
        </pc:spChg>
        <pc:spChg chg="add">
          <ac:chgData name="jean marc bohbot" userId="35a8b651f16edbea" providerId="LiveId" clId="{FE1D47D7-B20D-43F1-AAA4-04446261D074}" dt="2023-01-21T10:57:05.053" v="2018" actId="26606"/>
          <ac:spMkLst>
            <pc:docMk/>
            <pc:sldMk cId="2452114483" sldId="8910"/>
            <ac:spMk id="21" creationId="{E91DC736-0EF8-4F87-9146-EBF1D2EE4D3D}"/>
          </ac:spMkLst>
        </pc:spChg>
        <pc:spChg chg="add">
          <ac:chgData name="jean marc bohbot" userId="35a8b651f16edbea" providerId="LiveId" clId="{FE1D47D7-B20D-43F1-AAA4-04446261D074}" dt="2023-01-21T10:57:05.053" v="2018" actId="26606"/>
          <ac:spMkLst>
            <pc:docMk/>
            <pc:sldMk cId="2452114483" sldId="8910"/>
            <ac:spMk id="23" creationId="{08C9B587-E65E-4B52-B37C-ABEBB6E87928}"/>
          </ac:spMkLst>
        </pc:spChg>
        <pc:grpChg chg="add del">
          <ac:chgData name="jean marc bohbot" userId="35a8b651f16edbea" providerId="LiveId" clId="{FE1D47D7-B20D-43F1-AAA4-04446261D074}" dt="2023-01-21T10:57:05.038" v="2017" actId="26606"/>
          <ac:grpSpMkLst>
            <pc:docMk/>
            <pc:sldMk cId="2452114483" sldId="8910"/>
            <ac:grpSpMk id="16" creationId="{89D1390B-7E13-4B4F-9CB2-391063412E54}"/>
          </ac:grpSpMkLst>
        </pc:grpChg>
        <pc:picChg chg="add del">
          <ac:chgData name="jean marc bohbot" userId="35a8b651f16edbea" providerId="LiveId" clId="{FE1D47D7-B20D-43F1-AAA4-04446261D074}" dt="2023-01-21T10:56:35.661" v="2015" actId="26606"/>
          <ac:picMkLst>
            <pc:docMk/>
            <pc:sldMk cId="2452114483" sldId="8910"/>
            <ac:picMk id="7" creationId="{35AA138C-73B0-47C4-8C0F-50FEE2D7388C}"/>
          </ac:picMkLst>
        </pc:picChg>
        <pc:picChg chg="add del">
          <ac:chgData name="jean marc bohbot" userId="35a8b651f16edbea" providerId="LiveId" clId="{FE1D47D7-B20D-43F1-AAA4-04446261D074}" dt="2023-01-21T10:57:05.038" v="2017" actId="26606"/>
          <ac:picMkLst>
            <pc:docMk/>
            <pc:sldMk cId="2452114483" sldId="8910"/>
            <ac:picMk id="9" creationId="{859C5709-F82C-913B-C429-8E2562A2A012}"/>
          </ac:picMkLst>
        </pc:picChg>
        <pc:picChg chg="add mod">
          <ac:chgData name="jean marc bohbot" userId="35a8b651f16edbea" providerId="LiveId" clId="{FE1D47D7-B20D-43F1-AAA4-04446261D074}" dt="2023-01-21T11:30:22.641" v="2210" actId="1076"/>
          <ac:picMkLst>
            <pc:docMk/>
            <pc:sldMk cId="2452114483" sldId="8910"/>
            <ac:picMk id="22" creationId="{9B6BA891-BE88-9EF2-D868-5F692414CBE7}"/>
          </ac:picMkLst>
        </pc:picChg>
      </pc:sldChg>
      <pc:sldChg chg="addSp delSp modSp new del mod setBg modClrScheme chgLayout">
        <pc:chgData name="jean marc bohbot" userId="35a8b651f16edbea" providerId="LiveId" clId="{FE1D47D7-B20D-43F1-AAA4-04446261D074}" dt="2023-01-21T11:38:21.032" v="2246" actId="2696"/>
        <pc:sldMkLst>
          <pc:docMk/>
          <pc:sldMk cId="4132892299" sldId="8911"/>
        </pc:sldMkLst>
        <pc:spChg chg="del mod ord">
          <ac:chgData name="jean marc bohbot" userId="35a8b651f16edbea" providerId="LiveId" clId="{FE1D47D7-B20D-43F1-AAA4-04446261D074}" dt="2023-01-21T10:58:02.340" v="2020" actId="700"/>
          <ac:spMkLst>
            <pc:docMk/>
            <pc:sldMk cId="4132892299" sldId="8911"/>
            <ac:spMk id="2" creationId="{D159AB32-F93E-CED2-DD66-6A969F54E9AE}"/>
          </ac:spMkLst>
        </pc:spChg>
        <pc:spChg chg="del mod ord">
          <ac:chgData name="jean marc bohbot" userId="35a8b651f16edbea" providerId="LiveId" clId="{FE1D47D7-B20D-43F1-AAA4-04446261D074}" dt="2023-01-21T10:58:02.340" v="2020" actId="700"/>
          <ac:spMkLst>
            <pc:docMk/>
            <pc:sldMk cId="4132892299" sldId="8911"/>
            <ac:spMk id="3" creationId="{C7F2BE10-CE7B-993F-0792-2BB2B1C5D524}"/>
          </ac:spMkLst>
        </pc:spChg>
        <pc:spChg chg="add mod ord">
          <ac:chgData name="jean marc bohbot" userId="35a8b651f16edbea" providerId="LiveId" clId="{FE1D47D7-B20D-43F1-AAA4-04446261D074}" dt="2023-01-21T11:31:06.916" v="2222" actId="2711"/>
          <ac:spMkLst>
            <pc:docMk/>
            <pc:sldMk cId="4132892299" sldId="8911"/>
            <ac:spMk id="4" creationId="{4881C22F-8F82-9A37-E355-F56CEB1B1269}"/>
          </ac:spMkLst>
        </pc:spChg>
        <pc:spChg chg="add mod ord">
          <ac:chgData name="jean marc bohbot" userId="35a8b651f16edbea" providerId="LiveId" clId="{FE1D47D7-B20D-43F1-AAA4-04446261D074}" dt="2023-01-21T10:58:43.827" v="2035" actId="26606"/>
          <ac:spMkLst>
            <pc:docMk/>
            <pc:sldMk cId="4132892299" sldId="8911"/>
            <ac:spMk id="5" creationId="{C7AF7C5F-72C2-D8B5-DE67-600A4EBD3279}"/>
          </ac:spMkLst>
        </pc:spChg>
        <pc:spChg chg="add">
          <ac:chgData name="jean marc bohbot" userId="35a8b651f16edbea" providerId="LiveId" clId="{FE1D47D7-B20D-43F1-AAA4-04446261D074}" dt="2023-01-21T10:58:43.827" v="2035" actId="26606"/>
          <ac:spMkLst>
            <pc:docMk/>
            <pc:sldMk cId="4132892299" sldId="8911"/>
            <ac:spMk id="11" creationId="{87CC2527-562A-4F69-B487-4371E5B243E7}"/>
          </ac:spMkLst>
        </pc:spChg>
        <pc:picChg chg="add">
          <ac:chgData name="jean marc bohbot" userId="35a8b651f16edbea" providerId="LiveId" clId="{FE1D47D7-B20D-43F1-AAA4-04446261D074}" dt="2023-01-21T10:58:43.827" v="2035" actId="26606"/>
          <ac:picMkLst>
            <pc:docMk/>
            <pc:sldMk cId="4132892299" sldId="8911"/>
            <ac:picMk id="7" creationId="{78365259-29F4-1030-05F3-1E79C256A409}"/>
          </ac:picMkLst>
        </pc:picChg>
        <pc:cxnChg chg="add">
          <ac:chgData name="jean marc bohbot" userId="35a8b651f16edbea" providerId="LiveId" clId="{FE1D47D7-B20D-43F1-AAA4-04446261D074}" dt="2023-01-21T10:58:43.827" v="2035" actId="26606"/>
          <ac:cxnSpMkLst>
            <pc:docMk/>
            <pc:sldMk cId="4132892299" sldId="8911"/>
            <ac:cxnSpMk id="13" creationId="{BCDAEC91-5BCE-4B55-9CC0-43EF94CB734B}"/>
          </ac:cxnSpMkLst>
        </pc:cxnChg>
      </pc:sldChg>
      <pc:sldChg chg="addSp delSp modSp new mod setBg modClrScheme setClrOvrMap chgLayout">
        <pc:chgData name="jean marc bohbot" userId="35a8b651f16edbea" providerId="LiveId" clId="{FE1D47D7-B20D-43F1-AAA4-04446261D074}" dt="2023-01-21T11:01:51.635" v="2058" actId="113"/>
        <pc:sldMkLst>
          <pc:docMk/>
          <pc:sldMk cId="3992337609" sldId="8912"/>
        </pc:sldMkLst>
        <pc:spChg chg="del mod ord">
          <ac:chgData name="jean marc bohbot" userId="35a8b651f16edbea" providerId="LiveId" clId="{FE1D47D7-B20D-43F1-AAA4-04446261D074}" dt="2023-01-21T11:01:14.266" v="2040" actId="700"/>
          <ac:spMkLst>
            <pc:docMk/>
            <pc:sldMk cId="3992337609" sldId="8912"/>
            <ac:spMk id="2" creationId="{9F4AF99E-3810-DD6C-B0EA-438CE3495D99}"/>
          </ac:spMkLst>
        </pc:spChg>
        <pc:spChg chg="del mod ord">
          <ac:chgData name="jean marc bohbot" userId="35a8b651f16edbea" providerId="LiveId" clId="{FE1D47D7-B20D-43F1-AAA4-04446261D074}" dt="2023-01-21T11:01:14.266" v="2040" actId="700"/>
          <ac:spMkLst>
            <pc:docMk/>
            <pc:sldMk cId="3992337609" sldId="8912"/>
            <ac:spMk id="3" creationId="{D2BEFB91-8977-FD1A-22AA-C3CEC834BB0B}"/>
          </ac:spMkLst>
        </pc:spChg>
        <pc:spChg chg="add mod ord">
          <ac:chgData name="jean marc bohbot" userId="35a8b651f16edbea" providerId="LiveId" clId="{FE1D47D7-B20D-43F1-AAA4-04446261D074}" dt="2023-01-21T11:01:51.635" v="2058" actId="113"/>
          <ac:spMkLst>
            <pc:docMk/>
            <pc:sldMk cId="3992337609" sldId="8912"/>
            <ac:spMk id="4" creationId="{A21A7FB8-045D-469C-9FB3-54F3BD3E92AE}"/>
          </ac:spMkLst>
        </pc:spChg>
        <pc:spChg chg="add mod ord">
          <ac:chgData name="jean marc bohbot" userId="35a8b651f16edbea" providerId="LiveId" clId="{FE1D47D7-B20D-43F1-AAA4-04446261D074}" dt="2023-01-21T11:01:42.295" v="2053" actId="26606"/>
          <ac:spMkLst>
            <pc:docMk/>
            <pc:sldMk cId="3992337609" sldId="8912"/>
            <ac:spMk id="5" creationId="{E0F8D5E9-B1B4-948F-62EF-0B8B4E09F378}"/>
          </ac:spMkLst>
        </pc:spChg>
        <pc:spChg chg="add del">
          <ac:chgData name="jean marc bohbot" userId="35a8b651f16edbea" providerId="LiveId" clId="{FE1D47D7-B20D-43F1-AAA4-04446261D074}" dt="2023-01-21T11:01:42.260" v="2052" actId="26606"/>
          <ac:spMkLst>
            <pc:docMk/>
            <pc:sldMk cId="3992337609" sldId="8912"/>
            <ac:spMk id="11" creationId="{E49CC64F-7275-4E33-961B-0C5CDC439875}"/>
          </ac:spMkLst>
        </pc:spChg>
        <pc:spChg chg="add">
          <ac:chgData name="jean marc bohbot" userId="35a8b651f16edbea" providerId="LiveId" clId="{FE1D47D7-B20D-43F1-AAA4-04446261D074}" dt="2023-01-21T11:01:42.295" v="2053" actId="26606"/>
          <ac:spMkLst>
            <pc:docMk/>
            <pc:sldMk cId="3992337609" sldId="8912"/>
            <ac:spMk id="16" creationId="{B4D3D850-2041-4B7C-AED9-54DA385B14F7}"/>
          </ac:spMkLst>
        </pc:spChg>
        <pc:spChg chg="add">
          <ac:chgData name="jean marc bohbot" userId="35a8b651f16edbea" providerId="LiveId" clId="{FE1D47D7-B20D-43F1-AAA4-04446261D074}" dt="2023-01-21T11:01:42.295" v="2053" actId="26606"/>
          <ac:spMkLst>
            <pc:docMk/>
            <pc:sldMk cId="3992337609" sldId="8912"/>
            <ac:spMk id="17" creationId="{5707F116-8EC0-4822-9067-186AC8C96EB8}"/>
          </ac:spMkLst>
        </pc:spChg>
        <pc:spChg chg="add">
          <ac:chgData name="jean marc bohbot" userId="35a8b651f16edbea" providerId="LiveId" clId="{FE1D47D7-B20D-43F1-AAA4-04446261D074}" dt="2023-01-21T11:01:42.295" v="2053" actId="26606"/>
          <ac:spMkLst>
            <pc:docMk/>
            <pc:sldMk cId="3992337609" sldId="8912"/>
            <ac:spMk id="19" creationId="{A77100AA-BF68-4139-8224-79EA1F9164BA}"/>
          </ac:spMkLst>
        </pc:spChg>
        <pc:grpChg chg="add">
          <ac:chgData name="jean marc bohbot" userId="35a8b651f16edbea" providerId="LiveId" clId="{FE1D47D7-B20D-43F1-AAA4-04446261D074}" dt="2023-01-21T11:01:42.295" v="2053" actId="26606"/>
          <ac:grpSpMkLst>
            <pc:docMk/>
            <pc:sldMk cId="3992337609" sldId="8912"/>
            <ac:grpSpMk id="13" creationId="{ABDF8F5F-D119-46D7-B35A-FF6930D5D09A}"/>
          </ac:grpSpMkLst>
        </pc:grpChg>
        <pc:grpChg chg="add">
          <ac:chgData name="jean marc bohbot" userId="35a8b651f16edbea" providerId="LiveId" clId="{FE1D47D7-B20D-43F1-AAA4-04446261D074}" dt="2023-01-21T11:01:42.295" v="2053" actId="26606"/>
          <ac:grpSpMkLst>
            <pc:docMk/>
            <pc:sldMk cId="3992337609" sldId="8912"/>
            <ac:grpSpMk id="21" creationId="{8A9C60AD-F4C2-4B03-8DAE-163F0B32AECD}"/>
          </ac:grpSpMkLst>
        </pc:grpChg>
        <pc:grpChg chg="add">
          <ac:chgData name="jean marc bohbot" userId="35a8b651f16edbea" providerId="LiveId" clId="{FE1D47D7-B20D-43F1-AAA4-04446261D074}" dt="2023-01-21T11:01:42.295" v="2053" actId="26606"/>
          <ac:grpSpMkLst>
            <pc:docMk/>
            <pc:sldMk cId="3992337609" sldId="8912"/>
            <ac:grpSpMk id="25" creationId="{989D8280-A836-4962-94D3-CEAE4E0B1BCC}"/>
          </ac:grpSpMkLst>
        </pc:grpChg>
        <pc:grpChg chg="add">
          <ac:chgData name="jean marc bohbot" userId="35a8b651f16edbea" providerId="LiveId" clId="{FE1D47D7-B20D-43F1-AAA4-04446261D074}" dt="2023-01-21T11:01:42.295" v="2053" actId="26606"/>
          <ac:grpSpMkLst>
            <pc:docMk/>
            <pc:sldMk cId="3992337609" sldId="8912"/>
            <ac:grpSpMk id="29" creationId="{9960D1EE-8AC7-4766-B65A-A205CE100532}"/>
          </ac:grpSpMkLst>
        </pc:grpChg>
        <pc:picChg chg="add del">
          <ac:chgData name="jean marc bohbot" userId="35a8b651f16edbea" providerId="LiveId" clId="{FE1D47D7-B20D-43F1-AAA4-04446261D074}" dt="2023-01-21T11:01:42.260" v="2052" actId="26606"/>
          <ac:picMkLst>
            <pc:docMk/>
            <pc:sldMk cId="3992337609" sldId="8912"/>
            <ac:picMk id="7" creationId="{3E9ED02F-D83F-A143-751A-4D93B6759DCA}"/>
          </ac:picMkLst>
        </pc:picChg>
        <pc:picChg chg="add">
          <ac:chgData name="jean marc bohbot" userId="35a8b651f16edbea" providerId="LiveId" clId="{FE1D47D7-B20D-43F1-AAA4-04446261D074}" dt="2023-01-21T11:01:42.295" v="2053" actId="26606"/>
          <ac:picMkLst>
            <pc:docMk/>
            <pc:sldMk cId="3992337609" sldId="8912"/>
            <ac:picMk id="18" creationId="{A8BD0406-2CE2-C402-EBEA-57CB5A2E22DA}"/>
          </ac:picMkLst>
        </pc:picChg>
      </pc:sldChg>
      <pc:sldChg chg="modSp new mod">
        <pc:chgData name="jean marc bohbot" userId="35a8b651f16edbea" providerId="LiveId" clId="{FE1D47D7-B20D-43F1-AAA4-04446261D074}" dt="2023-01-21T11:51:47.373" v="2734" actId="20577"/>
        <pc:sldMkLst>
          <pc:docMk/>
          <pc:sldMk cId="2774760036" sldId="8913"/>
        </pc:sldMkLst>
        <pc:spChg chg="mod">
          <ac:chgData name="jean marc bohbot" userId="35a8b651f16edbea" providerId="LiveId" clId="{FE1D47D7-B20D-43F1-AAA4-04446261D074}" dt="2023-01-21T11:40:52.736" v="2271" actId="207"/>
          <ac:spMkLst>
            <pc:docMk/>
            <pc:sldMk cId="2774760036" sldId="8913"/>
            <ac:spMk id="2" creationId="{CA0C5BA1-3746-3D22-F58E-4CE84AC2C8DC}"/>
          </ac:spMkLst>
        </pc:spChg>
        <pc:spChg chg="mod">
          <ac:chgData name="jean marc bohbot" userId="35a8b651f16edbea" providerId="LiveId" clId="{FE1D47D7-B20D-43F1-AAA4-04446261D074}" dt="2023-01-21T11:51:47.373" v="2734" actId="20577"/>
          <ac:spMkLst>
            <pc:docMk/>
            <pc:sldMk cId="2774760036" sldId="8913"/>
            <ac:spMk id="3" creationId="{A3AACF84-90AE-9119-786F-3B098CADD0A1}"/>
          </ac:spMkLst>
        </pc:spChg>
      </pc:sldChg>
      <pc:sldChg chg="addSp delSp modSp new mod setBg">
        <pc:chgData name="jean marc bohbot" userId="35a8b651f16edbea" providerId="LiveId" clId="{FE1D47D7-B20D-43F1-AAA4-04446261D074}" dt="2023-01-21T14:29:19.213" v="2898" actId="1076"/>
        <pc:sldMkLst>
          <pc:docMk/>
          <pc:sldMk cId="2492111870" sldId="8914"/>
        </pc:sldMkLst>
        <pc:spChg chg="mod">
          <ac:chgData name="jean marc bohbot" userId="35a8b651f16edbea" providerId="LiveId" clId="{FE1D47D7-B20D-43F1-AAA4-04446261D074}" dt="2023-01-21T14:28:46.653" v="2891" actId="14100"/>
          <ac:spMkLst>
            <pc:docMk/>
            <pc:sldMk cId="2492111870" sldId="8914"/>
            <ac:spMk id="2" creationId="{EF4A8F25-DA87-755D-2E0D-CF2583401B4E}"/>
          </ac:spMkLst>
        </pc:spChg>
        <pc:spChg chg="mod">
          <ac:chgData name="jean marc bohbot" userId="35a8b651f16edbea" providerId="LiveId" clId="{FE1D47D7-B20D-43F1-AAA4-04446261D074}" dt="2023-01-21T14:29:12.209" v="2897" actId="15"/>
          <ac:spMkLst>
            <pc:docMk/>
            <pc:sldMk cId="2492111870" sldId="8914"/>
            <ac:spMk id="3" creationId="{64A0B509-886F-BF80-BBA4-4DC9A19D8BE7}"/>
          </ac:spMkLst>
        </pc:spChg>
        <pc:spChg chg="add del">
          <ac:chgData name="jean marc bohbot" userId="35a8b651f16edbea" providerId="LiveId" clId="{FE1D47D7-B20D-43F1-AAA4-04446261D074}" dt="2023-01-21T14:28:15.434" v="2883" actId="26606"/>
          <ac:spMkLst>
            <pc:docMk/>
            <pc:sldMk cId="2492111870" sldId="8914"/>
            <ac:spMk id="2055" creationId="{3CD9DF72-87A3-404E-A828-84CBF11A8303}"/>
          </ac:spMkLst>
        </pc:spChg>
        <pc:spChg chg="add del">
          <ac:chgData name="jean marc bohbot" userId="35a8b651f16edbea" providerId="LiveId" clId="{FE1D47D7-B20D-43F1-AAA4-04446261D074}" dt="2023-01-21T14:28:30.361" v="2885" actId="26606"/>
          <ac:spMkLst>
            <pc:docMk/>
            <pc:sldMk cId="2492111870" sldId="8914"/>
            <ac:spMk id="2059" creationId="{F13C74B1-5B17-4795-BED0-7140497B445A}"/>
          </ac:spMkLst>
        </pc:spChg>
        <pc:spChg chg="add del">
          <ac:chgData name="jean marc bohbot" userId="35a8b651f16edbea" providerId="LiveId" clId="{FE1D47D7-B20D-43F1-AAA4-04446261D074}" dt="2023-01-21T14:28:30.361" v="2885" actId="26606"/>
          <ac:spMkLst>
            <pc:docMk/>
            <pc:sldMk cId="2492111870" sldId="8914"/>
            <ac:spMk id="2060" creationId="{D4974D33-8DC5-464E-8C6D-BE58F0669C17}"/>
          </ac:spMkLst>
        </pc:spChg>
        <pc:spChg chg="add del">
          <ac:chgData name="jean marc bohbot" userId="35a8b651f16edbea" providerId="LiveId" clId="{FE1D47D7-B20D-43F1-AAA4-04446261D074}" dt="2023-01-21T14:28:35.650" v="2887" actId="26606"/>
          <ac:spMkLst>
            <pc:docMk/>
            <pc:sldMk cId="2492111870" sldId="8914"/>
            <ac:spMk id="2062" creationId="{04812C46-200A-4DEB-A05E-3ED6C68C2387}"/>
          </ac:spMkLst>
        </pc:spChg>
        <pc:spChg chg="add del">
          <ac:chgData name="jean marc bohbot" userId="35a8b651f16edbea" providerId="LiveId" clId="{FE1D47D7-B20D-43F1-AAA4-04446261D074}" dt="2023-01-21T14:28:35.650" v="2887" actId="26606"/>
          <ac:spMkLst>
            <pc:docMk/>
            <pc:sldMk cId="2492111870" sldId="8914"/>
            <ac:spMk id="2063" creationId="{D1EA859B-E555-4109-94F3-6700E046E008}"/>
          </ac:spMkLst>
        </pc:spChg>
        <pc:spChg chg="add del">
          <ac:chgData name="jean marc bohbot" userId="35a8b651f16edbea" providerId="LiveId" clId="{FE1D47D7-B20D-43F1-AAA4-04446261D074}" dt="2023-01-21T14:28:42.208" v="2889" actId="26606"/>
          <ac:spMkLst>
            <pc:docMk/>
            <pc:sldMk cId="2492111870" sldId="8914"/>
            <ac:spMk id="2065" creationId="{5E39A796-BE83-48B1-B33F-35C4A32AAB57}"/>
          </ac:spMkLst>
        </pc:spChg>
        <pc:spChg chg="add del">
          <ac:chgData name="jean marc bohbot" userId="35a8b651f16edbea" providerId="LiveId" clId="{FE1D47D7-B20D-43F1-AAA4-04446261D074}" dt="2023-01-21T14:28:42.208" v="2889" actId="26606"/>
          <ac:spMkLst>
            <pc:docMk/>
            <pc:sldMk cId="2492111870" sldId="8914"/>
            <ac:spMk id="2066" creationId="{72F84B47-E267-4194-8194-831DB7B5547F}"/>
          </ac:spMkLst>
        </pc:spChg>
        <pc:picChg chg="add mod ord">
          <ac:chgData name="jean marc bohbot" userId="35a8b651f16edbea" providerId="LiveId" clId="{FE1D47D7-B20D-43F1-AAA4-04446261D074}" dt="2023-01-21T14:29:19.213" v="2898" actId="1076"/>
          <ac:picMkLst>
            <pc:docMk/>
            <pc:sldMk cId="2492111870" sldId="8914"/>
            <ac:picMk id="2050" creationId="{892E69A9-ECDF-4F50-BACC-F42855AACC9A}"/>
          </ac:picMkLst>
        </pc:picChg>
        <pc:cxnChg chg="add del">
          <ac:chgData name="jean marc bohbot" userId="35a8b651f16edbea" providerId="LiveId" clId="{FE1D47D7-B20D-43F1-AAA4-04446261D074}" dt="2023-01-21T14:28:15.434" v="2883" actId="26606"/>
          <ac:cxnSpMkLst>
            <pc:docMk/>
            <pc:sldMk cId="2492111870" sldId="8914"/>
            <ac:cxnSpMk id="2057" creationId="{20E3A342-4D61-4E3F-AF90-1AB42AEB96CC}"/>
          </ac:cxnSpMkLst>
        </pc:cxnChg>
      </pc:sldChg>
      <pc:sldChg chg="addSp modSp new mod setBg chgLayout">
        <pc:chgData name="jean marc bohbot" userId="35a8b651f16edbea" providerId="LiveId" clId="{FE1D47D7-B20D-43F1-AAA4-04446261D074}" dt="2023-01-21T14:44:10.482" v="2989" actId="1076"/>
        <pc:sldMkLst>
          <pc:docMk/>
          <pc:sldMk cId="2089962564" sldId="8915"/>
        </pc:sldMkLst>
        <pc:spChg chg="add">
          <ac:chgData name="jean marc bohbot" userId="35a8b651f16edbea" providerId="LiveId" clId="{FE1D47D7-B20D-43F1-AAA4-04446261D074}" dt="2023-01-21T14:42:49.624" v="2978" actId="26606"/>
          <ac:spMkLst>
            <pc:docMk/>
            <pc:sldMk cId="2089962564" sldId="8915"/>
            <ac:spMk id="7" creationId="{42A4FC2C-047E-45A5-965D-8E1E3BF09BC6}"/>
          </ac:spMkLst>
        </pc:spChg>
        <pc:picChg chg="add mod modCrop">
          <ac:chgData name="jean marc bohbot" userId="35a8b651f16edbea" providerId="LiveId" clId="{FE1D47D7-B20D-43F1-AAA4-04446261D074}" dt="2023-01-21T14:44:10.482" v="2989" actId="1076"/>
          <ac:picMkLst>
            <pc:docMk/>
            <pc:sldMk cId="2089962564" sldId="8915"/>
            <ac:picMk id="2" creationId="{C96B4B21-4645-A217-F629-541C02C3E3F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DE0A26-5F30-4981-B38F-153B486D1DAA}"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fr-FR"/>
        </a:p>
      </dgm:t>
    </dgm:pt>
    <dgm:pt modelId="{10DC8587-EE67-49E1-9AB7-125F2BC73CCA}">
      <dgm:prSet phldrT="[Texte]" custT="1"/>
      <dgm:spPr>
        <a:solidFill>
          <a:srgbClr val="FC84DF">
            <a:alpha val="49804"/>
          </a:srgbClr>
        </a:solidFill>
      </dgm:spPr>
      <dgm:t>
        <a:bodyPr/>
        <a:lstStyle/>
        <a:p>
          <a:r>
            <a:rPr lang="fr-FR" sz="2800" dirty="0"/>
            <a:t>Microbiote</a:t>
          </a:r>
          <a:r>
            <a:rPr lang="fr-FR" sz="3200" dirty="0"/>
            <a:t> </a:t>
          </a:r>
          <a:r>
            <a:rPr lang="fr-FR" sz="2800" dirty="0"/>
            <a:t>vaginal</a:t>
          </a:r>
          <a:endParaRPr lang="fr-FR" sz="3900" dirty="0"/>
        </a:p>
      </dgm:t>
    </dgm:pt>
    <dgm:pt modelId="{1DB95E6B-5ACA-4BB6-8968-38BA1F4B9386}" type="parTrans" cxnId="{35D495DE-5FE7-47EE-8A89-D9B9829DCDE3}">
      <dgm:prSet/>
      <dgm:spPr/>
      <dgm:t>
        <a:bodyPr/>
        <a:lstStyle/>
        <a:p>
          <a:endParaRPr lang="fr-FR"/>
        </a:p>
      </dgm:t>
    </dgm:pt>
    <dgm:pt modelId="{DCF74267-108D-45F8-AD2E-5BA73E2C42FA}" type="sibTrans" cxnId="{35D495DE-5FE7-47EE-8A89-D9B9829DCDE3}">
      <dgm:prSet/>
      <dgm:spPr/>
      <dgm:t>
        <a:bodyPr/>
        <a:lstStyle/>
        <a:p>
          <a:endParaRPr lang="fr-FR"/>
        </a:p>
      </dgm:t>
    </dgm:pt>
    <dgm:pt modelId="{85B3D107-318F-492B-BA43-1B37DB4CDA98}">
      <dgm:prSet phldrT="[Texte]"/>
      <dgm:spPr/>
      <dgm:t>
        <a:bodyPr/>
        <a:lstStyle/>
        <a:p>
          <a:r>
            <a:rPr lang="fr-FR" dirty="0"/>
            <a:t>Microbiote vésical</a:t>
          </a:r>
        </a:p>
      </dgm:t>
    </dgm:pt>
    <dgm:pt modelId="{98149335-62B9-42E4-8E11-7DFDEFB7796F}" type="parTrans" cxnId="{B242F11B-84A5-4D56-890A-082A5D0C2DA9}">
      <dgm:prSet/>
      <dgm:spPr/>
      <dgm:t>
        <a:bodyPr/>
        <a:lstStyle/>
        <a:p>
          <a:endParaRPr lang="fr-FR"/>
        </a:p>
      </dgm:t>
    </dgm:pt>
    <dgm:pt modelId="{4E434A9D-1CD7-4F85-8A2C-0B7059087703}" type="sibTrans" cxnId="{B242F11B-84A5-4D56-890A-082A5D0C2DA9}">
      <dgm:prSet/>
      <dgm:spPr/>
      <dgm:t>
        <a:bodyPr/>
        <a:lstStyle/>
        <a:p>
          <a:endParaRPr lang="fr-FR"/>
        </a:p>
      </dgm:t>
    </dgm:pt>
    <dgm:pt modelId="{A0E196D9-754E-4CDC-BF3F-D927ABEB619C}">
      <dgm:prSet phldrT="[Texte]"/>
      <dgm:spPr>
        <a:solidFill>
          <a:srgbClr val="92D050">
            <a:alpha val="50000"/>
          </a:srgbClr>
        </a:solidFill>
      </dgm:spPr>
      <dgm:t>
        <a:bodyPr/>
        <a:lstStyle/>
        <a:p>
          <a:r>
            <a:rPr lang="fr-FR" dirty="0"/>
            <a:t>Microbiote cervical</a:t>
          </a:r>
        </a:p>
      </dgm:t>
    </dgm:pt>
    <dgm:pt modelId="{EEE3326C-559F-4FC3-8299-97849FC6BFCE}" type="parTrans" cxnId="{D00F1A20-4E3D-43EA-9E74-BBE588405E9B}">
      <dgm:prSet/>
      <dgm:spPr/>
      <dgm:t>
        <a:bodyPr/>
        <a:lstStyle/>
        <a:p>
          <a:endParaRPr lang="fr-FR"/>
        </a:p>
      </dgm:t>
    </dgm:pt>
    <dgm:pt modelId="{36BDBF8C-6D3E-45A0-A696-46986C11C584}" type="sibTrans" cxnId="{D00F1A20-4E3D-43EA-9E74-BBE588405E9B}">
      <dgm:prSet/>
      <dgm:spPr/>
      <dgm:t>
        <a:bodyPr/>
        <a:lstStyle/>
        <a:p>
          <a:endParaRPr lang="fr-FR"/>
        </a:p>
      </dgm:t>
    </dgm:pt>
    <dgm:pt modelId="{46B32DA2-D3C5-4B5C-B779-E95C67B127E5}">
      <dgm:prSet phldrT="[Texte]" custT="1"/>
      <dgm:spPr>
        <a:solidFill>
          <a:srgbClr val="7030A0">
            <a:alpha val="50000"/>
          </a:srgbClr>
        </a:solidFill>
      </dgm:spPr>
      <dgm:t>
        <a:bodyPr/>
        <a:lstStyle/>
        <a:p>
          <a:r>
            <a:rPr lang="fr-FR" sz="2800" dirty="0"/>
            <a:t>Microbiote endomètre</a:t>
          </a:r>
        </a:p>
      </dgm:t>
    </dgm:pt>
    <dgm:pt modelId="{9958D420-9C7F-4502-B1E7-6D7A0D8AAE7A}" type="parTrans" cxnId="{8F18EDFA-E7CC-419C-99E6-AB24479BDCEC}">
      <dgm:prSet/>
      <dgm:spPr/>
      <dgm:t>
        <a:bodyPr/>
        <a:lstStyle/>
        <a:p>
          <a:endParaRPr lang="fr-FR"/>
        </a:p>
      </dgm:t>
    </dgm:pt>
    <dgm:pt modelId="{C14919F1-BEA2-45DC-8BDC-ACF6075ACE3D}" type="sibTrans" cxnId="{8F18EDFA-E7CC-419C-99E6-AB24479BDCEC}">
      <dgm:prSet/>
      <dgm:spPr/>
      <dgm:t>
        <a:bodyPr/>
        <a:lstStyle/>
        <a:p>
          <a:endParaRPr lang="fr-FR"/>
        </a:p>
      </dgm:t>
    </dgm:pt>
    <dgm:pt modelId="{5EC2B14D-FE74-4269-83A9-E63322B5BFE6}">
      <dgm:prSet phldrT="[Texte]" custT="1"/>
      <dgm:spPr>
        <a:solidFill>
          <a:schemeClr val="accent4">
            <a:lumMod val="60000"/>
            <a:lumOff val="40000"/>
            <a:alpha val="50000"/>
          </a:schemeClr>
        </a:solidFill>
      </dgm:spPr>
      <dgm:t>
        <a:bodyPr/>
        <a:lstStyle/>
        <a:p>
          <a:r>
            <a:rPr lang="fr-FR" sz="3200" dirty="0"/>
            <a:t>Microbiote intestinal</a:t>
          </a:r>
        </a:p>
      </dgm:t>
    </dgm:pt>
    <dgm:pt modelId="{E1F1C8BD-0243-4786-87C1-FAE1FFF82608}" type="parTrans" cxnId="{3936CBC5-EA67-429E-95B6-89775A20C3BC}">
      <dgm:prSet/>
      <dgm:spPr/>
      <dgm:t>
        <a:bodyPr/>
        <a:lstStyle/>
        <a:p>
          <a:endParaRPr lang="fr-FR"/>
        </a:p>
      </dgm:t>
    </dgm:pt>
    <dgm:pt modelId="{5FFC031A-272E-47AF-A3EF-263A72D56F35}" type="sibTrans" cxnId="{3936CBC5-EA67-429E-95B6-89775A20C3BC}">
      <dgm:prSet/>
      <dgm:spPr/>
      <dgm:t>
        <a:bodyPr/>
        <a:lstStyle/>
        <a:p>
          <a:endParaRPr lang="fr-FR"/>
        </a:p>
      </dgm:t>
    </dgm:pt>
    <dgm:pt modelId="{D408B1EA-11CD-4242-BDCF-E6DAA20D2FA0}" type="pres">
      <dgm:prSet presAssocID="{70DE0A26-5F30-4981-B38F-153B486D1DAA}" presName="composite" presStyleCnt="0">
        <dgm:presLayoutVars>
          <dgm:chMax val="1"/>
          <dgm:dir/>
          <dgm:resizeHandles val="exact"/>
        </dgm:presLayoutVars>
      </dgm:prSet>
      <dgm:spPr/>
    </dgm:pt>
    <dgm:pt modelId="{D22A2465-C5D1-4EA2-9DA8-A4DF24518431}" type="pres">
      <dgm:prSet presAssocID="{70DE0A26-5F30-4981-B38F-153B486D1DAA}" presName="radial" presStyleCnt="0">
        <dgm:presLayoutVars>
          <dgm:animLvl val="ctr"/>
        </dgm:presLayoutVars>
      </dgm:prSet>
      <dgm:spPr/>
    </dgm:pt>
    <dgm:pt modelId="{20CD060C-7907-4E52-8C81-3EDB2A194DA5}" type="pres">
      <dgm:prSet presAssocID="{10DC8587-EE67-49E1-9AB7-125F2BC73CCA}" presName="centerShape" presStyleLbl="vennNode1" presStyleIdx="0" presStyleCnt="5" custScaleX="118131"/>
      <dgm:spPr/>
    </dgm:pt>
    <dgm:pt modelId="{DABB0748-C965-49FA-B276-3B8EA7B9B2C4}" type="pres">
      <dgm:prSet presAssocID="{85B3D107-318F-492B-BA43-1B37DB4CDA98}" presName="node" presStyleLbl="vennNode1" presStyleIdx="1" presStyleCnt="5" custAng="20832190" custScaleX="151696" custRadScaleRad="91547" custRadScaleInc="-47373">
        <dgm:presLayoutVars>
          <dgm:bulletEnabled val="1"/>
        </dgm:presLayoutVars>
      </dgm:prSet>
      <dgm:spPr/>
    </dgm:pt>
    <dgm:pt modelId="{295431DD-24E1-4FAE-87FB-E7D0FC142351}" type="pres">
      <dgm:prSet presAssocID="{A0E196D9-754E-4CDC-BF3F-D927ABEB619C}" presName="node" presStyleLbl="vennNode1" presStyleIdx="2" presStyleCnt="5" custAng="1588394" custScaleX="163425" custRadScaleRad="102458" custRadScaleInc="27646">
        <dgm:presLayoutVars>
          <dgm:bulletEnabled val="1"/>
        </dgm:presLayoutVars>
      </dgm:prSet>
      <dgm:spPr/>
    </dgm:pt>
    <dgm:pt modelId="{06D6D7B1-2873-4FB8-81D4-704A5A2F5B3F}" type="pres">
      <dgm:prSet presAssocID="{46B32DA2-D3C5-4B5C-B779-E95C67B127E5}" presName="node" presStyleLbl="vennNode1" presStyleIdx="3" presStyleCnt="5" custScaleX="209532" custRadScaleRad="78934" custRadScaleInc="-2174">
        <dgm:presLayoutVars>
          <dgm:bulletEnabled val="1"/>
        </dgm:presLayoutVars>
      </dgm:prSet>
      <dgm:spPr/>
    </dgm:pt>
    <dgm:pt modelId="{7C518482-C7E8-4F15-8AF7-1CDCBA978A7A}" type="pres">
      <dgm:prSet presAssocID="{5EC2B14D-FE74-4269-83A9-E63322B5BFE6}" presName="node" presStyleLbl="vennNode1" presStyleIdx="4" presStyleCnt="5" custAng="1523411" custScaleX="296786" custScaleY="203023" custRadScaleRad="129052" custRadScaleInc="-6883">
        <dgm:presLayoutVars>
          <dgm:bulletEnabled val="1"/>
        </dgm:presLayoutVars>
      </dgm:prSet>
      <dgm:spPr/>
    </dgm:pt>
  </dgm:ptLst>
  <dgm:cxnLst>
    <dgm:cxn modelId="{AC55BF01-F702-4FC7-A7F5-9DA701AE0D26}" type="presOf" srcId="{85B3D107-318F-492B-BA43-1B37DB4CDA98}" destId="{DABB0748-C965-49FA-B276-3B8EA7B9B2C4}" srcOrd="0" destOrd="0" presId="urn:microsoft.com/office/officeart/2005/8/layout/radial3"/>
    <dgm:cxn modelId="{B242F11B-84A5-4D56-890A-082A5D0C2DA9}" srcId="{10DC8587-EE67-49E1-9AB7-125F2BC73CCA}" destId="{85B3D107-318F-492B-BA43-1B37DB4CDA98}" srcOrd="0" destOrd="0" parTransId="{98149335-62B9-42E4-8E11-7DFDEFB7796F}" sibTransId="{4E434A9D-1CD7-4F85-8A2C-0B7059087703}"/>
    <dgm:cxn modelId="{D00F1A20-4E3D-43EA-9E74-BBE588405E9B}" srcId="{10DC8587-EE67-49E1-9AB7-125F2BC73CCA}" destId="{A0E196D9-754E-4CDC-BF3F-D927ABEB619C}" srcOrd="1" destOrd="0" parTransId="{EEE3326C-559F-4FC3-8299-97849FC6BFCE}" sibTransId="{36BDBF8C-6D3E-45A0-A696-46986C11C584}"/>
    <dgm:cxn modelId="{1CEE3B2D-9960-40B4-85D5-9FF660A9A5C9}" type="presOf" srcId="{5EC2B14D-FE74-4269-83A9-E63322B5BFE6}" destId="{7C518482-C7E8-4F15-8AF7-1CDCBA978A7A}" srcOrd="0" destOrd="0" presId="urn:microsoft.com/office/officeart/2005/8/layout/radial3"/>
    <dgm:cxn modelId="{0F74452E-13E4-475F-B31E-D7A74A6DAB5F}" type="presOf" srcId="{70DE0A26-5F30-4981-B38F-153B486D1DAA}" destId="{D408B1EA-11CD-4242-BDCF-E6DAA20D2FA0}" srcOrd="0" destOrd="0" presId="urn:microsoft.com/office/officeart/2005/8/layout/radial3"/>
    <dgm:cxn modelId="{EA5D4444-F96C-437A-A782-34FAB12EDEDA}" type="presOf" srcId="{10DC8587-EE67-49E1-9AB7-125F2BC73CCA}" destId="{20CD060C-7907-4E52-8C81-3EDB2A194DA5}" srcOrd="0" destOrd="0" presId="urn:microsoft.com/office/officeart/2005/8/layout/radial3"/>
    <dgm:cxn modelId="{0F66B181-C643-4BCD-A7A6-1496B68D4C64}" type="presOf" srcId="{46B32DA2-D3C5-4B5C-B779-E95C67B127E5}" destId="{06D6D7B1-2873-4FB8-81D4-704A5A2F5B3F}" srcOrd="0" destOrd="0" presId="urn:microsoft.com/office/officeart/2005/8/layout/radial3"/>
    <dgm:cxn modelId="{3936CBC5-EA67-429E-95B6-89775A20C3BC}" srcId="{10DC8587-EE67-49E1-9AB7-125F2BC73CCA}" destId="{5EC2B14D-FE74-4269-83A9-E63322B5BFE6}" srcOrd="3" destOrd="0" parTransId="{E1F1C8BD-0243-4786-87C1-FAE1FFF82608}" sibTransId="{5FFC031A-272E-47AF-A3EF-263A72D56F35}"/>
    <dgm:cxn modelId="{35D495DE-5FE7-47EE-8A89-D9B9829DCDE3}" srcId="{70DE0A26-5F30-4981-B38F-153B486D1DAA}" destId="{10DC8587-EE67-49E1-9AB7-125F2BC73CCA}" srcOrd="0" destOrd="0" parTransId="{1DB95E6B-5ACA-4BB6-8968-38BA1F4B9386}" sibTransId="{DCF74267-108D-45F8-AD2E-5BA73E2C42FA}"/>
    <dgm:cxn modelId="{53CE75E9-0006-4069-8966-ADC2E1026A69}" type="presOf" srcId="{A0E196D9-754E-4CDC-BF3F-D927ABEB619C}" destId="{295431DD-24E1-4FAE-87FB-E7D0FC142351}" srcOrd="0" destOrd="0" presId="urn:microsoft.com/office/officeart/2005/8/layout/radial3"/>
    <dgm:cxn modelId="{8F18EDFA-E7CC-419C-99E6-AB24479BDCEC}" srcId="{10DC8587-EE67-49E1-9AB7-125F2BC73CCA}" destId="{46B32DA2-D3C5-4B5C-B779-E95C67B127E5}" srcOrd="2" destOrd="0" parTransId="{9958D420-9C7F-4502-B1E7-6D7A0D8AAE7A}" sibTransId="{C14919F1-BEA2-45DC-8BDC-ACF6075ACE3D}"/>
    <dgm:cxn modelId="{007CC854-9F61-4751-9D4E-108CF15B85D2}" type="presParOf" srcId="{D408B1EA-11CD-4242-BDCF-E6DAA20D2FA0}" destId="{D22A2465-C5D1-4EA2-9DA8-A4DF24518431}" srcOrd="0" destOrd="0" presId="urn:microsoft.com/office/officeart/2005/8/layout/radial3"/>
    <dgm:cxn modelId="{A92F6BC4-116B-4F56-8752-942A73AFB221}" type="presParOf" srcId="{D22A2465-C5D1-4EA2-9DA8-A4DF24518431}" destId="{20CD060C-7907-4E52-8C81-3EDB2A194DA5}" srcOrd="0" destOrd="0" presId="urn:microsoft.com/office/officeart/2005/8/layout/radial3"/>
    <dgm:cxn modelId="{0C1D8437-6533-47D9-9848-BC8F893EF05F}" type="presParOf" srcId="{D22A2465-C5D1-4EA2-9DA8-A4DF24518431}" destId="{DABB0748-C965-49FA-B276-3B8EA7B9B2C4}" srcOrd="1" destOrd="0" presId="urn:microsoft.com/office/officeart/2005/8/layout/radial3"/>
    <dgm:cxn modelId="{5B5BE74D-93F1-4EA6-BF16-E809A5CCAEFC}" type="presParOf" srcId="{D22A2465-C5D1-4EA2-9DA8-A4DF24518431}" destId="{295431DD-24E1-4FAE-87FB-E7D0FC142351}" srcOrd="2" destOrd="0" presId="urn:microsoft.com/office/officeart/2005/8/layout/radial3"/>
    <dgm:cxn modelId="{2524EBD9-B230-40A1-A7C2-74C795C70FBA}" type="presParOf" srcId="{D22A2465-C5D1-4EA2-9DA8-A4DF24518431}" destId="{06D6D7B1-2873-4FB8-81D4-704A5A2F5B3F}" srcOrd="3" destOrd="0" presId="urn:microsoft.com/office/officeart/2005/8/layout/radial3"/>
    <dgm:cxn modelId="{AD85525B-B6D5-419D-B682-9B3178DC3733}" type="presParOf" srcId="{D22A2465-C5D1-4EA2-9DA8-A4DF24518431}" destId="{7C518482-C7E8-4F15-8AF7-1CDCBA978A7A}"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D6B796-7AC7-4534-88E7-FEF2B2204841}" type="doc">
      <dgm:prSet loTypeId="urn:microsoft.com/office/officeart/2005/8/layout/list1" loCatId="list" qsTypeId="urn:microsoft.com/office/officeart/2005/8/quickstyle/simple4" qsCatId="simple" csTypeId="urn:microsoft.com/office/officeart/2005/8/colors/colorful5" csCatId="colorful"/>
      <dgm:spPr/>
      <dgm:t>
        <a:bodyPr/>
        <a:lstStyle/>
        <a:p>
          <a:endParaRPr lang="en-US"/>
        </a:p>
      </dgm:t>
    </dgm:pt>
    <dgm:pt modelId="{2B30DD12-C286-4919-BAFF-C7876F4F3E43}">
      <dgm:prSet custT="1"/>
      <dgm:spPr/>
      <dgm:t>
        <a:bodyPr/>
        <a:lstStyle/>
        <a:p>
          <a:r>
            <a:rPr lang="fr-FR" sz="1800" dirty="0"/>
            <a:t>1</a:t>
          </a:r>
          <a:r>
            <a:rPr lang="fr-FR" sz="1800" baseline="30000" dirty="0"/>
            <a:t>er</a:t>
          </a:r>
          <a:r>
            <a:rPr lang="fr-FR" sz="1800" dirty="0"/>
            <a:t> écueil : cet examen est très observateur dépendant</a:t>
          </a:r>
          <a:endParaRPr lang="en-US" sz="1800" dirty="0"/>
        </a:p>
      </dgm:t>
    </dgm:pt>
    <dgm:pt modelId="{D149635C-41E0-4683-8630-0E69E4E1F0B9}" type="parTrans" cxnId="{83570D16-DE84-4343-A564-4FD9B9723C95}">
      <dgm:prSet/>
      <dgm:spPr/>
      <dgm:t>
        <a:bodyPr/>
        <a:lstStyle/>
        <a:p>
          <a:endParaRPr lang="en-US" sz="2800"/>
        </a:p>
      </dgm:t>
    </dgm:pt>
    <dgm:pt modelId="{8072D1D5-EF1E-4FC0-B919-22B5DDD34E19}" type="sibTrans" cxnId="{83570D16-DE84-4343-A564-4FD9B9723C95}">
      <dgm:prSet/>
      <dgm:spPr/>
      <dgm:t>
        <a:bodyPr/>
        <a:lstStyle/>
        <a:p>
          <a:endParaRPr lang="en-US" sz="2000"/>
        </a:p>
      </dgm:t>
    </dgm:pt>
    <dgm:pt modelId="{E6BD376C-D833-46FA-9F34-EC21EBE498C9}">
      <dgm:prSet custT="1"/>
      <dgm:spPr/>
      <dgm:t>
        <a:bodyPr/>
        <a:lstStyle/>
        <a:p>
          <a:r>
            <a:rPr lang="fr-FR" sz="1800" b="1" i="1"/>
            <a:t>Score de 7 à 10 : </a:t>
          </a:r>
          <a:endParaRPr lang="en-US" sz="1800"/>
        </a:p>
      </dgm:t>
    </dgm:pt>
    <dgm:pt modelId="{8F6A384D-A28D-46C4-945A-C43E2CD62F07}" type="parTrans" cxnId="{BE1838F4-3778-4CF5-86E5-1F1B26632406}">
      <dgm:prSet/>
      <dgm:spPr/>
      <dgm:t>
        <a:bodyPr/>
        <a:lstStyle/>
        <a:p>
          <a:endParaRPr lang="en-US" sz="2800"/>
        </a:p>
      </dgm:t>
    </dgm:pt>
    <dgm:pt modelId="{9190DAB9-47FB-4935-9470-D21F0CEFFBB8}" type="sibTrans" cxnId="{BE1838F4-3778-4CF5-86E5-1F1B26632406}">
      <dgm:prSet/>
      <dgm:spPr/>
      <dgm:t>
        <a:bodyPr/>
        <a:lstStyle/>
        <a:p>
          <a:endParaRPr lang="en-US" sz="2000"/>
        </a:p>
      </dgm:t>
    </dgm:pt>
    <dgm:pt modelId="{E17213FA-DCC5-4D5B-9C66-B2B6464105F4}">
      <dgm:prSet custT="1"/>
      <dgm:spPr/>
      <dgm:t>
        <a:bodyPr/>
        <a:lstStyle/>
        <a:p>
          <a:r>
            <a:rPr lang="fr-FR" sz="1800" dirty="0" err="1"/>
            <a:t>vaginose</a:t>
          </a:r>
          <a:r>
            <a:rPr lang="fr-FR" sz="1800" dirty="0"/>
            <a:t> bactérienne symptomatique ou pas</a:t>
          </a:r>
          <a:endParaRPr lang="en-US" sz="1800" dirty="0"/>
        </a:p>
      </dgm:t>
    </dgm:pt>
    <dgm:pt modelId="{2CEB2CF2-C97F-47DC-9065-78B9ED96D3E1}" type="parTrans" cxnId="{1B87CA42-BB29-4F18-A9F1-7CFABB779156}">
      <dgm:prSet/>
      <dgm:spPr/>
      <dgm:t>
        <a:bodyPr/>
        <a:lstStyle/>
        <a:p>
          <a:endParaRPr lang="en-US" sz="2800"/>
        </a:p>
      </dgm:t>
    </dgm:pt>
    <dgm:pt modelId="{B743F015-4084-442E-ADCA-92A46782F9BE}" type="sibTrans" cxnId="{1B87CA42-BB29-4F18-A9F1-7CFABB779156}">
      <dgm:prSet/>
      <dgm:spPr/>
      <dgm:t>
        <a:bodyPr/>
        <a:lstStyle/>
        <a:p>
          <a:endParaRPr lang="en-US" sz="2000"/>
        </a:p>
      </dgm:t>
    </dgm:pt>
    <dgm:pt modelId="{FFB6A170-D07A-4ACA-84E3-130336B8940C}">
      <dgm:prSet custT="1"/>
      <dgm:spPr/>
      <dgm:t>
        <a:bodyPr/>
        <a:lstStyle/>
        <a:p>
          <a:r>
            <a:rPr lang="fr-FR" sz="1800"/>
            <a:t>Prise en charge classique : anti-infectieux +/- probiotiques (ou synbiotiques)</a:t>
          </a:r>
          <a:endParaRPr lang="en-US" sz="1800"/>
        </a:p>
      </dgm:t>
    </dgm:pt>
    <dgm:pt modelId="{A60D1A02-4211-4096-8DCF-EFF985CCA392}" type="parTrans" cxnId="{D07D5A0E-A202-4437-892C-73A891219196}">
      <dgm:prSet/>
      <dgm:spPr/>
      <dgm:t>
        <a:bodyPr/>
        <a:lstStyle/>
        <a:p>
          <a:endParaRPr lang="en-US" sz="2800"/>
        </a:p>
      </dgm:t>
    </dgm:pt>
    <dgm:pt modelId="{9B06B4FC-7640-48C8-80C7-DBE64EACD0AE}" type="sibTrans" cxnId="{D07D5A0E-A202-4437-892C-73A891219196}">
      <dgm:prSet/>
      <dgm:spPr/>
      <dgm:t>
        <a:bodyPr/>
        <a:lstStyle/>
        <a:p>
          <a:endParaRPr lang="en-US" sz="2000"/>
        </a:p>
      </dgm:t>
    </dgm:pt>
    <dgm:pt modelId="{D01B4771-2905-401D-80E3-B2702958E683}">
      <dgm:prSet custT="1"/>
      <dgm:spPr/>
      <dgm:t>
        <a:bodyPr/>
        <a:lstStyle/>
        <a:p>
          <a:r>
            <a:rPr lang="fr-FR" sz="1800" b="1" i="1"/>
            <a:t>Score de 0 à 3 : </a:t>
          </a:r>
          <a:endParaRPr lang="en-US" sz="1800"/>
        </a:p>
      </dgm:t>
    </dgm:pt>
    <dgm:pt modelId="{686132CD-8F14-437E-B59B-48D552D352A0}" type="parTrans" cxnId="{78D6FD05-43E2-4377-B6D0-9DDBEB080D1A}">
      <dgm:prSet/>
      <dgm:spPr/>
      <dgm:t>
        <a:bodyPr/>
        <a:lstStyle/>
        <a:p>
          <a:endParaRPr lang="en-US" sz="2800"/>
        </a:p>
      </dgm:t>
    </dgm:pt>
    <dgm:pt modelId="{EFE21665-710D-4959-A059-78E7EAB725DE}" type="sibTrans" cxnId="{78D6FD05-43E2-4377-B6D0-9DDBEB080D1A}">
      <dgm:prSet/>
      <dgm:spPr/>
      <dgm:t>
        <a:bodyPr/>
        <a:lstStyle/>
        <a:p>
          <a:endParaRPr lang="en-US" sz="2000"/>
        </a:p>
      </dgm:t>
    </dgm:pt>
    <dgm:pt modelId="{F47E5E1F-4001-4AC2-9558-042EAF74137A}">
      <dgm:prSet custT="1"/>
      <dgm:spPr/>
      <dgm:t>
        <a:bodyPr/>
        <a:lstStyle/>
        <a:p>
          <a:r>
            <a:rPr lang="fr-FR" sz="1800"/>
            <a:t>Microbiote normal sauf si lacto « faux frères »  (rare)</a:t>
          </a:r>
          <a:endParaRPr lang="en-US" sz="1800"/>
        </a:p>
      </dgm:t>
    </dgm:pt>
    <dgm:pt modelId="{974D9905-E2F9-43D8-A62E-2383DA94705B}" type="parTrans" cxnId="{40FEAA1A-2D8A-4C86-A0CA-0D647F5DFF81}">
      <dgm:prSet/>
      <dgm:spPr/>
      <dgm:t>
        <a:bodyPr/>
        <a:lstStyle/>
        <a:p>
          <a:endParaRPr lang="en-US" sz="2800"/>
        </a:p>
      </dgm:t>
    </dgm:pt>
    <dgm:pt modelId="{8A04E3A0-ABF6-4007-A8D9-E0AA9A017683}" type="sibTrans" cxnId="{40FEAA1A-2D8A-4C86-A0CA-0D647F5DFF81}">
      <dgm:prSet/>
      <dgm:spPr/>
      <dgm:t>
        <a:bodyPr/>
        <a:lstStyle/>
        <a:p>
          <a:endParaRPr lang="en-US" sz="2000"/>
        </a:p>
      </dgm:t>
    </dgm:pt>
    <dgm:pt modelId="{8C3E8C05-9E51-49CE-B013-C0DFDA9302F6}">
      <dgm:prSet custT="1"/>
      <dgm:spPr/>
      <dgm:t>
        <a:bodyPr/>
        <a:lstStyle/>
        <a:p>
          <a:r>
            <a:rPr lang="fr-FR" sz="1800" b="1" i="1"/>
            <a:t>Score de 4 à 7 :</a:t>
          </a:r>
          <a:endParaRPr lang="en-US" sz="1800"/>
        </a:p>
      </dgm:t>
    </dgm:pt>
    <dgm:pt modelId="{F3520DA7-8B5F-4DA0-8EBD-576477096432}" type="parTrans" cxnId="{03B64899-08BD-4228-A3D7-6170838E7490}">
      <dgm:prSet/>
      <dgm:spPr/>
      <dgm:t>
        <a:bodyPr/>
        <a:lstStyle/>
        <a:p>
          <a:endParaRPr lang="en-US" sz="2800"/>
        </a:p>
      </dgm:t>
    </dgm:pt>
    <dgm:pt modelId="{33AF48D0-3F63-4BBA-9129-8E010A364CB5}" type="sibTrans" cxnId="{03B64899-08BD-4228-A3D7-6170838E7490}">
      <dgm:prSet/>
      <dgm:spPr/>
      <dgm:t>
        <a:bodyPr/>
        <a:lstStyle/>
        <a:p>
          <a:endParaRPr lang="en-US" sz="2000"/>
        </a:p>
      </dgm:t>
    </dgm:pt>
    <dgm:pt modelId="{E80661F5-9358-40A7-84E4-DAA968415CA7}">
      <dgm:prSet custT="1"/>
      <dgm:spPr/>
      <dgm:t>
        <a:bodyPr/>
        <a:lstStyle/>
        <a:p>
          <a:r>
            <a:rPr lang="fr-FR" sz="1800"/>
            <a:t>Zone grise : priorité à la clinique</a:t>
          </a:r>
          <a:endParaRPr lang="en-US" sz="1800"/>
        </a:p>
      </dgm:t>
    </dgm:pt>
    <dgm:pt modelId="{4FC00D7C-21EF-4D38-9783-C1BB60B4E56D}" type="parTrans" cxnId="{45FEBA39-230D-450A-BD82-859FCC9F491A}">
      <dgm:prSet/>
      <dgm:spPr/>
      <dgm:t>
        <a:bodyPr/>
        <a:lstStyle/>
        <a:p>
          <a:endParaRPr lang="en-US" sz="2800"/>
        </a:p>
      </dgm:t>
    </dgm:pt>
    <dgm:pt modelId="{3DD5986C-FB55-4B61-B603-00E2379205B2}" type="sibTrans" cxnId="{45FEBA39-230D-450A-BD82-859FCC9F491A}">
      <dgm:prSet/>
      <dgm:spPr/>
      <dgm:t>
        <a:bodyPr/>
        <a:lstStyle/>
        <a:p>
          <a:endParaRPr lang="en-US" sz="2000"/>
        </a:p>
      </dgm:t>
    </dgm:pt>
    <dgm:pt modelId="{C2199F67-2B57-4C04-9E07-1BA75926B822}">
      <dgm:prSet custT="1"/>
      <dgm:spPr/>
      <dgm:t>
        <a:bodyPr/>
        <a:lstStyle/>
        <a:p>
          <a:r>
            <a:rPr lang="fr-FR" sz="1800"/>
            <a:t>Si femme asymptomatique mais nécessitant un dépistage précis de la dysbiose, le score de Nugent n’est pas contributif  </a:t>
          </a:r>
          <a:endParaRPr lang="en-US" sz="1800"/>
        </a:p>
      </dgm:t>
    </dgm:pt>
    <dgm:pt modelId="{4CA8B30C-4756-457E-8FDE-5F71C5398DA8}" type="parTrans" cxnId="{223EC798-A48D-4809-805C-4B6CD40BA7B4}">
      <dgm:prSet/>
      <dgm:spPr/>
      <dgm:t>
        <a:bodyPr/>
        <a:lstStyle/>
        <a:p>
          <a:endParaRPr lang="en-US" sz="2800"/>
        </a:p>
      </dgm:t>
    </dgm:pt>
    <dgm:pt modelId="{0D5E91B2-D43F-47CD-9A68-A01218557C3D}" type="sibTrans" cxnId="{223EC798-A48D-4809-805C-4B6CD40BA7B4}">
      <dgm:prSet/>
      <dgm:spPr/>
      <dgm:t>
        <a:bodyPr/>
        <a:lstStyle/>
        <a:p>
          <a:endParaRPr lang="en-US" sz="2000"/>
        </a:p>
      </dgm:t>
    </dgm:pt>
    <dgm:pt modelId="{0CF24342-47BE-4715-9772-575640B1D898}" type="pres">
      <dgm:prSet presAssocID="{A5D6B796-7AC7-4534-88E7-FEF2B2204841}" presName="linear" presStyleCnt="0">
        <dgm:presLayoutVars>
          <dgm:dir/>
          <dgm:animLvl val="lvl"/>
          <dgm:resizeHandles val="exact"/>
        </dgm:presLayoutVars>
      </dgm:prSet>
      <dgm:spPr/>
    </dgm:pt>
    <dgm:pt modelId="{9871FE50-1E3B-4F65-BE7E-9FB9A53485F2}" type="pres">
      <dgm:prSet presAssocID="{2B30DD12-C286-4919-BAFF-C7876F4F3E43}" presName="parentLin" presStyleCnt="0"/>
      <dgm:spPr/>
    </dgm:pt>
    <dgm:pt modelId="{6E0FF555-7926-4781-A9C6-3B5FD6AE1BA8}" type="pres">
      <dgm:prSet presAssocID="{2B30DD12-C286-4919-BAFF-C7876F4F3E43}" presName="parentLeftMargin" presStyleLbl="node1" presStyleIdx="0" presStyleCnt="4"/>
      <dgm:spPr/>
    </dgm:pt>
    <dgm:pt modelId="{D48583A4-166D-441B-A238-0A14D50A738F}" type="pres">
      <dgm:prSet presAssocID="{2B30DD12-C286-4919-BAFF-C7876F4F3E43}" presName="parentText" presStyleLbl="node1" presStyleIdx="0" presStyleCnt="4">
        <dgm:presLayoutVars>
          <dgm:chMax val="0"/>
          <dgm:bulletEnabled val="1"/>
        </dgm:presLayoutVars>
      </dgm:prSet>
      <dgm:spPr/>
    </dgm:pt>
    <dgm:pt modelId="{75C51B52-D1B2-4A78-AA85-69C7A4B12E19}" type="pres">
      <dgm:prSet presAssocID="{2B30DD12-C286-4919-BAFF-C7876F4F3E43}" presName="negativeSpace" presStyleCnt="0"/>
      <dgm:spPr/>
    </dgm:pt>
    <dgm:pt modelId="{99118857-D7B8-423B-9AF2-D1CEF559A21A}" type="pres">
      <dgm:prSet presAssocID="{2B30DD12-C286-4919-BAFF-C7876F4F3E43}" presName="childText" presStyleLbl="conFgAcc1" presStyleIdx="0" presStyleCnt="4" custLinFactY="28223" custLinFactNeighborX="1519" custLinFactNeighborY="100000">
        <dgm:presLayoutVars>
          <dgm:bulletEnabled val="1"/>
        </dgm:presLayoutVars>
      </dgm:prSet>
      <dgm:spPr/>
    </dgm:pt>
    <dgm:pt modelId="{C98F5041-9B8E-4342-9D24-3B9F90BF671C}" type="pres">
      <dgm:prSet presAssocID="{8072D1D5-EF1E-4FC0-B919-22B5DDD34E19}" presName="spaceBetweenRectangles" presStyleCnt="0"/>
      <dgm:spPr/>
    </dgm:pt>
    <dgm:pt modelId="{9F11FD0F-E2EA-4929-9C9B-8457F4A0A4CA}" type="pres">
      <dgm:prSet presAssocID="{E6BD376C-D833-46FA-9F34-EC21EBE498C9}" presName="parentLin" presStyleCnt="0"/>
      <dgm:spPr/>
    </dgm:pt>
    <dgm:pt modelId="{28C0330B-51AA-491B-9F97-E99412AD4D7C}" type="pres">
      <dgm:prSet presAssocID="{E6BD376C-D833-46FA-9F34-EC21EBE498C9}" presName="parentLeftMargin" presStyleLbl="node1" presStyleIdx="0" presStyleCnt="4"/>
      <dgm:spPr/>
    </dgm:pt>
    <dgm:pt modelId="{F4859ED7-1BD4-440E-A690-11E97D8487F0}" type="pres">
      <dgm:prSet presAssocID="{E6BD376C-D833-46FA-9F34-EC21EBE498C9}" presName="parentText" presStyleLbl="node1" presStyleIdx="1" presStyleCnt="4">
        <dgm:presLayoutVars>
          <dgm:chMax val="0"/>
          <dgm:bulletEnabled val="1"/>
        </dgm:presLayoutVars>
      </dgm:prSet>
      <dgm:spPr/>
    </dgm:pt>
    <dgm:pt modelId="{0B90B51C-336A-4CF5-B409-085B4F6E65A0}" type="pres">
      <dgm:prSet presAssocID="{E6BD376C-D833-46FA-9F34-EC21EBE498C9}" presName="negativeSpace" presStyleCnt="0"/>
      <dgm:spPr/>
    </dgm:pt>
    <dgm:pt modelId="{B1EBC3B0-A0D2-45E2-8B74-D575908AB37E}" type="pres">
      <dgm:prSet presAssocID="{E6BD376C-D833-46FA-9F34-EC21EBE498C9}" presName="childText" presStyleLbl="conFgAcc1" presStyleIdx="1" presStyleCnt="4">
        <dgm:presLayoutVars>
          <dgm:bulletEnabled val="1"/>
        </dgm:presLayoutVars>
      </dgm:prSet>
      <dgm:spPr/>
    </dgm:pt>
    <dgm:pt modelId="{E3F0FE30-0DAB-49B9-9E59-DA113E352DB0}" type="pres">
      <dgm:prSet presAssocID="{9190DAB9-47FB-4935-9470-D21F0CEFFBB8}" presName="spaceBetweenRectangles" presStyleCnt="0"/>
      <dgm:spPr/>
    </dgm:pt>
    <dgm:pt modelId="{0675B81B-5F52-44C8-9E6C-705C4AEA7334}" type="pres">
      <dgm:prSet presAssocID="{D01B4771-2905-401D-80E3-B2702958E683}" presName="parentLin" presStyleCnt="0"/>
      <dgm:spPr/>
    </dgm:pt>
    <dgm:pt modelId="{BBDF0F5E-15DA-40A9-B842-EC75A7A7B643}" type="pres">
      <dgm:prSet presAssocID="{D01B4771-2905-401D-80E3-B2702958E683}" presName="parentLeftMargin" presStyleLbl="node1" presStyleIdx="1" presStyleCnt="4"/>
      <dgm:spPr/>
    </dgm:pt>
    <dgm:pt modelId="{E2CAA49D-D208-4A2D-996D-D9257977955F}" type="pres">
      <dgm:prSet presAssocID="{D01B4771-2905-401D-80E3-B2702958E683}" presName="parentText" presStyleLbl="node1" presStyleIdx="2" presStyleCnt="4">
        <dgm:presLayoutVars>
          <dgm:chMax val="0"/>
          <dgm:bulletEnabled val="1"/>
        </dgm:presLayoutVars>
      </dgm:prSet>
      <dgm:spPr/>
    </dgm:pt>
    <dgm:pt modelId="{D85DE31E-8496-49C5-BD1C-A1C6106F6BB6}" type="pres">
      <dgm:prSet presAssocID="{D01B4771-2905-401D-80E3-B2702958E683}" presName="negativeSpace" presStyleCnt="0"/>
      <dgm:spPr/>
    </dgm:pt>
    <dgm:pt modelId="{9804143B-5571-43B1-941A-885527C645CE}" type="pres">
      <dgm:prSet presAssocID="{D01B4771-2905-401D-80E3-B2702958E683}" presName="childText" presStyleLbl="conFgAcc1" presStyleIdx="2" presStyleCnt="4">
        <dgm:presLayoutVars>
          <dgm:bulletEnabled val="1"/>
        </dgm:presLayoutVars>
      </dgm:prSet>
      <dgm:spPr/>
    </dgm:pt>
    <dgm:pt modelId="{1B4A8E4A-53B2-4B22-863C-A038AB36C372}" type="pres">
      <dgm:prSet presAssocID="{EFE21665-710D-4959-A059-78E7EAB725DE}" presName="spaceBetweenRectangles" presStyleCnt="0"/>
      <dgm:spPr/>
    </dgm:pt>
    <dgm:pt modelId="{D1AF8EB2-5C58-4951-A1CE-3F63C0B5B1A3}" type="pres">
      <dgm:prSet presAssocID="{8C3E8C05-9E51-49CE-B013-C0DFDA9302F6}" presName="parentLin" presStyleCnt="0"/>
      <dgm:spPr/>
    </dgm:pt>
    <dgm:pt modelId="{036E0387-D369-495E-BCE8-3041C3C165B6}" type="pres">
      <dgm:prSet presAssocID="{8C3E8C05-9E51-49CE-B013-C0DFDA9302F6}" presName="parentLeftMargin" presStyleLbl="node1" presStyleIdx="2" presStyleCnt="4"/>
      <dgm:spPr/>
    </dgm:pt>
    <dgm:pt modelId="{9CED6628-D131-489C-8832-8C7D5D818627}" type="pres">
      <dgm:prSet presAssocID="{8C3E8C05-9E51-49CE-B013-C0DFDA9302F6}" presName="parentText" presStyleLbl="node1" presStyleIdx="3" presStyleCnt="4">
        <dgm:presLayoutVars>
          <dgm:chMax val="0"/>
          <dgm:bulletEnabled val="1"/>
        </dgm:presLayoutVars>
      </dgm:prSet>
      <dgm:spPr/>
    </dgm:pt>
    <dgm:pt modelId="{F7355B3E-9615-4D34-980B-F256A6A08233}" type="pres">
      <dgm:prSet presAssocID="{8C3E8C05-9E51-49CE-B013-C0DFDA9302F6}" presName="negativeSpace" presStyleCnt="0"/>
      <dgm:spPr/>
    </dgm:pt>
    <dgm:pt modelId="{5929BFF2-BC48-4F78-AE01-B38FE4C64B59}" type="pres">
      <dgm:prSet presAssocID="{8C3E8C05-9E51-49CE-B013-C0DFDA9302F6}" presName="childText" presStyleLbl="conFgAcc1" presStyleIdx="3" presStyleCnt="4">
        <dgm:presLayoutVars>
          <dgm:bulletEnabled val="1"/>
        </dgm:presLayoutVars>
      </dgm:prSet>
      <dgm:spPr/>
    </dgm:pt>
  </dgm:ptLst>
  <dgm:cxnLst>
    <dgm:cxn modelId="{78D6FD05-43E2-4377-B6D0-9DDBEB080D1A}" srcId="{A5D6B796-7AC7-4534-88E7-FEF2B2204841}" destId="{D01B4771-2905-401D-80E3-B2702958E683}" srcOrd="2" destOrd="0" parTransId="{686132CD-8F14-437E-B59B-48D552D352A0}" sibTransId="{EFE21665-710D-4959-A059-78E7EAB725DE}"/>
    <dgm:cxn modelId="{D07D5A0E-A202-4437-892C-73A891219196}" srcId="{E6BD376C-D833-46FA-9F34-EC21EBE498C9}" destId="{FFB6A170-D07A-4ACA-84E3-130336B8940C}" srcOrd="1" destOrd="0" parTransId="{A60D1A02-4211-4096-8DCF-EFF985CCA392}" sibTransId="{9B06B4FC-7640-48C8-80C7-DBE64EACD0AE}"/>
    <dgm:cxn modelId="{83570D16-DE84-4343-A564-4FD9B9723C95}" srcId="{A5D6B796-7AC7-4534-88E7-FEF2B2204841}" destId="{2B30DD12-C286-4919-BAFF-C7876F4F3E43}" srcOrd="0" destOrd="0" parTransId="{D149635C-41E0-4683-8630-0E69E4E1F0B9}" sibTransId="{8072D1D5-EF1E-4FC0-B919-22B5DDD34E19}"/>
    <dgm:cxn modelId="{40FEAA1A-2D8A-4C86-A0CA-0D647F5DFF81}" srcId="{D01B4771-2905-401D-80E3-B2702958E683}" destId="{F47E5E1F-4001-4AC2-9558-042EAF74137A}" srcOrd="0" destOrd="0" parTransId="{974D9905-E2F9-43D8-A62E-2383DA94705B}" sibTransId="{8A04E3A0-ABF6-4007-A8D9-E0AA9A017683}"/>
    <dgm:cxn modelId="{BFC9531E-08FB-4ACE-BBA9-0DC4B32532A9}" type="presOf" srcId="{E6BD376C-D833-46FA-9F34-EC21EBE498C9}" destId="{F4859ED7-1BD4-440E-A690-11E97D8487F0}" srcOrd="1" destOrd="0" presId="urn:microsoft.com/office/officeart/2005/8/layout/list1"/>
    <dgm:cxn modelId="{8DC1B123-DC1D-4F51-8F43-8D0511981DA9}" type="presOf" srcId="{FFB6A170-D07A-4ACA-84E3-130336B8940C}" destId="{B1EBC3B0-A0D2-45E2-8B74-D575908AB37E}" srcOrd="0" destOrd="1" presId="urn:microsoft.com/office/officeart/2005/8/layout/list1"/>
    <dgm:cxn modelId="{45FEBA39-230D-450A-BD82-859FCC9F491A}" srcId="{8C3E8C05-9E51-49CE-B013-C0DFDA9302F6}" destId="{E80661F5-9358-40A7-84E4-DAA968415CA7}" srcOrd="0" destOrd="0" parTransId="{4FC00D7C-21EF-4D38-9783-C1BB60B4E56D}" sibTransId="{3DD5986C-FB55-4B61-B603-00E2379205B2}"/>
    <dgm:cxn modelId="{1B87CA42-BB29-4F18-A9F1-7CFABB779156}" srcId="{E6BD376C-D833-46FA-9F34-EC21EBE498C9}" destId="{E17213FA-DCC5-4D5B-9C66-B2B6464105F4}" srcOrd="0" destOrd="0" parTransId="{2CEB2CF2-C97F-47DC-9065-78B9ED96D3E1}" sibTransId="{B743F015-4084-442E-ADCA-92A46782F9BE}"/>
    <dgm:cxn modelId="{BDA81D4F-CBD2-4EC9-AF5F-C7DE0970CB9A}" type="presOf" srcId="{E80661F5-9358-40A7-84E4-DAA968415CA7}" destId="{5929BFF2-BC48-4F78-AE01-B38FE4C64B59}" srcOrd="0" destOrd="0" presId="urn:microsoft.com/office/officeart/2005/8/layout/list1"/>
    <dgm:cxn modelId="{EDAB734F-D742-48A7-9592-91321045A87D}" type="presOf" srcId="{8C3E8C05-9E51-49CE-B013-C0DFDA9302F6}" destId="{036E0387-D369-495E-BCE8-3041C3C165B6}" srcOrd="0" destOrd="0" presId="urn:microsoft.com/office/officeart/2005/8/layout/list1"/>
    <dgm:cxn modelId="{38895E50-9D37-42F7-8025-A2A05A9349E0}" type="presOf" srcId="{C2199F67-2B57-4C04-9E07-1BA75926B822}" destId="{5929BFF2-BC48-4F78-AE01-B38FE4C64B59}" srcOrd="0" destOrd="1" presId="urn:microsoft.com/office/officeart/2005/8/layout/list1"/>
    <dgm:cxn modelId="{E82E1878-22B0-4813-A7EE-47771ACF8CB3}" type="presOf" srcId="{D01B4771-2905-401D-80E3-B2702958E683}" destId="{BBDF0F5E-15DA-40A9-B842-EC75A7A7B643}" srcOrd="0" destOrd="0" presId="urn:microsoft.com/office/officeart/2005/8/layout/list1"/>
    <dgm:cxn modelId="{2C416795-BDB7-4E80-A664-69D394953E22}" type="presOf" srcId="{E17213FA-DCC5-4D5B-9C66-B2B6464105F4}" destId="{B1EBC3B0-A0D2-45E2-8B74-D575908AB37E}" srcOrd="0" destOrd="0" presId="urn:microsoft.com/office/officeart/2005/8/layout/list1"/>
    <dgm:cxn modelId="{223EC798-A48D-4809-805C-4B6CD40BA7B4}" srcId="{8C3E8C05-9E51-49CE-B013-C0DFDA9302F6}" destId="{C2199F67-2B57-4C04-9E07-1BA75926B822}" srcOrd="1" destOrd="0" parTransId="{4CA8B30C-4756-457E-8FDE-5F71C5398DA8}" sibTransId="{0D5E91B2-D43F-47CD-9A68-A01218557C3D}"/>
    <dgm:cxn modelId="{436A3299-722F-4C48-B88E-403E49BA069B}" type="presOf" srcId="{F47E5E1F-4001-4AC2-9558-042EAF74137A}" destId="{9804143B-5571-43B1-941A-885527C645CE}" srcOrd="0" destOrd="0" presId="urn:microsoft.com/office/officeart/2005/8/layout/list1"/>
    <dgm:cxn modelId="{03B64899-08BD-4228-A3D7-6170838E7490}" srcId="{A5D6B796-7AC7-4534-88E7-FEF2B2204841}" destId="{8C3E8C05-9E51-49CE-B013-C0DFDA9302F6}" srcOrd="3" destOrd="0" parTransId="{F3520DA7-8B5F-4DA0-8EBD-576477096432}" sibTransId="{33AF48D0-3F63-4BBA-9129-8E010A364CB5}"/>
    <dgm:cxn modelId="{B46C4DA5-91B4-4772-8AC5-A135C3EBECAE}" type="presOf" srcId="{2B30DD12-C286-4919-BAFF-C7876F4F3E43}" destId="{6E0FF555-7926-4781-A9C6-3B5FD6AE1BA8}" srcOrd="0" destOrd="0" presId="urn:microsoft.com/office/officeart/2005/8/layout/list1"/>
    <dgm:cxn modelId="{4F6819B6-E4C7-41A5-9A9F-F80EFC50CFEF}" type="presOf" srcId="{E6BD376C-D833-46FA-9F34-EC21EBE498C9}" destId="{28C0330B-51AA-491B-9F97-E99412AD4D7C}" srcOrd="0" destOrd="0" presId="urn:microsoft.com/office/officeart/2005/8/layout/list1"/>
    <dgm:cxn modelId="{7AACE3CF-2FC1-4418-BB28-2D1E167EE634}" type="presOf" srcId="{8C3E8C05-9E51-49CE-B013-C0DFDA9302F6}" destId="{9CED6628-D131-489C-8832-8C7D5D818627}" srcOrd="1" destOrd="0" presId="urn:microsoft.com/office/officeart/2005/8/layout/list1"/>
    <dgm:cxn modelId="{C3340CE2-9525-4141-9F27-4E2E628D7639}" type="presOf" srcId="{2B30DD12-C286-4919-BAFF-C7876F4F3E43}" destId="{D48583A4-166D-441B-A238-0A14D50A738F}" srcOrd="1" destOrd="0" presId="urn:microsoft.com/office/officeart/2005/8/layout/list1"/>
    <dgm:cxn modelId="{BE1838F4-3778-4CF5-86E5-1F1B26632406}" srcId="{A5D6B796-7AC7-4534-88E7-FEF2B2204841}" destId="{E6BD376C-D833-46FA-9F34-EC21EBE498C9}" srcOrd="1" destOrd="0" parTransId="{8F6A384D-A28D-46C4-945A-C43E2CD62F07}" sibTransId="{9190DAB9-47FB-4935-9470-D21F0CEFFBB8}"/>
    <dgm:cxn modelId="{916403F7-B99A-48E6-8BEC-ADF87A55FCCD}" type="presOf" srcId="{D01B4771-2905-401D-80E3-B2702958E683}" destId="{E2CAA49D-D208-4A2D-996D-D9257977955F}" srcOrd="1" destOrd="0" presId="urn:microsoft.com/office/officeart/2005/8/layout/list1"/>
    <dgm:cxn modelId="{851CA2F7-CE2C-40EC-AE68-0D2BE4A200FB}" type="presOf" srcId="{A5D6B796-7AC7-4534-88E7-FEF2B2204841}" destId="{0CF24342-47BE-4715-9772-575640B1D898}" srcOrd="0" destOrd="0" presId="urn:microsoft.com/office/officeart/2005/8/layout/list1"/>
    <dgm:cxn modelId="{62A3CCEB-D61B-4D82-ACFC-832C8432C7F8}" type="presParOf" srcId="{0CF24342-47BE-4715-9772-575640B1D898}" destId="{9871FE50-1E3B-4F65-BE7E-9FB9A53485F2}" srcOrd="0" destOrd="0" presId="urn:microsoft.com/office/officeart/2005/8/layout/list1"/>
    <dgm:cxn modelId="{6A086CCA-531E-45CA-B51B-BAFB192C993C}" type="presParOf" srcId="{9871FE50-1E3B-4F65-BE7E-9FB9A53485F2}" destId="{6E0FF555-7926-4781-A9C6-3B5FD6AE1BA8}" srcOrd="0" destOrd="0" presId="urn:microsoft.com/office/officeart/2005/8/layout/list1"/>
    <dgm:cxn modelId="{2A0E42B0-BF86-4CBF-A240-5BFC45C8B51A}" type="presParOf" srcId="{9871FE50-1E3B-4F65-BE7E-9FB9A53485F2}" destId="{D48583A4-166D-441B-A238-0A14D50A738F}" srcOrd="1" destOrd="0" presId="urn:microsoft.com/office/officeart/2005/8/layout/list1"/>
    <dgm:cxn modelId="{E6C9B2EB-33DD-41AD-B825-6CF059486A7E}" type="presParOf" srcId="{0CF24342-47BE-4715-9772-575640B1D898}" destId="{75C51B52-D1B2-4A78-AA85-69C7A4B12E19}" srcOrd="1" destOrd="0" presId="urn:microsoft.com/office/officeart/2005/8/layout/list1"/>
    <dgm:cxn modelId="{A5E39064-773A-42E8-B3CF-3E780B1FF68E}" type="presParOf" srcId="{0CF24342-47BE-4715-9772-575640B1D898}" destId="{99118857-D7B8-423B-9AF2-D1CEF559A21A}" srcOrd="2" destOrd="0" presId="urn:microsoft.com/office/officeart/2005/8/layout/list1"/>
    <dgm:cxn modelId="{39902D93-1770-4A4C-8D41-602B5441BAC7}" type="presParOf" srcId="{0CF24342-47BE-4715-9772-575640B1D898}" destId="{C98F5041-9B8E-4342-9D24-3B9F90BF671C}" srcOrd="3" destOrd="0" presId="urn:microsoft.com/office/officeart/2005/8/layout/list1"/>
    <dgm:cxn modelId="{8595AB63-C1F6-4873-80D1-9459EC5B5334}" type="presParOf" srcId="{0CF24342-47BE-4715-9772-575640B1D898}" destId="{9F11FD0F-E2EA-4929-9C9B-8457F4A0A4CA}" srcOrd="4" destOrd="0" presId="urn:microsoft.com/office/officeart/2005/8/layout/list1"/>
    <dgm:cxn modelId="{161F0CD7-133D-4DFC-BE1D-B482E8C6DF7D}" type="presParOf" srcId="{9F11FD0F-E2EA-4929-9C9B-8457F4A0A4CA}" destId="{28C0330B-51AA-491B-9F97-E99412AD4D7C}" srcOrd="0" destOrd="0" presId="urn:microsoft.com/office/officeart/2005/8/layout/list1"/>
    <dgm:cxn modelId="{B8F3B4C8-92DB-4610-982A-D4E72430AF1E}" type="presParOf" srcId="{9F11FD0F-E2EA-4929-9C9B-8457F4A0A4CA}" destId="{F4859ED7-1BD4-440E-A690-11E97D8487F0}" srcOrd="1" destOrd="0" presId="urn:microsoft.com/office/officeart/2005/8/layout/list1"/>
    <dgm:cxn modelId="{4B99EB9B-9447-4359-90BE-15FD7716CC44}" type="presParOf" srcId="{0CF24342-47BE-4715-9772-575640B1D898}" destId="{0B90B51C-336A-4CF5-B409-085B4F6E65A0}" srcOrd="5" destOrd="0" presId="urn:microsoft.com/office/officeart/2005/8/layout/list1"/>
    <dgm:cxn modelId="{DDED46CF-7268-4AF1-B88B-A9DF30FC921E}" type="presParOf" srcId="{0CF24342-47BE-4715-9772-575640B1D898}" destId="{B1EBC3B0-A0D2-45E2-8B74-D575908AB37E}" srcOrd="6" destOrd="0" presId="urn:microsoft.com/office/officeart/2005/8/layout/list1"/>
    <dgm:cxn modelId="{10DB9A52-4924-43B2-BEA7-AD2974EE1C82}" type="presParOf" srcId="{0CF24342-47BE-4715-9772-575640B1D898}" destId="{E3F0FE30-0DAB-49B9-9E59-DA113E352DB0}" srcOrd="7" destOrd="0" presId="urn:microsoft.com/office/officeart/2005/8/layout/list1"/>
    <dgm:cxn modelId="{CD52B5F5-B71F-41F7-9613-A414245B24E9}" type="presParOf" srcId="{0CF24342-47BE-4715-9772-575640B1D898}" destId="{0675B81B-5F52-44C8-9E6C-705C4AEA7334}" srcOrd="8" destOrd="0" presId="urn:microsoft.com/office/officeart/2005/8/layout/list1"/>
    <dgm:cxn modelId="{68A7F84D-3974-4CFF-8B54-48B192AF7572}" type="presParOf" srcId="{0675B81B-5F52-44C8-9E6C-705C4AEA7334}" destId="{BBDF0F5E-15DA-40A9-B842-EC75A7A7B643}" srcOrd="0" destOrd="0" presId="urn:microsoft.com/office/officeart/2005/8/layout/list1"/>
    <dgm:cxn modelId="{116EE5F3-1947-4456-B7F6-D99875B20BED}" type="presParOf" srcId="{0675B81B-5F52-44C8-9E6C-705C4AEA7334}" destId="{E2CAA49D-D208-4A2D-996D-D9257977955F}" srcOrd="1" destOrd="0" presId="urn:microsoft.com/office/officeart/2005/8/layout/list1"/>
    <dgm:cxn modelId="{6745E692-B1E0-4BFC-B28C-3A4B19F8A4D4}" type="presParOf" srcId="{0CF24342-47BE-4715-9772-575640B1D898}" destId="{D85DE31E-8496-49C5-BD1C-A1C6106F6BB6}" srcOrd="9" destOrd="0" presId="urn:microsoft.com/office/officeart/2005/8/layout/list1"/>
    <dgm:cxn modelId="{F49DCB71-C0BA-4D30-9A07-53883F319A92}" type="presParOf" srcId="{0CF24342-47BE-4715-9772-575640B1D898}" destId="{9804143B-5571-43B1-941A-885527C645CE}" srcOrd="10" destOrd="0" presId="urn:microsoft.com/office/officeart/2005/8/layout/list1"/>
    <dgm:cxn modelId="{D35D2B2E-4EAD-45CB-9E39-8604472F91C0}" type="presParOf" srcId="{0CF24342-47BE-4715-9772-575640B1D898}" destId="{1B4A8E4A-53B2-4B22-863C-A038AB36C372}" srcOrd="11" destOrd="0" presId="urn:microsoft.com/office/officeart/2005/8/layout/list1"/>
    <dgm:cxn modelId="{F0554338-43A3-4865-A7DB-7D4BEF106AE0}" type="presParOf" srcId="{0CF24342-47BE-4715-9772-575640B1D898}" destId="{D1AF8EB2-5C58-4951-A1CE-3F63C0B5B1A3}" srcOrd="12" destOrd="0" presId="urn:microsoft.com/office/officeart/2005/8/layout/list1"/>
    <dgm:cxn modelId="{CE24C5B7-8531-4BD3-8E75-FAEA4763871D}" type="presParOf" srcId="{D1AF8EB2-5C58-4951-A1CE-3F63C0B5B1A3}" destId="{036E0387-D369-495E-BCE8-3041C3C165B6}" srcOrd="0" destOrd="0" presId="urn:microsoft.com/office/officeart/2005/8/layout/list1"/>
    <dgm:cxn modelId="{3D34F91D-D1B6-4432-B5D1-7E40FBC6B0CD}" type="presParOf" srcId="{D1AF8EB2-5C58-4951-A1CE-3F63C0B5B1A3}" destId="{9CED6628-D131-489C-8832-8C7D5D818627}" srcOrd="1" destOrd="0" presId="urn:microsoft.com/office/officeart/2005/8/layout/list1"/>
    <dgm:cxn modelId="{222C9E84-0AFF-4DDA-A141-FAB6732A430D}" type="presParOf" srcId="{0CF24342-47BE-4715-9772-575640B1D898}" destId="{F7355B3E-9615-4D34-980B-F256A6A08233}" srcOrd="13" destOrd="0" presId="urn:microsoft.com/office/officeart/2005/8/layout/list1"/>
    <dgm:cxn modelId="{0BC8DEAF-344D-419E-A637-7CD69C81B418}" type="presParOf" srcId="{0CF24342-47BE-4715-9772-575640B1D898}" destId="{5929BFF2-BC48-4F78-AE01-B38FE4C64B5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AB900A-CC8F-4788-8918-B05C9B9B567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CFC827-0287-4037-9753-31B3FC0F9F46}">
      <dgm:prSet/>
      <dgm:spPr>
        <a:solidFill>
          <a:schemeClr val="accent1">
            <a:lumMod val="75000"/>
          </a:schemeClr>
        </a:solidFill>
      </dgm:spPr>
      <dgm:t>
        <a:bodyPr/>
        <a:lstStyle/>
        <a:p>
          <a:r>
            <a:rPr lang="fr-FR"/>
            <a:t>Classiquement : imidazolés en traitement local : ovules ou comprimés vaginaux + crème anti-fongique</a:t>
          </a:r>
          <a:endParaRPr lang="en-US"/>
        </a:p>
      </dgm:t>
    </dgm:pt>
    <dgm:pt modelId="{3DE18C61-DE47-4B8B-BAA0-3DE9235D1746}" type="parTrans" cxnId="{ABD404EE-B0CA-4D7D-8C3A-E240645A5DE1}">
      <dgm:prSet/>
      <dgm:spPr/>
      <dgm:t>
        <a:bodyPr/>
        <a:lstStyle/>
        <a:p>
          <a:endParaRPr lang="en-US"/>
        </a:p>
      </dgm:t>
    </dgm:pt>
    <dgm:pt modelId="{F01B6D74-D20A-45B4-BF3A-7A1D88053E9D}" type="sibTrans" cxnId="{ABD404EE-B0CA-4D7D-8C3A-E240645A5DE1}">
      <dgm:prSet/>
      <dgm:spPr/>
      <dgm:t>
        <a:bodyPr/>
        <a:lstStyle/>
        <a:p>
          <a:endParaRPr lang="en-US"/>
        </a:p>
      </dgm:t>
    </dgm:pt>
    <dgm:pt modelId="{23155D23-CFCC-4F78-80E7-E6D1C288FB30}">
      <dgm:prSet/>
      <dgm:spPr>
        <a:solidFill>
          <a:schemeClr val="accent1">
            <a:lumMod val="60000"/>
            <a:lumOff val="40000"/>
          </a:schemeClr>
        </a:solidFill>
      </dgm:spPr>
      <dgm:t>
        <a:bodyPr/>
        <a:lstStyle/>
        <a:p>
          <a:r>
            <a:rPr lang="fr-FR" dirty="0"/>
            <a:t>En cas de candidose récidivante (plus de 4 épisodes par an) : </a:t>
          </a:r>
          <a:r>
            <a:rPr lang="fr-FR" dirty="0" err="1"/>
            <a:t>fluconazole</a:t>
          </a:r>
          <a:r>
            <a:rPr lang="fr-FR" dirty="0"/>
            <a:t> per os selon plusieurs protocoles :</a:t>
          </a:r>
          <a:endParaRPr lang="en-US" dirty="0"/>
        </a:p>
      </dgm:t>
    </dgm:pt>
    <dgm:pt modelId="{C396EDC1-5CCF-4BBA-A440-569C718973F0}" type="parTrans" cxnId="{97C77FC2-231E-4C80-8EC3-A0775BC2B73F}">
      <dgm:prSet/>
      <dgm:spPr/>
      <dgm:t>
        <a:bodyPr/>
        <a:lstStyle/>
        <a:p>
          <a:endParaRPr lang="en-US"/>
        </a:p>
      </dgm:t>
    </dgm:pt>
    <dgm:pt modelId="{FC0D7788-2AB5-4663-91EC-9DCE4D01D912}" type="sibTrans" cxnId="{97C77FC2-231E-4C80-8EC3-A0775BC2B73F}">
      <dgm:prSet/>
      <dgm:spPr/>
      <dgm:t>
        <a:bodyPr/>
        <a:lstStyle/>
        <a:p>
          <a:endParaRPr lang="en-US"/>
        </a:p>
      </dgm:t>
    </dgm:pt>
    <dgm:pt modelId="{F4B105EF-5D12-4271-80B6-2F673F64DE48}">
      <dgm:prSet/>
      <dgm:spPr/>
      <dgm:t>
        <a:bodyPr/>
        <a:lstStyle/>
        <a:p>
          <a:r>
            <a:rPr lang="fr-FR"/>
            <a:t>150 mg / semaine pendant 6 à 12 mois</a:t>
          </a:r>
          <a:endParaRPr lang="en-US"/>
        </a:p>
      </dgm:t>
    </dgm:pt>
    <dgm:pt modelId="{EBF82179-34FD-472F-9DD8-77D459CB542A}" type="parTrans" cxnId="{08ED86AA-8944-4487-84CE-D3452067CBC4}">
      <dgm:prSet/>
      <dgm:spPr/>
      <dgm:t>
        <a:bodyPr/>
        <a:lstStyle/>
        <a:p>
          <a:endParaRPr lang="en-US"/>
        </a:p>
      </dgm:t>
    </dgm:pt>
    <dgm:pt modelId="{1C9C43E3-271E-4C5C-866A-5B6FEF4D6483}" type="sibTrans" cxnId="{08ED86AA-8944-4487-84CE-D3452067CBC4}">
      <dgm:prSet/>
      <dgm:spPr/>
      <dgm:t>
        <a:bodyPr/>
        <a:lstStyle/>
        <a:p>
          <a:endParaRPr lang="en-US"/>
        </a:p>
      </dgm:t>
    </dgm:pt>
    <dgm:pt modelId="{53C587EA-DA7D-480E-A9D2-882F7C4B237C}">
      <dgm:prSet/>
      <dgm:spPr/>
      <dgm:t>
        <a:bodyPr/>
        <a:lstStyle/>
        <a:p>
          <a:r>
            <a:rPr lang="fr-FR"/>
            <a:t>Protocole ReCiDiF</a:t>
          </a:r>
          <a:r>
            <a:rPr lang="fr-FR" baseline="30000"/>
            <a:t>1</a:t>
          </a:r>
          <a:r>
            <a:rPr lang="fr-FR"/>
            <a:t> : 200 mg/semaine pendant 2 mois, puis 200 mg/quinzaine pendant 4 mois puis 200 mg/mois pendant 6 mois</a:t>
          </a:r>
          <a:endParaRPr lang="en-US"/>
        </a:p>
      </dgm:t>
    </dgm:pt>
    <dgm:pt modelId="{5E792E56-627A-47DA-9B46-C1A0F1E92CA3}" type="parTrans" cxnId="{332CCCA6-7FBA-476F-8A0B-31F09CE24109}">
      <dgm:prSet/>
      <dgm:spPr/>
      <dgm:t>
        <a:bodyPr/>
        <a:lstStyle/>
        <a:p>
          <a:endParaRPr lang="en-US"/>
        </a:p>
      </dgm:t>
    </dgm:pt>
    <dgm:pt modelId="{72B7D350-6E47-45C1-9D18-1683C5187CBE}" type="sibTrans" cxnId="{332CCCA6-7FBA-476F-8A0B-31F09CE24109}">
      <dgm:prSet/>
      <dgm:spPr/>
      <dgm:t>
        <a:bodyPr/>
        <a:lstStyle/>
        <a:p>
          <a:endParaRPr lang="en-US"/>
        </a:p>
      </dgm:t>
    </dgm:pt>
    <dgm:pt modelId="{BD565282-E104-43FE-B704-9AC9A63F9481}">
      <dgm:prSet/>
      <dgm:spPr>
        <a:solidFill>
          <a:schemeClr val="accent1">
            <a:lumMod val="40000"/>
            <a:lumOff val="60000"/>
          </a:schemeClr>
        </a:solidFill>
      </dgm:spPr>
      <dgm:t>
        <a:bodyPr/>
        <a:lstStyle/>
        <a:p>
          <a:r>
            <a:rPr lang="fr-FR"/>
            <a:t>Mais 50 % de récurrences après la fin des protocoles</a:t>
          </a:r>
          <a:r>
            <a:rPr lang="fr-FR" baseline="30000"/>
            <a:t>2</a:t>
          </a:r>
          <a:endParaRPr lang="en-US"/>
        </a:p>
      </dgm:t>
    </dgm:pt>
    <dgm:pt modelId="{5CEF67B8-3949-4FEF-9CF2-0835E8432AE2}" type="parTrans" cxnId="{E230CE44-45F3-4F08-BDF7-D8465A89D98E}">
      <dgm:prSet/>
      <dgm:spPr/>
      <dgm:t>
        <a:bodyPr/>
        <a:lstStyle/>
        <a:p>
          <a:endParaRPr lang="en-US"/>
        </a:p>
      </dgm:t>
    </dgm:pt>
    <dgm:pt modelId="{05F8E4A3-8E82-496B-AC29-42F921F3E7FA}" type="sibTrans" cxnId="{E230CE44-45F3-4F08-BDF7-D8465A89D98E}">
      <dgm:prSet/>
      <dgm:spPr/>
      <dgm:t>
        <a:bodyPr/>
        <a:lstStyle/>
        <a:p>
          <a:endParaRPr lang="en-US"/>
        </a:p>
      </dgm:t>
    </dgm:pt>
    <dgm:pt modelId="{920D70CC-903C-4967-AA15-A5665A96CE56}" type="pres">
      <dgm:prSet presAssocID="{06AB900A-CC8F-4788-8918-B05C9B9B5670}" presName="linear" presStyleCnt="0">
        <dgm:presLayoutVars>
          <dgm:animLvl val="lvl"/>
          <dgm:resizeHandles val="exact"/>
        </dgm:presLayoutVars>
      </dgm:prSet>
      <dgm:spPr/>
    </dgm:pt>
    <dgm:pt modelId="{3A39D1D3-00B1-489D-9950-007385ACCE66}" type="pres">
      <dgm:prSet presAssocID="{56CFC827-0287-4037-9753-31B3FC0F9F46}" presName="parentText" presStyleLbl="node1" presStyleIdx="0" presStyleCnt="3" custLinFactNeighborX="-85" custLinFactNeighborY="-83736">
        <dgm:presLayoutVars>
          <dgm:chMax val="0"/>
          <dgm:bulletEnabled val="1"/>
        </dgm:presLayoutVars>
      </dgm:prSet>
      <dgm:spPr/>
    </dgm:pt>
    <dgm:pt modelId="{6BC04373-1E66-47C5-BBB8-E4350EBFCF03}" type="pres">
      <dgm:prSet presAssocID="{F01B6D74-D20A-45B4-BF3A-7A1D88053E9D}" presName="spacer" presStyleCnt="0"/>
      <dgm:spPr/>
    </dgm:pt>
    <dgm:pt modelId="{D2099640-35FE-484A-8874-31F91BD9DE3B}" type="pres">
      <dgm:prSet presAssocID="{23155D23-CFCC-4F78-80E7-E6D1C288FB30}" presName="parentText" presStyleLbl="node1" presStyleIdx="1" presStyleCnt="3">
        <dgm:presLayoutVars>
          <dgm:chMax val="0"/>
          <dgm:bulletEnabled val="1"/>
        </dgm:presLayoutVars>
      </dgm:prSet>
      <dgm:spPr/>
    </dgm:pt>
    <dgm:pt modelId="{172CC834-AF14-4499-A6BE-7C47FB683805}" type="pres">
      <dgm:prSet presAssocID="{23155D23-CFCC-4F78-80E7-E6D1C288FB30}" presName="childText" presStyleLbl="revTx" presStyleIdx="0" presStyleCnt="1">
        <dgm:presLayoutVars>
          <dgm:bulletEnabled val="1"/>
        </dgm:presLayoutVars>
      </dgm:prSet>
      <dgm:spPr/>
    </dgm:pt>
    <dgm:pt modelId="{9C62BD16-BB66-4CDD-931A-77093959072B}" type="pres">
      <dgm:prSet presAssocID="{BD565282-E104-43FE-B704-9AC9A63F9481}" presName="parentText" presStyleLbl="node1" presStyleIdx="2" presStyleCnt="3">
        <dgm:presLayoutVars>
          <dgm:chMax val="0"/>
          <dgm:bulletEnabled val="1"/>
        </dgm:presLayoutVars>
      </dgm:prSet>
      <dgm:spPr/>
    </dgm:pt>
  </dgm:ptLst>
  <dgm:cxnLst>
    <dgm:cxn modelId="{E230CE44-45F3-4F08-BDF7-D8465A89D98E}" srcId="{06AB900A-CC8F-4788-8918-B05C9B9B5670}" destId="{BD565282-E104-43FE-B704-9AC9A63F9481}" srcOrd="2" destOrd="0" parTransId="{5CEF67B8-3949-4FEF-9CF2-0835E8432AE2}" sibTransId="{05F8E4A3-8E82-496B-AC29-42F921F3E7FA}"/>
    <dgm:cxn modelId="{C68C464F-61A2-412A-B62A-29CC8A0AED25}" type="presOf" srcId="{23155D23-CFCC-4F78-80E7-E6D1C288FB30}" destId="{D2099640-35FE-484A-8874-31F91BD9DE3B}" srcOrd="0" destOrd="0" presId="urn:microsoft.com/office/officeart/2005/8/layout/vList2"/>
    <dgm:cxn modelId="{B1CC0083-2D91-452A-A6EF-3064FA89CB79}" type="presOf" srcId="{06AB900A-CC8F-4788-8918-B05C9B9B5670}" destId="{920D70CC-903C-4967-AA15-A5665A96CE56}" srcOrd="0" destOrd="0" presId="urn:microsoft.com/office/officeart/2005/8/layout/vList2"/>
    <dgm:cxn modelId="{851543A1-F8F2-4AF6-8849-A4644944BBD4}" type="presOf" srcId="{F4B105EF-5D12-4271-80B6-2F673F64DE48}" destId="{172CC834-AF14-4499-A6BE-7C47FB683805}" srcOrd="0" destOrd="0" presId="urn:microsoft.com/office/officeart/2005/8/layout/vList2"/>
    <dgm:cxn modelId="{CED60DA2-4E05-4FDB-8093-9FF4188F41D2}" type="presOf" srcId="{BD565282-E104-43FE-B704-9AC9A63F9481}" destId="{9C62BD16-BB66-4CDD-931A-77093959072B}" srcOrd="0" destOrd="0" presId="urn:microsoft.com/office/officeart/2005/8/layout/vList2"/>
    <dgm:cxn modelId="{332CCCA6-7FBA-476F-8A0B-31F09CE24109}" srcId="{23155D23-CFCC-4F78-80E7-E6D1C288FB30}" destId="{53C587EA-DA7D-480E-A9D2-882F7C4B237C}" srcOrd="1" destOrd="0" parTransId="{5E792E56-627A-47DA-9B46-C1A0F1E92CA3}" sibTransId="{72B7D350-6E47-45C1-9D18-1683C5187CBE}"/>
    <dgm:cxn modelId="{08ED86AA-8944-4487-84CE-D3452067CBC4}" srcId="{23155D23-CFCC-4F78-80E7-E6D1C288FB30}" destId="{F4B105EF-5D12-4271-80B6-2F673F64DE48}" srcOrd="0" destOrd="0" parTransId="{EBF82179-34FD-472F-9DD8-77D459CB542A}" sibTransId="{1C9C43E3-271E-4C5C-866A-5B6FEF4D6483}"/>
    <dgm:cxn modelId="{97C77FC2-231E-4C80-8EC3-A0775BC2B73F}" srcId="{06AB900A-CC8F-4788-8918-B05C9B9B5670}" destId="{23155D23-CFCC-4F78-80E7-E6D1C288FB30}" srcOrd="1" destOrd="0" parTransId="{C396EDC1-5CCF-4BBA-A440-569C718973F0}" sibTransId="{FC0D7788-2AB5-4663-91EC-9DCE4D01D912}"/>
    <dgm:cxn modelId="{A09043ED-DBA6-45CF-A0C1-11E56F1FF63E}" type="presOf" srcId="{56CFC827-0287-4037-9753-31B3FC0F9F46}" destId="{3A39D1D3-00B1-489D-9950-007385ACCE66}" srcOrd="0" destOrd="0" presId="urn:microsoft.com/office/officeart/2005/8/layout/vList2"/>
    <dgm:cxn modelId="{ABD404EE-B0CA-4D7D-8C3A-E240645A5DE1}" srcId="{06AB900A-CC8F-4788-8918-B05C9B9B5670}" destId="{56CFC827-0287-4037-9753-31B3FC0F9F46}" srcOrd="0" destOrd="0" parTransId="{3DE18C61-DE47-4B8B-BAA0-3DE9235D1746}" sibTransId="{F01B6D74-D20A-45B4-BF3A-7A1D88053E9D}"/>
    <dgm:cxn modelId="{549D46F5-4F17-479E-9408-3F3D85636C1F}" type="presOf" srcId="{53C587EA-DA7D-480E-A9D2-882F7C4B237C}" destId="{172CC834-AF14-4499-A6BE-7C47FB683805}" srcOrd="0" destOrd="1" presId="urn:microsoft.com/office/officeart/2005/8/layout/vList2"/>
    <dgm:cxn modelId="{CD27C54D-F4C5-451A-8149-8C5FE2A7B69E}" type="presParOf" srcId="{920D70CC-903C-4967-AA15-A5665A96CE56}" destId="{3A39D1D3-00B1-489D-9950-007385ACCE66}" srcOrd="0" destOrd="0" presId="urn:microsoft.com/office/officeart/2005/8/layout/vList2"/>
    <dgm:cxn modelId="{C10442C4-AD6C-4C1F-B053-C711436DB4F0}" type="presParOf" srcId="{920D70CC-903C-4967-AA15-A5665A96CE56}" destId="{6BC04373-1E66-47C5-BBB8-E4350EBFCF03}" srcOrd="1" destOrd="0" presId="urn:microsoft.com/office/officeart/2005/8/layout/vList2"/>
    <dgm:cxn modelId="{CC90DFF7-480A-454A-9792-3EDD12C039EF}" type="presParOf" srcId="{920D70CC-903C-4967-AA15-A5665A96CE56}" destId="{D2099640-35FE-484A-8874-31F91BD9DE3B}" srcOrd="2" destOrd="0" presId="urn:microsoft.com/office/officeart/2005/8/layout/vList2"/>
    <dgm:cxn modelId="{9036BFC7-C9B9-42E7-B617-32D18E26CF66}" type="presParOf" srcId="{920D70CC-903C-4967-AA15-A5665A96CE56}" destId="{172CC834-AF14-4499-A6BE-7C47FB683805}" srcOrd="3" destOrd="0" presId="urn:microsoft.com/office/officeart/2005/8/layout/vList2"/>
    <dgm:cxn modelId="{F564FACC-2191-4E18-8FFE-A08A108D99EE}" type="presParOf" srcId="{920D70CC-903C-4967-AA15-A5665A96CE56}" destId="{9C62BD16-BB66-4CDD-931A-77093959072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D060C-7907-4E52-8C81-3EDB2A194DA5}">
      <dsp:nvSpPr>
        <dsp:cNvPr id="0" name=""/>
        <dsp:cNvSpPr/>
      </dsp:nvSpPr>
      <dsp:spPr>
        <a:xfrm>
          <a:off x="3799496" y="1180958"/>
          <a:ext cx="3475459" cy="2942038"/>
        </a:xfrm>
        <a:prstGeom prst="ellipse">
          <a:avLst/>
        </a:prstGeom>
        <a:solidFill>
          <a:srgbClr val="FC84DF">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kern="1200" dirty="0"/>
            <a:t>Microbiote</a:t>
          </a:r>
          <a:r>
            <a:rPr lang="fr-FR" sz="3200" kern="1200" dirty="0"/>
            <a:t> </a:t>
          </a:r>
          <a:r>
            <a:rPr lang="fr-FR" sz="2800" kern="1200" dirty="0"/>
            <a:t>vaginal</a:t>
          </a:r>
          <a:endParaRPr lang="fr-FR" sz="3900" kern="1200" dirty="0"/>
        </a:p>
      </dsp:txBody>
      <dsp:txXfrm>
        <a:off x="4308465" y="1611809"/>
        <a:ext cx="2457521" cy="2080336"/>
      </dsp:txXfrm>
    </dsp:sp>
    <dsp:sp modelId="{DABB0748-C965-49FA-B276-3B8EA7B9B2C4}">
      <dsp:nvSpPr>
        <dsp:cNvPr id="0" name=""/>
        <dsp:cNvSpPr/>
      </dsp:nvSpPr>
      <dsp:spPr>
        <a:xfrm rot="20832190">
          <a:off x="3233450" y="626102"/>
          <a:ext cx="2231477" cy="147101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fr-FR" sz="2600" kern="1200" dirty="0"/>
            <a:t>Microbiote vésical</a:t>
          </a:r>
        </a:p>
      </dsp:txBody>
      <dsp:txXfrm>
        <a:off x="3560242" y="841528"/>
        <a:ext cx="1577893" cy="1040167"/>
      </dsp:txXfrm>
    </dsp:sp>
    <dsp:sp modelId="{295431DD-24E1-4FAE-87FB-E7D0FC142351}">
      <dsp:nvSpPr>
        <dsp:cNvPr id="0" name=""/>
        <dsp:cNvSpPr/>
      </dsp:nvSpPr>
      <dsp:spPr>
        <a:xfrm rot="1588394">
          <a:off x="6116048" y="2742399"/>
          <a:ext cx="2404012" cy="1471019"/>
        </a:xfrm>
        <a:prstGeom prst="ellipse">
          <a:avLst/>
        </a:prstGeom>
        <a:solidFill>
          <a:srgbClr val="92D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fr-FR" sz="2600" kern="1200" dirty="0"/>
            <a:t>Microbiote cervical</a:t>
          </a:r>
        </a:p>
      </dsp:txBody>
      <dsp:txXfrm>
        <a:off x="6468107" y="2957825"/>
        <a:ext cx="1699894" cy="1040167"/>
      </dsp:txXfrm>
    </dsp:sp>
    <dsp:sp modelId="{06D6D7B1-2873-4FB8-81D4-704A5A2F5B3F}">
      <dsp:nvSpPr>
        <dsp:cNvPr id="0" name=""/>
        <dsp:cNvSpPr/>
      </dsp:nvSpPr>
      <dsp:spPr>
        <a:xfrm>
          <a:off x="4047732" y="3427917"/>
          <a:ext cx="3082255" cy="1471019"/>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kern="1200" dirty="0"/>
            <a:t>Microbiote endomètre</a:t>
          </a:r>
        </a:p>
      </dsp:txBody>
      <dsp:txXfrm>
        <a:off x="4499118" y="3643343"/>
        <a:ext cx="2179483" cy="1040167"/>
      </dsp:txXfrm>
    </dsp:sp>
    <dsp:sp modelId="{7C518482-C7E8-4F15-8AF7-1CDCBA978A7A}">
      <dsp:nvSpPr>
        <dsp:cNvPr id="0" name=""/>
        <dsp:cNvSpPr/>
      </dsp:nvSpPr>
      <dsp:spPr>
        <a:xfrm rot="1523411">
          <a:off x="896210" y="1425532"/>
          <a:ext cx="4365778" cy="2986506"/>
        </a:xfrm>
        <a:prstGeom prst="ellipse">
          <a:avLst/>
        </a:prstGeom>
        <a:solidFill>
          <a:schemeClr val="accent4">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fr-FR" sz="3200" kern="1200" dirty="0"/>
            <a:t>Microbiote intestinal</a:t>
          </a:r>
        </a:p>
      </dsp:txBody>
      <dsp:txXfrm>
        <a:off x="1535563" y="1862896"/>
        <a:ext cx="3087072" cy="21117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18857-D7B8-423B-9AF2-D1CEF559A21A}">
      <dsp:nvSpPr>
        <dsp:cNvPr id="0" name=""/>
        <dsp:cNvSpPr/>
      </dsp:nvSpPr>
      <dsp:spPr>
        <a:xfrm>
          <a:off x="0" y="461699"/>
          <a:ext cx="9266548" cy="378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48583A4-166D-441B-A238-0A14D50A738F}">
      <dsp:nvSpPr>
        <dsp:cNvPr id="0" name=""/>
        <dsp:cNvSpPr/>
      </dsp:nvSpPr>
      <dsp:spPr>
        <a:xfrm>
          <a:off x="463327" y="52616"/>
          <a:ext cx="6486583" cy="4428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5177" tIns="0" rIns="245177" bIns="0" numCol="1" spcCol="1270" anchor="ctr" anchorCtr="0">
          <a:noAutofit/>
        </a:bodyPr>
        <a:lstStyle/>
        <a:p>
          <a:pPr marL="0" lvl="0" indent="0" algn="l" defTabSz="800100">
            <a:lnSpc>
              <a:spcPct val="90000"/>
            </a:lnSpc>
            <a:spcBef>
              <a:spcPct val="0"/>
            </a:spcBef>
            <a:spcAft>
              <a:spcPct val="35000"/>
            </a:spcAft>
            <a:buNone/>
          </a:pPr>
          <a:r>
            <a:rPr lang="fr-FR" sz="1800" kern="1200" dirty="0"/>
            <a:t>1</a:t>
          </a:r>
          <a:r>
            <a:rPr lang="fr-FR" sz="1800" kern="1200" baseline="30000" dirty="0"/>
            <a:t>er</a:t>
          </a:r>
          <a:r>
            <a:rPr lang="fr-FR" sz="1800" kern="1200" dirty="0"/>
            <a:t> écueil : cet examen est très observateur dépendant</a:t>
          </a:r>
          <a:endParaRPr lang="en-US" sz="1800" kern="1200" dirty="0"/>
        </a:p>
      </dsp:txBody>
      <dsp:txXfrm>
        <a:off x="484943" y="74232"/>
        <a:ext cx="6443351" cy="399568"/>
      </dsp:txXfrm>
    </dsp:sp>
    <dsp:sp modelId="{B1EBC3B0-A0D2-45E2-8B74-D575908AB37E}">
      <dsp:nvSpPr>
        <dsp:cNvPr id="0" name=""/>
        <dsp:cNvSpPr/>
      </dsp:nvSpPr>
      <dsp:spPr>
        <a:xfrm>
          <a:off x="0" y="954416"/>
          <a:ext cx="9266548" cy="992250"/>
        </a:xfrm>
        <a:prstGeom prst="rect">
          <a:avLst/>
        </a:prstGeom>
        <a:solidFill>
          <a:schemeClr val="lt1">
            <a:alpha val="90000"/>
            <a:hueOff val="0"/>
            <a:satOff val="0"/>
            <a:lumOff val="0"/>
            <a:alphaOff val="0"/>
          </a:schemeClr>
        </a:solidFill>
        <a:ln w="6350" cap="flat" cmpd="sng" algn="ctr">
          <a:solidFill>
            <a:schemeClr val="accent5">
              <a:hueOff val="-2252848"/>
              <a:satOff val="-5806"/>
              <a:lumOff val="-39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9187" tIns="312420" rIns="719187" bIns="128016" numCol="1" spcCol="1270" anchor="t" anchorCtr="0">
          <a:noAutofit/>
        </a:bodyPr>
        <a:lstStyle/>
        <a:p>
          <a:pPr marL="171450" lvl="1" indent="-171450" algn="l" defTabSz="800100">
            <a:lnSpc>
              <a:spcPct val="90000"/>
            </a:lnSpc>
            <a:spcBef>
              <a:spcPct val="0"/>
            </a:spcBef>
            <a:spcAft>
              <a:spcPct val="15000"/>
            </a:spcAft>
            <a:buChar char="•"/>
          </a:pPr>
          <a:r>
            <a:rPr lang="fr-FR" sz="1800" kern="1200" dirty="0" err="1"/>
            <a:t>vaginose</a:t>
          </a:r>
          <a:r>
            <a:rPr lang="fr-FR" sz="1800" kern="1200" dirty="0"/>
            <a:t> bactérienne symptomatique ou pas</a:t>
          </a:r>
          <a:endParaRPr lang="en-US" sz="1800" kern="1200" dirty="0"/>
        </a:p>
        <a:p>
          <a:pPr marL="171450" lvl="1" indent="-171450" algn="l" defTabSz="800100">
            <a:lnSpc>
              <a:spcPct val="90000"/>
            </a:lnSpc>
            <a:spcBef>
              <a:spcPct val="0"/>
            </a:spcBef>
            <a:spcAft>
              <a:spcPct val="15000"/>
            </a:spcAft>
            <a:buChar char="•"/>
          </a:pPr>
          <a:r>
            <a:rPr lang="fr-FR" sz="1800" kern="1200"/>
            <a:t>Prise en charge classique : anti-infectieux +/- probiotiques (ou synbiotiques)</a:t>
          </a:r>
          <a:endParaRPr lang="en-US" sz="1800" kern="1200"/>
        </a:p>
      </dsp:txBody>
      <dsp:txXfrm>
        <a:off x="0" y="954416"/>
        <a:ext cx="9266548" cy="992250"/>
      </dsp:txXfrm>
    </dsp:sp>
    <dsp:sp modelId="{F4859ED7-1BD4-440E-A690-11E97D8487F0}">
      <dsp:nvSpPr>
        <dsp:cNvPr id="0" name=""/>
        <dsp:cNvSpPr/>
      </dsp:nvSpPr>
      <dsp:spPr>
        <a:xfrm>
          <a:off x="463327" y="733016"/>
          <a:ext cx="6486583" cy="442800"/>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5177" tIns="0" rIns="245177" bIns="0" numCol="1" spcCol="1270" anchor="ctr" anchorCtr="0">
          <a:noAutofit/>
        </a:bodyPr>
        <a:lstStyle/>
        <a:p>
          <a:pPr marL="0" lvl="0" indent="0" algn="l" defTabSz="800100">
            <a:lnSpc>
              <a:spcPct val="90000"/>
            </a:lnSpc>
            <a:spcBef>
              <a:spcPct val="0"/>
            </a:spcBef>
            <a:spcAft>
              <a:spcPct val="35000"/>
            </a:spcAft>
            <a:buNone/>
          </a:pPr>
          <a:r>
            <a:rPr lang="fr-FR" sz="1800" b="1" i="1" kern="1200"/>
            <a:t>Score de 7 à 10 : </a:t>
          </a:r>
          <a:endParaRPr lang="en-US" sz="1800" kern="1200"/>
        </a:p>
      </dsp:txBody>
      <dsp:txXfrm>
        <a:off x="484943" y="754632"/>
        <a:ext cx="6443351" cy="399568"/>
      </dsp:txXfrm>
    </dsp:sp>
    <dsp:sp modelId="{9804143B-5571-43B1-941A-885527C645CE}">
      <dsp:nvSpPr>
        <dsp:cNvPr id="0" name=""/>
        <dsp:cNvSpPr/>
      </dsp:nvSpPr>
      <dsp:spPr>
        <a:xfrm>
          <a:off x="0" y="2249066"/>
          <a:ext cx="9266548" cy="696937"/>
        </a:xfrm>
        <a:prstGeom prst="rect">
          <a:avLst/>
        </a:prstGeom>
        <a:solidFill>
          <a:schemeClr val="lt1">
            <a:alpha val="90000"/>
            <a:hueOff val="0"/>
            <a:satOff val="0"/>
            <a:lumOff val="0"/>
            <a:alphaOff val="0"/>
          </a:schemeClr>
        </a:soli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9187" tIns="312420" rIns="719187" bIns="128016" numCol="1" spcCol="1270" anchor="t" anchorCtr="0">
          <a:noAutofit/>
        </a:bodyPr>
        <a:lstStyle/>
        <a:p>
          <a:pPr marL="171450" lvl="1" indent="-171450" algn="l" defTabSz="800100">
            <a:lnSpc>
              <a:spcPct val="90000"/>
            </a:lnSpc>
            <a:spcBef>
              <a:spcPct val="0"/>
            </a:spcBef>
            <a:spcAft>
              <a:spcPct val="15000"/>
            </a:spcAft>
            <a:buChar char="•"/>
          </a:pPr>
          <a:r>
            <a:rPr lang="fr-FR" sz="1800" kern="1200"/>
            <a:t>Microbiote normal sauf si lacto « faux frères »  (rare)</a:t>
          </a:r>
          <a:endParaRPr lang="en-US" sz="1800" kern="1200"/>
        </a:p>
      </dsp:txBody>
      <dsp:txXfrm>
        <a:off x="0" y="2249066"/>
        <a:ext cx="9266548" cy="696937"/>
      </dsp:txXfrm>
    </dsp:sp>
    <dsp:sp modelId="{E2CAA49D-D208-4A2D-996D-D9257977955F}">
      <dsp:nvSpPr>
        <dsp:cNvPr id="0" name=""/>
        <dsp:cNvSpPr/>
      </dsp:nvSpPr>
      <dsp:spPr>
        <a:xfrm>
          <a:off x="463327" y="2027666"/>
          <a:ext cx="6486583" cy="442800"/>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5177" tIns="0" rIns="245177" bIns="0" numCol="1" spcCol="1270" anchor="ctr" anchorCtr="0">
          <a:noAutofit/>
        </a:bodyPr>
        <a:lstStyle/>
        <a:p>
          <a:pPr marL="0" lvl="0" indent="0" algn="l" defTabSz="800100">
            <a:lnSpc>
              <a:spcPct val="90000"/>
            </a:lnSpc>
            <a:spcBef>
              <a:spcPct val="0"/>
            </a:spcBef>
            <a:spcAft>
              <a:spcPct val="35000"/>
            </a:spcAft>
            <a:buNone/>
          </a:pPr>
          <a:r>
            <a:rPr lang="fr-FR" sz="1800" b="1" i="1" kern="1200"/>
            <a:t>Score de 0 à 3 : </a:t>
          </a:r>
          <a:endParaRPr lang="en-US" sz="1800" kern="1200"/>
        </a:p>
      </dsp:txBody>
      <dsp:txXfrm>
        <a:off x="484943" y="2049282"/>
        <a:ext cx="6443351" cy="399568"/>
      </dsp:txXfrm>
    </dsp:sp>
    <dsp:sp modelId="{5929BFF2-BC48-4F78-AE01-B38FE4C64B59}">
      <dsp:nvSpPr>
        <dsp:cNvPr id="0" name=""/>
        <dsp:cNvSpPr/>
      </dsp:nvSpPr>
      <dsp:spPr>
        <a:xfrm>
          <a:off x="0" y="3248404"/>
          <a:ext cx="9266548" cy="1252125"/>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9187" tIns="312420" rIns="719187" bIns="128016" numCol="1" spcCol="1270" anchor="t" anchorCtr="0">
          <a:noAutofit/>
        </a:bodyPr>
        <a:lstStyle/>
        <a:p>
          <a:pPr marL="171450" lvl="1" indent="-171450" algn="l" defTabSz="800100">
            <a:lnSpc>
              <a:spcPct val="90000"/>
            </a:lnSpc>
            <a:spcBef>
              <a:spcPct val="0"/>
            </a:spcBef>
            <a:spcAft>
              <a:spcPct val="15000"/>
            </a:spcAft>
            <a:buChar char="•"/>
          </a:pPr>
          <a:r>
            <a:rPr lang="fr-FR" sz="1800" kern="1200"/>
            <a:t>Zone grise : priorité à la clinique</a:t>
          </a:r>
          <a:endParaRPr lang="en-US" sz="1800" kern="1200"/>
        </a:p>
        <a:p>
          <a:pPr marL="171450" lvl="1" indent="-171450" algn="l" defTabSz="800100">
            <a:lnSpc>
              <a:spcPct val="90000"/>
            </a:lnSpc>
            <a:spcBef>
              <a:spcPct val="0"/>
            </a:spcBef>
            <a:spcAft>
              <a:spcPct val="15000"/>
            </a:spcAft>
            <a:buChar char="•"/>
          </a:pPr>
          <a:r>
            <a:rPr lang="fr-FR" sz="1800" kern="1200"/>
            <a:t>Si femme asymptomatique mais nécessitant un dépistage précis de la dysbiose, le score de Nugent n’est pas contributif  </a:t>
          </a:r>
          <a:endParaRPr lang="en-US" sz="1800" kern="1200"/>
        </a:p>
      </dsp:txBody>
      <dsp:txXfrm>
        <a:off x="0" y="3248404"/>
        <a:ext cx="9266548" cy="1252125"/>
      </dsp:txXfrm>
    </dsp:sp>
    <dsp:sp modelId="{9CED6628-D131-489C-8832-8C7D5D818627}">
      <dsp:nvSpPr>
        <dsp:cNvPr id="0" name=""/>
        <dsp:cNvSpPr/>
      </dsp:nvSpPr>
      <dsp:spPr>
        <a:xfrm>
          <a:off x="463327" y="3027004"/>
          <a:ext cx="6486583" cy="44280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5177" tIns="0" rIns="245177" bIns="0" numCol="1" spcCol="1270" anchor="ctr" anchorCtr="0">
          <a:noAutofit/>
        </a:bodyPr>
        <a:lstStyle/>
        <a:p>
          <a:pPr marL="0" lvl="0" indent="0" algn="l" defTabSz="800100">
            <a:lnSpc>
              <a:spcPct val="90000"/>
            </a:lnSpc>
            <a:spcBef>
              <a:spcPct val="0"/>
            </a:spcBef>
            <a:spcAft>
              <a:spcPct val="35000"/>
            </a:spcAft>
            <a:buNone/>
          </a:pPr>
          <a:r>
            <a:rPr lang="fr-FR" sz="1800" b="1" i="1" kern="1200"/>
            <a:t>Score de 4 à 7 :</a:t>
          </a:r>
          <a:endParaRPr lang="en-US" sz="1800" kern="1200"/>
        </a:p>
      </dsp:txBody>
      <dsp:txXfrm>
        <a:off x="484943" y="3048620"/>
        <a:ext cx="6443351"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9D1D3-00B1-489D-9950-007385ACCE66}">
      <dsp:nvSpPr>
        <dsp:cNvPr id="0" name=""/>
        <dsp:cNvSpPr/>
      </dsp:nvSpPr>
      <dsp:spPr>
        <a:xfrm>
          <a:off x="0" y="0"/>
          <a:ext cx="11855017" cy="99450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a:t>Classiquement : imidazolés en traitement local : ovules ou comprimés vaginaux + crème anti-fongique</a:t>
          </a:r>
          <a:endParaRPr lang="en-US" sz="2500" kern="1200"/>
        </a:p>
      </dsp:txBody>
      <dsp:txXfrm>
        <a:off x="48547" y="48547"/>
        <a:ext cx="11757923" cy="897406"/>
      </dsp:txXfrm>
    </dsp:sp>
    <dsp:sp modelId="{D2099640-35FE-484A-8874-31F91BD9DE3B}">
      <dsp:nvSpPr>
        <dsp:cNvPr id="0" name=""/>
        <dsp:cNvSpPr/>
      </dsp:nvSpPr>
      <dsp:spPr>
        <a:xfrm>
          <a:off x="0" y="1084591"/>
          <a:ext cx="11855017" cy="994500"/>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dirty="0"/>
            <a:t>En cas de candidose récidivante (plus de 4 épisodes par an) : </a:t>
          </a:r>
          <a:r>
            <a:rPr lang="fr-FR" sz="2500" kern="1200" dirty="0" err="1"/>
            <a:t>fluconazole</a:t>
          </a:r>
          <a:r>
            <a:rPr lang="fr-FR" sz="2500" kern="1200" dirty="0"/>
            <a:t> per os selon plusieurs protocoles :</a:t>
          </a:r>
          <a:endParaRPr lang="en-US" sz="2500" kern="1200" dirty="0"/>
        </a:p>
      </dsp:txBody>
      <dsp:txXfrm>
        <a:off x="48547" y="1133138"/>
        <a:ext cx="11757923" cy="897406"/>
      </dsp:txXfrm>
    </dsp:sp>
    <dsp:sp modelId="{172CC834-AF14-4499-A6BE-7C47FB683805}">
      <dsp:nvSpPr>
        <dsp:cNvPr id="0" name=""/>
        <dsp:cNvSpPr/>
      </dsp:nvSpPr>
      <dsp:spPr>
        <a:xfrm>
          <a:off x="0" y="2079091"/>
          <a:ext cx="11855017" cy="98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397"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fr-FR" sz="2000" kern="1200"/>
            <a:t>150 mg / semaine pendant 6 à 12 mois</a:t>
          </a:r>
          <a:endParaRPr lang="en-US" sz="2000" kern="1200"/>
        </a:p>
        <a:p>
          <a:pPr marL="228600" lvl="1" indent="-228600" algn="l" defTabSz="889000">
            <a:lnSpc>
              <a:spcPct val="90000"/>
            </a:lnSpc>
            <a:spcBef>
              <a:spcPct val="0"/>
            </a:spcBef>
            <a:spcAft>
              <a:spcPct val="20000"/>
            </a:spcAft>
            <a:buChar char="•"/>
          </a:pPr>
          <a:r>
            <a:rPr lang="fr-FR" sz="2000" kern="1200"/>
            <a:t>Protocole ReCiDiF</a:t>
          </a:r>
          <a:r>
            <a:rPr lang="fr-FR" sz="2000" kern="1200" baseline="30000"/>
            <a:t>1</a:t>
          </a:r>
          <a:r>
            <a:rPr lang="fr-FR" sz="2000" kern="1200"/>
            <a:t> : 200 mg/semaine pendant 2 mois, puis 200 mg/quinzaine pendant 4 mois puis 200 mg/mois pendant 6 mois</a:t>
          </a:r>
          <a:endParaRPr lang="en-US" sz="2000" kern="1200"/>
        </a:p>
      </dsp:txBody>
      <dsp:txXfrm>
        <a:off x="0" y="2079091"/>
        <a:ext cx="11855017" cy="983250"/>
      </dsp:txXfrm>
    </dsp:sp>
    <dsp:sp modelId="{9C62BD16-BB66-4CDD-931A-77093959072B}">
      <dsp:nvSpPr>
        <dsp:cNvPr id="0" name=""/>
        <dsp:cNvSpPr/>
      </dsp:nvSpPr>
      <dsp:spPr>
        <a:xfrm>
          <a:off x="0" y="3062340"/>
          <a:ext cx="11855017" cy="994500"/>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a:t>Mais 50 % de récurrences après la fin des protocoles</a:t>
          </a:r>
          <a:r>
            <a:rPr lang="fr-FR" sz="2500" kern="1200" baseline="30000"/>
            <a:t>2</a:t>
          </a:r>
          <a:endParaRPr lang="en-US" sz="2500" kern="1200"/>
        </a:p>
      </dsp:txBody>
      <dsp:txXfrm>
        <a:off x="48547" y="3110887"/>
        <a:ext cx="11757923" cy="89740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2C36CB-419A-461C-BF97-0DFA540082A5}" type="datetimeFigureOut">
              <a:rPr lang="fr-FR" smtClean="0"/>
              <a:t>21/01/2023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1C6F3C-2311-4C82-996A-387C6201ACBA}" type="slidenum">
              <a:rPr lang="fr-FR" smtClean="0"/>
              <a:t>‹N°›</a:t>
            </a:fld>
            <a:endParaRPr lang="fr-FR"/>
          </a:p>
        </p:txBody>
      </p:sp>
    </p:spTree>
    <p:extLst>
      <p:ext uri="{BB962C8B-B14F-4D97-AF65-F5344CB8AC3E}">
        <p14:creationId xmlns:p14="http://schemas.microsoft.com/office/powerpoint/2010/main" val="4220661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Dysbiosis is understood as a condition attributed to a microbial imbalance or impaired microbiota where the naturally occurring dominant species are outcompeted by overgrowth of species associated with illness and disorders such as bacterial vaginosis and yeast infection.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Figure https://pl.dreamstime.com/objawy-pochwowy-dysbiosis-vaginitis-candidiasis-patagene-mikroflora-pochwa-dysbacteriosis-infographics-image105073923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Bruning</a:t>
            </a:r>
            <a:r>
              <a:rPr lang="en-GB" sz="1200" kern="1200" dirty="0">
                <a:solidFill>
                  <a:schemeClr val="tx1"/>
                </a:solidFill>
                <a:effectLst/>
                <a:latin typeface="+mn-lt"/>
                <a:ea typeface="+mn-ea"/>
                <a:cs typeface="+mn-cs"/>
              </a:rPr>
              <a:t> E, </a:t>
            </a:r>
            <a:r>
              <a:rPr lang="en-GB" sz="1200" i="1" kern="1200" dirty="0">
                <a:solidFill>
                  <a:schemeClr val="tx1"/>
                </a:solidFill>
                <a:effectLst/>
                <a:latin typeface="+mn-lt"/>
                <a:ea typeface="+mn-ea"/>
                <a:cs typeface="+mn-cs"/>
              </a:rPr>
              <a:t>et al</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28 Day Clinical Assessment of a Lactic Acid-containing Antimicrobial Intimate Gel Wash Formulation on Skin Tolerance and Impact on the Vulvar Microbiome</a:t>
            </a:r>
            <a:r>
              <a:rPr lang="en-GB" sz="1200" b="0" i="0" u="none" strike="noStrike" kern="1200" baseline="0" dirty="0">
                <a:solidFill>
                  <a:schemeClr val="tx1"/>
                </a:solidFill>
                <a:latin typeface="+mn-lt"/>
                <a:ea typeface="+mn-ea"/>
                <a:cs typeface="+mn-cs"/>
              </a:rPr>
              <a:t>Antibiotics 2020, 9;55</a:t>
            </a:r>
            <a:endParaRPr lang="en-GB" dirty="0"/>
          </a:p>
          <a:p>
            <a:endParaRPr lang="en-GB" dirty="0"/>
          </a:p>
        </p:txBody>
      </p:sp>
      <p:sp>
        <p:nvSpPr>
          <p:cNvPr id="4" name="Espace réservé du numéro de diapositive 3"/>
          <p:cNvSpPr>
            <a:spLocks noGrp="1"/>
          </p:cNvSpPr>
          <p:nvPr>
            <p:ph type="sldNum" sz="quarter" idx="5"/>
          </p:nvPr>
        </p:nvSpPr>
        <p:spPr/>
        <p:txBody>
          <a:bodyPr/>
          <a:lstStyle/>
          <a:p>
            <a:fld id="{F25CD775-F27B-4834-AA53-5C3121FE1E2B}" type="slidenum">
              <a:rPr lang="fr-FR" smtClean="0"/>
              <a:t>9</a:t>
            </a:fld>
            <a:endParaRPr lang="fr-FR"/>
          </a:p>
        </p:txBody>
      </p:sp>
    </p:spTree>
    <p:extLst>
      <p:ext uri="{BB962C8B-B14F-4D97-AF65-F5344CB8AC3E}">
        <p14:creationId xmlns:p14="http://schemas.microsoft.com/office/powerpoint/2010/main" val="391704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98D8A2-E6CE-2F53-BF0B-131030D292C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5068A82-F6CC-798C-C690-3587A623E2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48A0ED5-E887-7FC7-E5C7-6E2987DFE9D6}"/>
              </a:ext>
            </a:extLst>
          </p:cNvPr>
          <p:cNvSpPr>
            <a:spLocks noGrp="1"/>
          </p:cNvSpPr>
          <p:nvPr>
            <p:ph type="dt" sz="half" idx="10"/>
          </p:nvPr>
        </p:nvSpPr>
        <p:spPr/>
        <p:txBody>
          <a:bodyPr/>
          <a:lstStyle/>
          <a:p>
            <a:fld id="{E9CEC0BD-E717-4DD5-B75A-0472EB82EBE9}" type="datetimeFigureOut">
              <a:rPr lang="fr-FR" smtClean="0"/>
              <a:t>21/01/2023</a:t>
            </a:fld>
            <a:endParaRPr lang="fr-FR"/>
          </a:p>
        </p:txBody>
      </p:sp>
      <p:sp>
        <p:nvSpPr>
          <p:cNvPr id="5" name="Espace réservé du pied de page 4">
            <a:extLst>
              <a:ext uri="{FF2B5EF4-FFF2-40B4-BE49-F238E27FC236}">
                <a16:creationId xmlns:a16="http://schemas.microsoft.com/office/drawing/2014/main" id="{594192EE-29C1-4971-3947-102019A793E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1FBEEE6-05F2-C846-6F98-E77532F6626E}"/>
              </a:ext>
            </a:extLst>
          </p:cNvPr>
          <p:cNvSpPr>
            <a:spLocks noGrp="1"/>
          </p:cNvSpPr>
          <p:nvPr>
            <p:ph type="sldNum" sz="quarter" idx="12"/>
          </p:nvPr>
        </p:nvSpPr>
        <p:spPr/>
        <p:txBody>
          <a:bodyPr/>
          <a:lstStyle/>
          <a:p>
            <a:fld id="{A1B559EA-B8F4-42C5-893C-C14A3909EE0B}" type="slidenum">
              <a:rPr lang="fr-FR" smtClean="0"/>
              <a:t>‹N°›</a:t>
            </a:fld>
            <a:endParaRPr lang="fr-FR"/>
          </a:p>
        </p:txBody>
      </p:sp>
    </p:spTree>
    <p:extLst>
      <p:ext uri="{BB962C8B-B14F-4D97-AF65-F5344CB8AC3E}">
        <p14:creationId xmlns:p14="http://schemas.microsoft.com/office/powerpoint/2010/main" val="469643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F8B602-C9C2-B85F-C34C-F9618C2E8D4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CD075D6-D3FD-66C4-A835-3C3E73ED7EB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0F1A9A9-6786-1560-D0FA-B95A233764E0}"/>
              </a:ext>
            </a:extLst>
          </p:cNvPr>
          <p:cNvSpPr>
            <a:spLocks noGrp="1"/>
          </p:cNvSpPr>
          <p:nvPr>
            <p:ph type="dt" sz="half" idx="10"/>
          </p:nvPr>
        </p:nvSpPr>
        <p:spPr/>
        <p:txBody>
          <a:bodyPr/>
          <a:lstStyle/>
          <a:p>
            <a:fld id="{E9CEC0BD-E717-4DD5-B75A-0472EB82EBE9}" type="datetimeFigureOut">
              <a:rPr lang="fr-FR" smtClean="0"/>
              <a:t>21/01/2023</a:t>
            </a:fld>
            <a:endParaRPr lang="fr-FR"/>
          </a:p>
        </p:txBody>
      </p:sp>
      <p:sp>
        <p:nvSpPr>
          <p:cNvPr id="5" name="Espace réservé du pied de page 4">
            <a:extLst>
              <a:ext uri="{FF2B5EF4-FFF2-40B4-BE49-F238E27FC236}">
                <a16:creationId xmlns:a16="http://schemas.microsoft.com/office/drawing/2014/main" id="{4F1639B8-B4AB-0273-2005-2B305244939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9C07C57-4F93-6520-32DC-50DD4460B845}"/>
              </a:ext>
            </a:extLst>
          </p:cNvPr>
          <p:cNvSpPr>
            <a:spLocks noGrp="1"/>
          </p:cNvSpPr>
          <p:nvPr>
            <p:ph type="sldNum" sz="quarter" idx="12"/>
          </p:nvPr>
        </p:nvSpPr>
        <p:spPr/>
        <p:txBody>
          <a:bodyPr/>
          <a:lstStyle/>
          <a:p>
            <a:fld id="{A1B559EA-B8F4-42C5-893C-C14A3909EE0B}" type="slidenum">
              <a:rPr lang="fr-FR" smtClean="0"/>
              <a:t>‹N°›</a:t>
            </a:fld>
            <a:endParaRPr lang="fr-FR"/>
          </a:p>
        </p:txBody>
      </p:sp>
    </p:spTree>
    <p:extLst>
      <p:ext uri="{BB962C8B-B14F-4D97-AF65-F5344CB8AC3E}">
        <p14:creationId xmlns:p14="http://schemas.microsoft.com/office/powerpoint/2010/main" val="3207819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2538927-675D-836E-D56C-3546D55122F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82BF233-D8CB-A4A1-43CA-22D8713639D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90AAEE2-187C-1791-8329-B0A1BF44F321}"/>
              </a:ext>
            </a:extLst>
          </p:cNvPr>
          <p:cNvSpPr>
            <a:spLocks noGrp="1"/>
          </p:cNvSpPr>
          <p:nvPr>
            <p:ph type="dt" sz="half" idx="10"/>
          </p:nvPr>
        </p:nvSpPr>
        <p:spPr/>
        <p:txBody>
          <a:bodyPr/>
          <a:lstStyle/>
          <a:p>
            <a:fld id="{E9CEC0BD-E717-4DD5-B75A-0472EB82EBE9}" type="datetimeFigureOut">
              <a:rPr lang="fr-FR" smtClean="0"/>
              <a:t>21/01/2023</a:t>
            </a:fld>
            <a:endParaRPr lang="fr-FR"/>
          </a:p>
        </p:txBody>
      </p:sp>
      <p:sp>
        <p:nvSpPr>
          <p:cNvPr id="5" name="Espace réservé du pied de page 4">
            <a:extLst>
              <a:ext uri="{FF2B5EF4-FFF2-40B4-BE49-F238E27FC236}">
                <a16:creationId xmlns:a16="http://schemas.microsoft.com/office/drawing/2014/main" id="{7D749FF7-6B95-583F-D045-7F8EC88E181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79E5DB9-6A8D-5EC8-CABB-AC91C54CB0BE}"/>
              </a:ext>
            </a:extLst>
          </p:cNvPr>
          <p:cNvSpPr>
            <a:spLocks noGrp="1"/>
          </p:cNvSpPr>
          <p:nvPr>
            <p:ph type="sldNum" sz="quarter" idx="12"/>
          </p:nvPr>
        </p:nvSpPr>
        <p:spPr/>
        <p:txBody>
          <a:bodyPr/>
          <a:lstStyle/>
          <a:p>
            <a:fld id="{A1B559EA-B8F4-42C5-893C-C14A3909EE0B}" type="slidenum">
              <a:rPr lang="fr-FR" smtClean="0"/>
              <a:t>‹N°›</a:t>
            </a:fld>
            <a:endParaRPr lang="fr-FR"/>
          </a:p>
        </p:txBody>
      </p:sp>
    </p:spTree>
    <p:extLst>
      <p:ext uri="{BB962C8B-B14F-4D97-AF65-F5344CB8AC3E}">
        <p14:creationId xmlns:p14="http://schemas.microsoft.com/office/powerpoint/2010/main" val="1288166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796DDF4-EC15-124A-AE32-8ABDC1FBDE9C}"/>
              </a:ext>
            </a:extLst>
          </p:cNvPr>
          <p:cNvPicPr>
            <a:picLocks noChangeAspect="1"/>
          </p:cNvPicPr>
          <p:nvPr userDrawn="1"/>
        </p:nvPicPr>
        <p:blipFill>
          <a:blip r:embed="rId2">
            <a:alphaModFix amt="28000"/>
          </a:blip>
          <a:stretch>
            <a:fillRect/>
          </a:stretch>
        </p:blipFill>
        <p:spPr>
          <a:xfrm>
            <a:off x="279128" y="0"/>
            <a:ext cx="11912872" cy="6858000"/>
          </a:xfrm>
          <a:prstGeom prst="rect">
            <a:avLst/>
          </a:prstGeom>
        </p:spPr>
      </p:pic>
      <p:sp>
        <p:nvSpPr>
          <p:cNvPr id="5" name="Rectangle : coins arrondis 4">
            <a:extLst>
              <a:ext uri="{FF2B5EF4-FFF2-40B4-BE49-F238E27FC236}">
                <a16:creationId xmlns:a16="http://schemas.microsoft.com/office/drawing/2014/main" id="{F445FB20-1094-EA4B-96EE-9FBFE4109970}"/>
              </a:ext>
            </a:extLst>
          </p:cNvPr>
          <p:cNvSpPr/>
          <p:nvPr userDrawn="1"/>
        </p:nvSpPr>
        <p:spPr>
          <a:xfrm>
            <a:off x="405080" y="314557"/>
            <a:ext cx="802396" cy="76855"/>
          </a:xfrm>
          <a:prstGeom prst="roundRect">
            <a:avLst>
              <a:gd name="adj" fmla="val 50000"/>
            </a:avLst>
          </a:prstGeom>
          <a:solidFill>
            <a:srgbClr val="D801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13">
            <a:extLst>
              <a:ext uri="{FF2B5EF4-FFF2-40B4-BE49-F238E27FC236}">
                <a16:creationId xmlns:a16="http://schemas.microsoft.com/office/drawing/2014/main" id="{8A33AA93-D404-7940-94FE-3190C6D05928}"/>
              </a:ext>
            </a:extLst>
          </p:cNvPr>
          <p:cNvSpPr>
            <a:spLocks noGrp="1"/>
          </p:cNvSpPr>
          <p:nvPr>
            <p:ph type="title" hasCustomPrompt="1"/>
          </p:nvPr>
        </p:nvSpPr>
        <p:spPr>
          <a:xfrm>
            <a:off x="336280" y="522287"/>
            <a:ext cx="11276599" cy="781858"/>
          </a:xfrm>
          <a:prstGeom prst="rect">
            <a:avLst/>
          </a:prstGeom>
        </p:spPr>
        <p:txBody>
          <a:bodyPr/>
          <a:lstStyle>
            <a:lvl1pPr>
              <a:defRPr sz="3600" b="1">
                <a:solidFill>
                  <a:srgbClr val="D8017E"/>
                </a:solidFill>
                <a:latin typeface="Helvetica" pitchFamily="2" charset="0"/>
              </a:defRPr>
            </a:lvl1pPr>
          </a:lstStyle>
          <a:p>
            <a:r>
              <a:rPr lang="fr-FR" dirty="0"/>
              <a:t>Titre de la page</a:t>
            </a:r>
          </a:p>
        </p:txBody>
      </p:sp>
      <p:sp>
        <p:nvSpPr>
          <p:cNvPr id="9" name="Espace réservé du contenu 2">
            <a:extLst>
              <a:ext uri="{FF2B5EF4-FFF2-40B4-BE49-F238E27FC236}">
                <a16:creationId xmlns:a16="http://schemas.microsoft.com/office/drawing/2014/main" id="{B36424F1-FA1C-9D41-AF23-C53592DDAED2}"/>
              </a:ext>
            </a:extLst>
          </p:cNvPr>
          <p:cNvSpPr>
            <a:spLocks noGrp="1"/>
          </p:cNvSpPr>
          <p:nvPr>
            <p:ph idx="1" hasCustomPrompt="1"/>
          </p:nvPr>
        </p:nvSpPr>
        <p:spPr>
          <a:xfrm>
            <a:off x="326702" y="1489303"/>
            <a:ext cx="11286177" cy="4828008"/>
          </a:xfrm>
          <a:prstGeom prst="rect">
            <a:avLst/>
          </a:prstGeom>
        </p:spPr>
        <p:txBody>
          <a:bodyPr/>
          <a:lstStyle>
            <a:lvl1pPr marL="228600" indent="-228600">
              <a:lnSpc>
                <a:spcPct val="150000"/>
              </a:lnSpc>
              <a:buClr>
                <a:srgbClr val="D8017E"/>
              </a:buClr>
              <a:buSzPct val="100000"/>
              <a:buFont typeface="Arial" panose="020B0604020202020204" pitchFamily="34" charset="0"/>
              <a:buChar char="•"/>
              <a:defRPr sz="2400">
                <a:latin typeface="Helvetica" pitchFamily="2" charset="0"/>
              </a:defRPr>
            </a:lvl1pPr>
            <a:lvl2pPr>
              <a:lnSpc>
                <a:spcPct val="150000"/>
              </a:lnSpc>
              <a:defRPr sz="2000" b="0" i="0">
                <a:solidFill>
                  <a:schemeClr val="tx1"/>
                </a:solidFill>
                <a:latin typeface="Helvetica Light" panose="020B0403020202020204" pitchFamily="34" charset="0"/>
              </a:defRPr>
            </a:lvl2pPr>
            <a:lvl3pPr>
              <a:lnSpc>
                <a:spcPct val="150000"/>
              </a:lnSpc>
              <a:defRPr sz="1800" b="0" i="0">
                <a:solidFill>
                  <a:schemeClr val="bg1">
                    <a:lumMod val="50000"/>
                  </a:schemeClr>
                </a:solidFill>
                <a:latin typeface="Helvetica Light" panose="020B0403020202020204" pitchFamily="34" charset="0"/>
              </a:defRPr>
            </a:lvl3pPr>
            <a:lvl4pPr>
              <a:defRPr sz="1600">
                <a:latin typeface="Helvetica" pitchFamily="2" charset="0"/>
              </a:defRPr>
            </a:lvl4pPr>
            <a:lvl5pPr>
              <a:defRPr sz="1600">
                <a:latin typeface="Helvetica" pitchFamily="2" charset="0"/>
              </a:defRPr>
            </a:lvl5pPr>
          </a:lstStyle>
          <a:p>
            <a:pPr lvl="0"/>
            <a:r>
              <a:rPr lang="fr-FR" dirty="0"/>
              <a:t>Premier niveau</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3897290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A1B787-82A9-0AA0-4A36-A8157D58AA4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56ECB35-E36C-DD15-99A9-C704731AEA7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30307D3-A9CA-FC25-7AC4-336990D0616E}"/>
              </a:ext>
            </a:extLst>
          </p:cNvPr>
          <p:cNvSpPr>
            <a:spLocks noGrp="1"/>
          </p:cNvSpPr>
          <p:nvPr>
            <p:ph type="dt" sz="half" idx="10"/>
          </p:nvPr>
        </p:nvSpPr>
        <p:spPr/>
        <p:txBody>
          <a:bodyPr/>
          <a:lstStyle/>
          <a:p>
            <a:fld id="{E9CEC0BD-E717-4DD5-B75A-0472EB82EBE9}" type="datetimeFigureOut">
              <a:rPr lang="fr-FR" smtClean="0"/>
              <a:t>21/01/2023</a:t>
            </a:fld>
            <a:endParaRPr lang="fr-FR"/>
          </a:p>
        </p:txBody>
      </p:sp>
      <p:sp>
        <p:nvSpPr>
          <p:cNvPr id="5" name="Espace réservé du pied de page 4">
            <a:extLst>
              <a:ext uri="{FF2B5EF4-FFF2-40B4-BE49-F238E27FC236}">
                <a16:creationId xmlns:a16="http://schemas.microsoft.com/office/drawing/2014/main" id="{A7F6CE30-FF4B-02E4-7000-0A8909E2FF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D01602D-2558-3866-3F81-BAC67FD477E4}"/>
              </a:ext>
            </a:extLst>
          </p:cNvPr>
          <p:cNvSpPr>
            <a:spLocks noGrp="1"/>
          </p:cNvSpPr>
          <p:nvPr>
            <p:ph type="sldNum" sz="quarter" idx="12"/>
          </p:nvPr>
        </p:nvSpPr>
        <p:spPr/>
        <p:txBody>
          <a:bodyPr/>
          <a:lstStyle/>
          <a:p>
            <a:fld id="{A1B559EA-B8F4-42C5-893C-C14A3909EE0B}" type="slidenum">
              <a:rPr lang="fr-FR" smtClean="0"/>
              <a:t>‹N°›</a:t>
            </a:fld>
            <a:endParaRPr lang="fr-FR"/>
          </a:p>
        </p:txBody>
      </p:sp>
    </p:spTree>
    <p:extLst>
      <p:ext uri="{BB962C8B-B14F-4D97-AF65-F5344CB8AC3E}">
        <p14:creationId xmlns:p14="http://schemas.microsoft.com/office/powerpoint/2010/main" val="235029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633199-AD36-0C27-39F3-2E6041704C9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36B919A-7D9D-AF73-BC04-5BC3EE51C2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15CA88F-CCDC-2608-7D94-1F8D26A534BF}"/>
              </a:ext>
            </a:extLst>
          </p:cNvPr>
          <p:cNvSpPr>
            <a:spLocks noGrp="1"/>
          </p:cNvSpPr>
          <p:nvPr>
            <p:ph type="dt" sz="half" idx="10"/>
          </p:nvPr>
        </p:nvSpPr>
        <p:spPr/>
        <p:txBody>
          <a:bodyPr/>
          <a:lstStyle/>
          <a:p>
            <a:fld id="{E9CEC0BD-E717-4DD5-B75A-0472EB82EBE9}" type="datetimeFigureOut">
              <a:rPr lang="fr-FR" smtClean="0"/>
              <a:t>21/01/2023</a:t>
            </a:fld>
            <a:endParaRPr lang="fr-FR"/>
          </a:p>
        </p:txBody>
      </p:sp>
      <p:sp>
        <p:nvSpPr>
          <p:cNvPr id="5" name="Espace réservé du pied de page 4">
            <a:extLst>
              <a:ext uri="{FF2B5EF4-FFF2-40B4-BE49-F238E27FC236}">
                <a16:creationId xmlns:a16="http://schemas.microsoft.com/office/drawing/2014/main" id="{49A1ED1E-98F4-5726-ACFB-9D68F0FE024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3D66BCD-9B65-D391-E6C2-4A1FD5C352D4}"/>
              </a:ext>
            </a:extLst>
          </p:cNvPr>
          <p:cNvSpPr>
            <a:spLocks noGrp="1"/>
          </p:cNvSpPr>
          <p:nvPr>
            <p:ph type="sldNum" sz="quarter" idx="12"/>
          </p:nvPr>
        </p:nvSpPr>
        <p:spPr/>
        <p:txBody>
          <a:bodyPr/>
          <a:lstStyle/>
          <a:p>
            <a:fld id="{A1B559EA-B8F4-42C5-893C-C14A3909EE0B}" type="slidenum">
              <a:rPr lang="fr-FR" smtClean="0"/>
              <a:t>‹N°›</a:t>
            </a:fld>
            <a:endParaRPr lang="fr-FR"/>
          </a:p>
        </p:txBody>
      </p:sp>
    </p:spTree>
    <p:extLst>
      <p:ext uri="{BB962C8B-B14F-4D97-AF65-F5344CB8AC3E}">
        <p14:creationId xmlns:p14="http://schemas.microsoft.com/office/powerpoint/2010/main" val="2081178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DC7D0-33DE-8E32-C267-5B250B1BF60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702FBC7-C345-2E51-780A-037AD4ECA51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2EFFFD0-6F85-FF69-AF40-12EEBCF669E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0B27D04-6C62-9660-1F68-3F34E0F007B2}"/>
              </a:ext>
            </a:extLst>
          </p:cNvPr>
          <p:cNvSpPr>
            <a:spLocks noGrp="1"/>
          </p:cNvSpPr>
          <p:nvPr>
            <p:ph type="dt" sz="half" idx="10"/>
          </p:nvPr>
        </p:nvSpPr>
        <p:spPr/>
        <p:txBody>
          <a:bodyPr/>
          <a:lstStyle/>
          <a:p>
            <a:fld id="{E9CEC0BD-E717-4DD5-B75A-0472EB82EBE9}" type="datetimeFigureOut">
              <a:rPr lang="fr-FR" smtClean="0"/>
              <a:t>21/01/2023</a:t>
            </a:fld>
            <a:endParaRPr lang="fr-FR"/>
          </a:p>
        </p:txBody>
      </p:sp>
      <p:sp>
        <p:nvSpPr>
          <p:cNvPr id="6" name="Espace réservé du pied de page 5">
            <a:extLst>
              <a:ext uri="{FF2B5EF4-FFF2-40B4-BE49-F238E27FC236}">
                <a16:creationId xmlns:a16="http://schemas.microsoft.com/office/drawing/2014/main" id="{9FEEB91A-056C-572D-E781-A7C9A39B013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024B183-0CBC-E60A-EFD1-3AEE23C9396E}"/>
              </a:ext>
            </a:extLst>
          </p:cNvPr>
          <p:cNvSpPr>
            <a:spLocks noGrp="1"/>
          </p:cNvSpPr>
          <p:nvPr>
            <p:ph type="sldNum" sz="quarter" idx="12"/>
          </p:nvPr>
        </p:nvSpPr>
        <p:spPr/>
        <p:txBody>
          <a:bodyPr/>
          <a:lstStyle/>
          <a:p>
            <a:fld id="{A1B559EA-B8F4-42C5-893C-C14A3909EE0B}" type="slidenum">
              <a:rPr lang="fr-FR" smtClean="0"/>
              <a:t>‹N°›</a:t>
            </a:fld>
            <a:endParaRPr lang="fr-FR"/>
          </a:p>
        </p:txBody>
      </p:sp>
    </p:spTree>
    <p:extLst>
      <p:ext uri="{BB962C8B-B14F-4D97-AF65-F5344CB8AC3E}">
        <p14:creationId xmlns:p14="http://schemas.microsoft.com/office/powerpoint/2010/main" val="2487683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927847-58F1-B2E7-0F57-0854615AA9B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3ED3E42-940B-D62C-5E50-C8F722A092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D369523-B208-BB96-BEB8-44CCAC80C06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D0D5AAC-B055-72A3-1AEC-1D625AF675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4248A98-83B4-D25F-2FD1-824CBD5F399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8129C4E-F6DD-23AE-58C6-7AE99108B21B}"/>
              </a:ext>
            </a:extLst>
          </p:cNvPr>
          <p:cNvSpPr>
            <a:spLocks noGrp="1"/>
          </p:cNvSpPr>
          <p:nvPr>
            <p:ph type="dt" sz="half" idx="10"/>
          </p:nvPr>
        </p:nvSpPr>
        <p:spPr/>
        <p:txBody>
          <a:bodyPr/>
          <a:lstStyle/>
          <a:p>
            <a:fld id="{E9CEC0BD-E717-4DD5-B75A-0472EB82EBE9}" type="datetimeFigureOut">
              <a:rPr lang="fr-FR" smtClean="0"/>
              <a:t>21/01/2023</a:t>
            </a:fld>
            <a:endParaRPr lang="fr-FR"/>
          </a:p>
        </p:txBody>
      </p:sp>
      <p:sp>
        <p:nvSpPr>
          <p:cNvPr id="8" name="Espace réservé du pied de page 7">
            <a:extLst>
              <a:ext uri="{FF2B5EF4-FFF2-40B4-BE49-F238E27FC236}">
                <a16:creationId xmlns:a16="http://schemas.microsoft.com/office/drawing/2014/main" id="{6EDA41AF-A46A-CFD0-60D1-F5C22127BB6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A15C6A1-A7FF-C99F-30AE-86818B42FE4B}"/>
              </a:ext>
            </a:extLst>
          </p:cNvPr>
          <p:cNvSpPr>
            <a:spLocks noGrp="1"/>
          </p:cNvSpPr>
          <p:nvPr>
            <p:ph type="sldNum" sz="quarter" idx="12"/>
          </p:nvPr>
        </p:nvSpPr>
        <p:spPr/>
        <p:txBody>
          <a:bodyPr/>
          <a:lstStyle/>
          <a:p>
            <a:fld id="{A1B559EA-B8F4-42C5-893C-C14A3909EE0B}" type="slidenum">
              <a:rPr lang="fr-FR" smtClean="0"/>
              <a:t>‹N°›</a:t>
            </a:fld>
            <a:endParaRPr lang="fr-FR"/>
          </a:p>
        </p:txBody>
      </p:sp>
    </p:spTree>
    <p:extLst>
      <p:ext uri="{BB962C8B-B14F-4D97-AF65-F5344CB8AC3E}">
        <p14:creationId xmlns:p14="http://schemas.microsoft.com/office/powerpoint/2010/main" val="360802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C639E1-D0E2-F1DB-6481-864F81AA564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DDB4D6E-6B1A-BAEC-24B7-4688C9426E0E}"/>
              </a:ext>
            </a:extLst>
          </p:cNvPr>
          <p:cNvSpPr>
            <a:spLocks noGrp="1"/>
          </p:cNvSpPr>
          <p:nvPr>
            <p:ph type="dt" sz="half" idx="10"/>
          </p:nvPr>
        </p:nvSpPr>
        <p:spPr/>
        <p:txBody>
          <a:bodyPr/>
          <a:lstStyle/>
          <a:p>
            <a:fld id="{E9CEC0BD-E717-4DD5-B75A-0472EB82EBE9}" type="datetimeFigureOut">
              <a:rPr lang="fr-FR" smtClean="0"/>
              <a:t>21/01/2023</a:t>
            </a:fld>
            <a:endParaRPr lang="fr-FR"/>
          </a:p>
        </p:txBody>
      </p:sp>
      <p:sp>
        <p:nvSpPr>
          <p:cNvPr id="4" name="Espace réservé du pied de page 3">
            <a:extLst>
              <a:ext uri="{FF2B5EF4-FFF2-40B4-BE49-F238E27FC236}">
                <a16:creationId xmlns:a16="http://schemas.microsoft.com/office/drawing/2014/main" id="{7E035007-F8C1-0679-88A0-67653E7E0B0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12D588B-8BCF-241D-865C-E641F8EDA80F}"/>
              </a:ext>
            </a:extLst>
          </p:cNvPr>
          <p:cNvSpPr>
            <a:spLocks noGrp="1"/>
          </p:cNvSpPr>
          <p:nvPr>
            <p:ph type="sldNum" sz="quarter" idx="12"/>
          </p:nvPr>
        </p:nvSpPr>
        <p:spPr/>
        <p:txBody>
          <a:bodyPr/>
          <a:lstStyle/>
          <a:p>
            <a:fld id="{A1B559EA-B8F4-42C5-893C-C14A3909EE0B}" type="slidenum">
              <a:rPr lang="fr-FR" smtClean="0"/>
              <a:t>‹N°›</a:t>
            </a:fld>
            <a:endParaRPr lang="fr-FR"/>
          </a:p>
        </p:txBody>
      </p:sp>
    </p:spTree>
    <p:extLst>
      <p:ext uri="{BB962C8B-B14F-4D97-AF65-F5344CB8AC3E}">
        <p14:creationId xmlns:p14="http://schemas.microsoft.com/office/powerpoint/2010/main" val="4129470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CC73C5C-4DAB-EFA2-E30F-E3800DB6E27B}"/>
              </a:ext>
            </a:extLst>
          </p:cNvPr>
          <p:cNvSpPr>
            <a:spLocks noGrp="1"/>
          </p:cNvSpPr>
          <p:nvPr>
            <p:ph type="dt" sz="half" idx="10"/>
          </p:nvPr>
        </p:nvSpPr>
        <p:spPr/>
        <p:txBody>
          <a:bodyPr/>
          <a:lstStyle/>
          <a:p>
            <a:fld id="{E9CEC0BD-E717-4DD5-B75A-0472EB82EBE9}" type="datetimeFigureOut">
              <a:rPr lang="fr-FR" smtClean="0"/>
              <a:t>21/01/2023</a:t>
            </a:fld>
            <a:endParaRPr lang="fr-FR"/>
          </a:p>
        </p:txBody>
      </p:sp>
      <p:sp>
        <p:nvSpPr>
          <p:cNvPr id="3" name="Espace réservé du pied de page 2">
            <a:extLst>
              <a:ext uri="{FF2B5EF4-FFF2-40B4-BE49-F238E27FC236}">
                <a16:creationId xmlns:a16="http://schemas.microsoft.com/office/drawing/2014/main" id="{46AB1B5B-BA79-214C-34CF-FCD1B5BF42A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C4D1227-0D88-4B6C-71DF-D0B2DA51C6DF}"/>
              </a:ext>
            </a:extLst>
          </p:cNvPr>
          <p:cNvSpPr>
            <a:spLocks noGrp="1"/>
          </p:cNvSpPr>
          <p:nvPr>
            <p:ph type="sldNum" sz="quarter" idx="12"/>
          </p:nvPr>
        </p:nvSpPr>
        <p:spPr/>
        <p:txBody>
          <a:bodyPr/>
          <a:lstStyle/>
          <a:p>
            <a:fld id="{A1B559EA-B8F4-42C5-893C-C14A3909EE0B}" type="slidenum">
              <a:rPr lang="fr-FR" smtClean="0"/>
              <a:t>‹N°›</a:t>
            </a:fld>
            <a:endParaRPr lang="fr-FR"/>
          </a:p>
        </p:txBody>
      </p:sp>
    </p:spTree>
    <p:extLst>
      <p:ext uri="{BB962C8B-B14F-4D97-AF65-F5344CB8AC3E}">
        <p14:creationId xmlns:p14="http://schemas.microsoft.com/office/powerpoint/2010/main" val="4097112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14B8F9-5A47-6D0B-96E9-3AB00B4DF37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5064CD0-A97C-640C-7238-8D30A122FD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E2DA13D-3EB6-0CCA-C0AF-A7119A40F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F268ABE-EA83-C3C2-4752-9C438E75FE9A}"/>
              </a:ext>
            </a:extLst>
          </p:cNvPr>
          <p:cNvSpPr>
            <a:spLocks noGrp="1"/>
          </p:cNvSpPr>
          <p:nvPr>
            <p:ph type="dt" sz="half" idx="10"/>
          </p:nvPr>
        </p:nvSpPr>
        <p:spPr/>
        <p:txBody>
          <a:bodyPr/>
          <a:lstStyle/>
          <a:p>
            <a:fld id="{E9CEC0BD-E717-4DD5-B75A-0472EB82EBE9}" type="datetimeFigureOut">
              <a:rPr lang="fr-FR" smtClean="0"/>
              <a:t>21/01/2023</a:t>
            </a:fld>
            <a:endParaRPr lang="fr-FR"/>
          </a:p>
        </p:txBody>
      </p:sp>
      <p:sp>
        <p:nvSpPr>
          <p:cNvPr id="6" name="Espace réservé du pied de page 5">
            <a:extLst>
              <a:ext uri="{FF2B5EF4-FFF2-40B4-BE49-F238E27FC236}">
                <a16:creationId xmlns:a16="http://schemas.microsoft.com/office/drawing/2014/main" id="{504051EC-10DC-B3EA-531A-C464CD3CC71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3348ED4-6190-21C5-FE9F-3CFE2BF4948F}"/>
              </a:ext>
            </a:extLst>
          </p:cNvPr>
          <p:cNvSpPr>
            <a:spLocks noGrp="1"/>
          </p:cNvSpPr>
          <p:nvPr>
            <p:ph type="sldNum" sz="quarter" idx="12"/>
          </p:nvPr>
        </p:nvSpPr>
        <p:spPr/>
        <p:txBody>
          <a:bodyPr/>
          <a:lstStyle/>
          <a:p>
            <a:fld id="{A1B559EA-B8F4-42C5-893C-C14A3909EE0B}" type="slidenum">
              <a:rPr lang="fr-FR" smtClean="0"/>
              <a:t>‹N°›</a:t>
            </a:fld>
            <a:endParaRPr lang="fr-FR"/>
          </a:p>
        </p:txBody>
      </p:sp>
    </p:spTree>
    <p:extLst>
      <p:ext uri="{BB962C8B-B14F-4D97-AF65-F5344CB8AC3E}">
        <p14:creationId xmlns:p14="http://schemas.microsoft.com/office/powerpoint/2010/main" val="1465095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CA2C89-81EB-B782-9E5F-75EB9877057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B6D0D59-C98F-429D-929E-EE17216276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39B6015-0A9B-26AA-74CA-375CA7DFB8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94BE554-D30A-5491-577A-EC30AA07946A}"/>
              </a:ext>
            </a:extLst>
          </p:cNvPr>
          <p:cNvSpPr>
            <a:spLocks noGrp="1"/>
          </p:cNvSpPr>
          <p:nvPr>
            <p:ph type="dt" sz="half" idx="10"/>
          </p:nvPr>
        </p:nvSpPr>
        <p:spPr/>
        <p:txBody>
          <a:bodyPr/>
          <a:lstStyle/>
          <a:p>
            <a:fld id="{E9CEC0BD-E717-4DD5-B75A-0472EB82EBE9}" type="datetimeFigureOut">
              <a:rPr lang="fr-FR" smtClean="0"/>
              <a:t>21/01/2023</a:t>
            </a:fld>
            <a:endParaRPr lang="fr-FR"/>
          </a:p>
        </p:txBody>
      </p:sp>
      <p:sp>
        <p:nvSpPr>
          <p:cNvPr id="6" name="Espace réservé du pied de page 5">
            <a:extLst>
              <a:ext uri="{FF2B5EF4-FFF2-40B4-BE49-F238E27FC236}">
                <a16:creationId xmlns:a16="http://schemas.microsoft.com/office/drawing/2014/main" id="{CBC0D463-45DF-125F-8238-025EED8909F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9667507-6FCF-8CD4-9360-7B52BA90E4D9}"/>
              </a:ext>
            </a:extLst>
          </p:cNvPr>
          <p:cNvSpPr>
            <a:spLocks noGrp="1"/>
          </p:cNvSpPr>
          <p:nvPr>
            <p:ph type="sldNum" sz="quarter" idx="12"/>
          </p:nvPr>
        </p:nvSpPr>
        <p:spPr/>
        <p:txBody>
          <a:bodyPr/>
          <a:lstStyle/>
          <a:p>
            <a:fld id="{A1B559EA-B8F4-42C5-893C-C14A3909EE0B}" type="slidenum">
              <a:rPr lang="fr-FR" smtClean="0"/>
              <a:t>‹N°›</a:t>
            </a:fld>
            <a:endParaRPr lang="fr-FR"/>
          </a:p>
        </p:txBody>
      </p:sp>
    </p:spTree>
    <p:extLst>
      <p:ext uri="{BB962C8B-B14F-4D97-AF65-F5344CB8AC3E}">
        <p14:creationId xmlns:p14="http://schemas.microsoft.com/office/powerpoint/2010/main" val="3811979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ABA2ACE-C42F-51B9-F8A5-F0253BA785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71A8EE3-F6B5-DA8E-552A-497FA6DE5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EE86EF0-6A81-885C-6675-8910462D44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EC0BD-E717-4DD5-B75A-0472EB82EBE9}" type="datetimeFigureOut">
              <a:rPr lang="fr-FR" smtClean="0"/>
              <a:t>21/01/2023</a:t>
            </a:fld>
            <a:endParaRPr lang="fr-FR"/>
          </a:p>
        </p:txBody>
      </p:sp>
      <p:sp>
        <p:nvSpPr>
          <p:cNvPr id="5" name="Espace réservé du pied de page 4">
            <a:extLst>
              <a:ext uri="{FF2B5EF4-FFF2-40B4-BE49-F238E27FC236}">
                <a16:creationId xmlns:a16="http://schemas.microsoft.com/office/drawing/2014/main" id="{01F3194D-E6AB-F8FB-D002-72963A90D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BDF8244-092B-863B-EDDA-1F021A91CA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B559EA-B8F4-42C5-893C-C14A3909EE0B}" type="slidenum">
              <a:rPr lang="fr-FR" smtClean="0"/>
              <a:t>‹N°›</a:t>
            </a:fld>
            <a:endParaRPr lang="fr-FR"/>
          </a:p>
        </p:txBody>
      </p:sp>
    </p:spTree>
    <p:extLst>
      <p:ext uri="{BB962C8B-B14F-4D97-AF65-F5344CB8AC3E}">
        <p14:creationId xmlns:p14="http://schemas.microsoft.com/office/powerpoint/2010/main" val="3186107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5.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icrobiome: le vagin livre ses secrets - Québec Science">
            <a:extLst>
              <a:ext uri="{FF2B5EF4-FFF2-40B4-BE49-F238E27FC236}">
                <a16:creationId xmlns:a16="http://schemas.microsoft.com/office/drawing/2014/main" id="{56FC4493-7203-2A8C-70D6-98FECED042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603"/>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E03D6B8-061A-90EA-B895-D7B9EF6E4465}"/>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fr-FR" sz="5200" b="1" dirty="0">
                <a:solidFill>
                  <a:srgbClr val="FFC000"/>
                </a:solidFill>
              </a:rPr>
              <a:t>Microbiotes uro-génitaux et santé de la femme</a:t>
            </a:r>
          </a:p>
        </p:txBody>
      </p:sp>
      <p:sp>
        <p:nvSpPr>
          <p:cNvPr id="3" name="Sous-titre 2">
            <a:extLst>
              <a:ext uri="{FF2B5EF4-FFF2-40B4-BE49-F238E27FC236}">
                <a16:creationId xmlns:a16="http://schemas.microsoft.com/office/drawing/2014/main" id="{D29D3CAD-F564-8E5E-CD38-579215581F35}"/>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pPr algn="r"/>
            <a:r>
              <a:rPr lang="fr-FR" sz="2200" b="1" dirty="0">
                <a:solidFill>
                  <a:srgbClr val="FFFFFF"/>
                </a:solidFill>
              </a:rPr>
              <a:t>Jean-Marc BOHBOT</a:t>
            </a:r>
          </a:p>
          <a:p>
            <a:pPr algn="r"/>
            <a:r>
              <a:rPr lang="fr-FR" sz="2200" b="1" dirty="0">
                <a:solidFill>
                  <a:srgbClr val="FFFFFF"/>
                </a:solidFill>
              </a:rPr>
              <a:t>Institut Fournier</a:t>
            </a:r>
          </a:p>
          <a:p>
            <a:pPr algn="r"/>
            <a:r>
              <a:rPr lang="fr-FR" sz="2200" b="1" dirty="0">
                <a:solidFill>
                  <a:srgbClr val="FFFFFF"/>
                </a:solidFill>
              </a:rPr>
              <a:t>Président AMUR</a:t>
            </a:r>
          </a:p>
        </p:txBody>
      </p:sp>
      <p:pic>
        <p:nvPicPr>
          <p:cNvPr id="4" name="Image 3">
            <a:extLst>
              <a:ext uri="{FF2B5EF4-FFF2-40B4-BE49-F238E27FC236}">
                <a16:creationId xmlns:a16="http://schemas.microsoft.com/office/drawing/2014/main" id="{80C3136B-3099-3A23-354D-9B16F07B6D1B}"/>
              </a:ext>
            </a:extLst>
          </p:cNvPr>
          <p:cNvPicPr>
            <a:picLocks noChangeAspect="1"/>
          </p:cNvPicPr>
          <p:nvPr/>
        </p:nvPicPr>
        <p:blipFill rotWithShape="1">
          <a:blip r:embed="rId3"/>
          <a:srcRect l="28170" t="13474" r="57073" b="73264"/>
          <a:stretch/>
        </p:blipFill>
        <p:spPr>
          <a:xfrm>
            <a:off x="6561574" y="22804"/>
            <a:ext cx="2922395" cy="1430756"/>
          </a:xfrm>
          <a:prstGeom prst="rect">
            <a:avLst/>
          </a:prstGeom>
        </p:spPr>
      </p:pic>
    </p:spTree>
    <p:extLst>
      <p:ext uri="{BB962C8B-B14F-4D97-AF65-F5344CB8AC3E}">
        <p14:creationId xmlns:p14="http://schemas.microsoft.com/office/powerpoint/2010/main" val="870350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4FE805-1B67-40B2-B55A-A3AF2308D8A0}"/>
              </a:ext>
            </a:extLst>
          </p:cNvPr>
          <p:cNvSpPr>
            <a:spLocks noGrp="1"/>
          </p:cNvSpPr>
          <p:nvPr>
            <p:ph type="title"/>
          </p:nvPr>
        </p:nvSpPr>
        <p:spPr>
          <a:xfrm>
            <a:off x="426427" y="301933"/>
            <a:ext cx="11117873" cy="1325563"/>
          </a:xfrm>
        </p:spPr>
        <p:txBody>
          <a:bodyPr>
            <a:normAutofit/>
          </a:bodyPr>
          <a:lstStyle/>
          <a:p>
            <a:r>
              <a:rPr lang="fr-FR" sz="4000" b="1" cap="none" spc="0" dirty="0">
                <a:latin typeface="Calibri" panose="020F0502020204030204" pitchFamily="34" charset="0"/>
                <a:cs typeface="Calibri" panose="020F0502020204030204" pitchFamily="34" charset="0"/>
              </a:rPr>
              <a:t>Conséquences évidentes de la dysbiose vaginale</a:t>
            </a:r>
            <a:br>
              <a:rPr lang="fr-FR" sz="4000" b="0" cap="none" spc="0" dirty="0">
                <a:latin typeface="Calibri" panose="020F0502020204030204" pitchFamily="34" charset="0"/>
                <a:cs typeface="Calibri" panose="020F0502020204030204" pitchFamily="34" charset="0"/>
              </a:rPr>
            </a:br>
            <a:endParaRPr lang="fr-FR" sz="4000" b="0" cap="none" spc="0" dirty="0">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6007BD88-2BC6-4233-9655-D1FEEF6186A1}"/>
              </a:ext>
            </a:extLst>
          </p:cNvPr>
          <p:cNvSpPr>
            <a:spLocks noGrp="1"/>
          </p:cNvSpPr>
          <p:nvPr>
            <p:ph idx="1"/>
          </p:nvPr>
        </p:nvSpPr>
        <p:spPr>
          <a:xfrm>
            <a:off x="230248" y="1515353"/>
            <a:ext cx="11731504" cy="5040714"/>
          </a:xfrm>
        </p:spPr>
        <p:txBody>
          <a:bodyPr>
            <a:normAutofit/>
          </a:bodyPr>
          <a:lstStyle/>
          <a:p>
            <a:r>
              <a:rPr lang="fr-FR" sz="3600" dirty="0">
                <a:latin typeface="Calibri" panose="020F0502020204030204" pitchFamily="34" charset="0"/>
                <a:cs typeface="Calibri" panose="020F0502020204030204" pitchFamily="34" charset="0"/>
              </a:rPr>
              <a:t>Inconfort vaginal: sécheresse, dyspareunie…</a:t>
            </a:r>
          </a:p>
          <a:p>
            <a:r>
              <a:rPr lang="fr-FR" sz="3600" dirty="0">
                <a:latin typeface="Calibri" panose="020F0502020204030204" pitchFamily="34" charset="0"/>
                <a:cs typeface="Calibri" panose="020F0502020204030204" pitchFamily="34" charset="0"/>
              </a:rPr>
              <a:t>Risque d’infections:</a:t>
            </a:r>
          </a:p>
          <a:p>
            <a:pPr marL="457200" lvl="1" indent="0">
              <a:buNone/>
            </a:pPr>
            <a:endParaRPr lang="fr-FR" sz="3200" dirty="0">
              <a:latin typeface="Calibri" panose="020F0502020204030204" pitchFamily="34" charset="0"/>
              <a:cs typeface="Calibri" panose="020F0502020204030204" pitchFamily="34" charset="0"/>
            </a:endParaRPr>
          </a:p>
          <a:p>
            <a:pPr marL="457200" lvl="1" indent="0">
              <a:buNone/>
            </a:pPr>
            <a:r>
              <a:rPr lang="fr-FR" sz="3200" dirty="0">
                <a:latin typeface="Calibri" panose="020F0502020204030204" pitchFamily="34" charset="0"/>
                <a:cs typeface="Calibri" panose="020F0502020204030204" pitchFamily="34" charset="0"/>
              </a:rPr>
              <a:t>Candidose                                                        </a:t>
            </a:r>
            <a:r>
              <a:rPr lang="fr-FR" sz="3200" dirty="0" err="1">
                <a:latin typeface="Calibri" panose="020F0502020204030204" pitchFamily="34" charset="0"/>
                <a:cs typeface="Calibri" panose="020F0502020204030204" pitchFamily="34" charset="0"/>
              </a:rPr>
              <a:t>Vaginose</a:t>
            </a:r>
            <a:endParaRPr lang="fr-FR" sz="3200" dirty="0">
              <a:latin typeface="Calibri" panose="020F0502020204030204" pitchFamily="34" charset="0"/>
              <a:cs typeface="Calibri" panose="020F0502020204030204" pitchFamily="34" charset="0"/>
            </a:endParaRPr>
          </a:p>
          <a:p>
            <a:pPr lvl="1"/>
            <a:endParaRPr lang="fr-FR" sz="3200" dirty="0">
              <a:latin typeface="Calibri" panose="020F0502020204030204" pitchFamily="34" charset="0"/>
              <a:cs typeface="Calibri" panose="020F0502020204030204" pitchFamily="34" charset="0"/>
            </a:endParaRPr>
          </a:p>
          <a:p>
            <a:pPr lvl="1"/>
            <a:endParaRPr lang="fr-FR" sz="3200" dirty="0">
              <a:latin typeface="Calibri" panose="020F0502020204030204" pitchFamily="34" charset="0"/>
              <a:cs typeface="Calibri" panose="020F0502020204030204" pitchFamily="34" charset="0"/>
            </a:endParaRPr>
          </a:p>
          <a:p>
            <a:pPr marL="457200" lvl="1" indent="0">
              <a:buNone/>
            </a:pPr>
            <a:r>
              <a:rPr lang="fr-FR" sz="3200" dirty="0">
                <a:latin typeface="Calibri" panose="020F0502020204030204" pitchFamily="34" charset="0"/>
                <a:cs typeface="Calibri" panose="020F0502020204030204" pitchFamily="34" charset="0"/>
              </a:rPr>
              <a:t>                              Infection urinaire</a:t>
            </a:r>
          </a:p>
          <a:p>
            <a:pPr lvl="1"/>
            <a:endParaRPr lang="fr-FR" dirty="0"/>
          </a:p>
          <a:p>
            <a:pPr lvl="1"/>
            <a:endParaRPr lang="fr-FR" dirty="0"/>
          </a:p>
          <a:p>
            <a:pPr marL="457200" lvl="1" indent="0">
              <a:buNone/>
            </a:pPr>
            <a:endParaRPr lang="fr-FR" dirty="0"/>
          </a:p>
          <a:p>
            <a:pPr lvl="1"/>
            <a:endParaRPr lang="fr-FR" dirty="0"/>
          </a:p>
        </p:txBody>
      </p:sp>
      <p:pic>
        <p:nvPicPr>
          <p:cNvPr id="4" name="Picture 4" descr="Résultat de recherche d'images pour &quot;malodeur vaginale&quot;">
            <a:extLst>
              <a:ext uri="{FF2B5EF4-FFF2-40B4-BE49-F238E27FC236}">
                <a16:creationId xmlns:a16="http://schemas.microsoft.com/office/drawing/2014/main" id="{F5099BEE-429C-4F65-B0D4-50EF98ACC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757" y="4201199"/>
            <a:ext cx="2759815" cy="18420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ésultat de recherche d'images pour &quot;mycose génitale femme&quot;">
            <a:extLst>
              <a:ext uri="{FF2B5EF4-FFF2-40B4-BE49-F238E27FC236}">
                <a16:creationId xmlns:a16="http://schemas.microsoft.com/office/drawing/2014/main" id="{A105A8CF-1C8B-44E3-BE72-D02B8C2E1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372" y="2850591"/>
            <a:ext cx="2348638" cy="15657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www.destinationsante.com/IMG/jpg/cystite_c_-loutocky---Fotolia.jpg">
            <a:extLst>
              <a:ext uri="{FF2B5EF4-FFF2-40B4-BE49-F238E27FC236}">
                <a16:creationId xmlns:a16="http://schemas.microsoft.com/office/drawing/2014/main" id="{FC07E7EC-8355-4389-921A-E977684F3976}"/>
              </a:ext>
            </a:extLst>
          </p:cNvPr>
          <p:cNvPicPr>
            <a:picLocks noChangeAspect="1" noChangeArrowheads="1"/>
          </p:cNvPicPr>
          <p:nvPr/>
        </p:nvPicPr>
        <p:blipFill>
          <a:blip r:embed="rId4" cstate="print"/>
          <a:srcRect b="4311"/>
          <a:stretch>
            <a:fillRect/>
          </a:stretch>
        </p:blipFill>
        <p:spPr bwMode="auto">
          <a:xfrm>
            <a:off x="6497571" y="3998037"/>
            <a:ext cx="1779563" cy="2560672"/>
          </a:xfrm>
          <a:prstGeom prst="roundRect">
            <a:avLst>
              <a:gd name="adj" fmla="val 3876"/>
            </a:avLst>
          </a:prstGeom>
          <a:noFill/>
          <a:ln>
            <a:solidFill>
              <a:schemeClr val="accent1"/>
            </a:solidFill>
          </a:ln>
          <a:effectLst/>
        </p:spPr>
      </p:pic>
      <p:pic>
        <p:nvPicPr>
          <p:cNvPr id="7" name="Image 6">
            <a:extLst>
              <a:ext uri="{FF2B5EF4-FFF2-40B4-BE49-F238E27FC236}">
                <a16:creationId xmlns:a16="http://schemas.microsoft.com/office/drawing/2014/main" id="{5B5E96B9-BC4A-4F87-41E7-CB04208F6C1F}"/>
              </a:ext>
            </a:extLst>
          </p:cNvPr>
          <p:cNvPicPr>
            <a:picLocks noChangeAspect="1"/>
          </p:cNvPicPr>
          <p:nvPr/>
        </p:nvPicPr>
        <p:blipFill>
          <a:blip r:embed="rId5"/>
          <a:stretch>
            <a:fillRect/>
          </a:stretch>
        </p:blipFill>
        <p:spPr>
          <a:xfrm>
            <a:off x="9479913" y="2438401"/>
            <a:ext cx="2641162" cy="1760774"/>
          </a:xfrm>
          <a:prstGeom prst="rect">
            <a:avLst/>
          </a:prstGeom>
        </p:spPr>
      </p:pic>
      <p:pic>
        <p:nvPicPr>
          <p:cNvPr id="8" name="Picture 6" descr="Afficher l'image d'origine">
            <a:extLst>
              <a:ext uri="{FF2B5EF4-FFF2-40B4-BE49-F238E27FC236}">
                <a16:creationId xmlns:a16="http://schemas.microsoft.com/office/drawing/2014/main" id="{3147CC95-5373-B82B-F577-38E6890A857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76942" y="3797904"/>
            <a:ext cx="2423360" cy="1611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68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9">
            <a:extLst>
              <a:ext uri="{FF2B5EF4-FFF2-40B4-BE49-F238E27FC236}">
                <a16:creationId xmlns:a16="http://schemas.microsoft.com/office/drawing/2014/main" id="{FB452CC5-029A-444D-AB1E-BD1491C11A78}"/>
              </a:ext>
            </a:extLst>
          </p:cNvPr>
          <p:cNvSpPr txBox="1">
            <a:spLocks/>
          </p:cNvSpPr>
          <p:nvPr/>
        </p:nvSpPr>
        <p:spPr>
          <a:xfrm>
            <a:off x="572493" y="238539"/>
            <a:ext cx="11018520" cy="143441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latin typeface="+mn-lt"/>
              </a:rPr>
              <a:t>La </a:t>
            </a:r>
            <a:r>
              <a:rPr lang="en-US" b="1" dirty="0" err="1">
                <a:latin typeface="+mn-lt"/>
              </a:rPr>
              <a:t>vaginite</a:t>
            </a:r>
            <a:r>
              <a:rPr lang="en-US" b="1" dirty="0">
                <a:latin typeface="+mn-lt"/>
              </a:rPr>
              <a:t> </a:t>
            </a:r>
            <a:r>
              <a:rPr lang="en-US" b="1" dirty="0" err="1">
                <a:latin typeface="+mn-lt"/>
              </a:rPr>
              <a:t>aérobie</a:t>
            </a:r>
            <a:endParaRPr lang="en-US" b="1" dirty="0">
              <a:latin typeface="+mn-lt"/>
            </a:endParaRPr>
          </a:p>
        </p:txBody>
      </p:sp>
      <p:sp>
        <p:nvSpPr>
          <p:cNvPr id="3" name="Espace réservé du contenu 2">
            <a:extLst>
              <a:ext uri="{FF2B5EF4-FFF2-40B4-BE49-F238E27FC236}">
                <a16:creationId xmlns:a16="http://schemas.microsoft.com/office/drawing/2014/main" id="{F1DE85EA-033A-4B63-9F29-75256227415D}"/>
              </a:ext>
            </a:extLst>
          </p:cNvPr>
          <p:cNvSpPr>
            <a:spLocks noGrp="1"/>
          </p:cNvSpPr>
          <p:nvPr>
            <p:ph idx="1"/>
          </p:nvPr>
        </p:nvSpPr>
        <p:spPr>
          <a:xfrm>
            <a:off x="0" y="2071316"/>
            <a:ext cx="8108647" cy="4119172"/>
          </a:xfrm>
        </p:spPr>
        <p:txBody>
          <a:bodyPr vert="horz" lIns="91440" tIns="45720" rIns="91440" bIns="45720" rtlCol="0" anchor="t">
            <a:normAutofit/>
          </a:bodyPr>
          <a:lstStyle/>
          <a:p>
            <a:r>
              <a:rPr lang="en-US" sz="2400" dirty="0"/>
              <a:t>Infection </a:t>
            </a:r>
            <a:r>
              <a:rPr lang="en-US" sz="2400" dirty="0" err="1"/>
              <a:t>vaginale</a:t>
            </a:r>
            <a:r>
              <a:rPr lang="en-US" sz="2400" dirty="0"/>
              <a:t> avec diminution des </a:t>
            </a:r>
            <a:r>
              <a:rPr lang="en-US" sz="2400" dirty="0" err="1"/>
              <a:t>lactobacilles</a:t>
            </a:r>
            <a:r>
              <a:rPr lang="en-US" sz="2400" dirty="0"/>
              <a:t> et </a:t>
            </a:r>
            <a:r>
              <a:rPr lang="en-US" sz="2400" dirty="0" err="1"/>
              <a:t>émergence</a:t>
            </a:r>
            <a:r>
              <a:rPr lang="en-US" sz="2400" dirty="0"/>
              <a:t> de </a:t>
            </a:r>
            <a:r>
              <a:rPr lang="en-US" sz="2400" dirty="0" err="1"/>
              <a:t>bactéries</a:t>
            </a:r>
            <a:r>
              <a:rPr lang="en-US" sz="2400" dirty="0"/>
              <a:t> </a:t>
            </a:r>
            <a:r>
              <a:rPr lang="en-US" sz="2400" dirty="0" err="1"/>
              <a:t>aérobies</a:t>
            </a:r>
            <a:r>
              <a:rPr lang="en-US" sz="2400" dirty="0"/>
              <a:t> (Enterococcus, Streptococcus, E coli…)</a:t>
            </a:r>
          </a:p>
          <a:p>
            <a:pPr marL="0"/>
            <a:endParaRPr lang="en-US" sz="2400" dirty="0"/>
          </a:p>
          <a:p>
            <a:r>
              <a:rPr lang="en-US" sz="2400" dirty="0"/>
              <a:t>Tableau </a:t>
            </a:r>
            <a:r>
              <a:rPr lang="en-US" sz="2400" dirty="0" err="1"/>
              <a:t>clinique</a:t>
            </a:r>
            <a:r>
              <a:rPr lang="en-US" sz="2400" dirty="0"/>
              <a:t> : </a:t>
            </a:r>
          </a:p>
          <a:p>
            <a:pPr lvl="1"/>
            <a:r>
              <a:rPr lang="en-US" dirty="0" err="1"/>
              <a:t>leucorrhées</a:t>
            </a:r>
            <a:r>
              <a:rPr lang="en-US" dirty="0"/>
              <a:t> </a:t>
            </a:r>
            <a:r>
              <a:rPr lang="en-US" dirty="0" err="1"/>
              <a:t>abondantes</a:t>
            </a:r>
            <a:r>
              <a:rPr lang="en-US" dirty="0"/>
              <a:t> </a:t>
            </a:r>
            <a:r>
              <a:rPr lang="en-US" dirty="0" err="1"/>
              <a:t>liquides</a:t>
            </a:r>
            <a:r>
              <a:rPr lang="en-US" dirty="0"/>
              <a:t> jaune-</a:t>
            </a:r>
            <a:r>
              <a:rPr lang="en-US" dirty="0" err="1"/>
              <a:t>verdâtres</a:t>
            </a:r>
            <a:endParaRPr lang="en-US" dirty="0"/>
          </a:p>
          <a:p>
            <a:pPr lvl="1"/>
            <a:r>
              <a:rPr lang="en-US" dirty="0"/>
              <a:t>Inflammation </a:t>
            </a:r>
            <a:r>
              <a:rPr lang="en-US" dirty="0" err="1"/>
              <a:t>vaginale</a:t>
            </a:r>
            <a:r>
              <a:rPr lang="en-US" dirty="0"/>
              <a:t> +++ avec </a:t>
            </a:r>
            <a:r>
              <a:rPr lang="en-US" dirty="0" err="1"/>
              <a:t>brûlures</a:t>
            </a:r>
            <a:r>
              <a:rPr lang="en-US" dirty="0"/>
              <a:t> </a:t>
            </a:r>
            <a:r>
              <a:rPr lang="en-US" dirty="0" err="1"/>
              <a:t>intenses</a:t>
            </a:r>
            <a:endParaRPr lang="en-US" dirty="0"/>
          </a:p>
          <a:p>
            <a:pPr marL="457200" lvl="1"/>
            <a:endParaRPr lang="en-US" dirty="0"/>
          </a:p>
          <a:p>
            <a:r>
              <a:rPr lang="en-US" sz="2400" dirty="0" err="1"/>
              <a:t>Traitement</a:t>
            </a:r>
            <a:r>
              <a:rPr lang="en-US" sz="2400" dirty="0"/>
              <a:t> : </a:t>
            </a:r>
            <a:r>
              <a:rPr lang="en-US" sz="2400" dirty="0" err="1"/>
              <a:t>antibiotique</a:t>
            </a:r>
            <a:r>
              <a:rPr lang="en-US" sz="2400" dirty="0"/>
              <a:t> </a:t>
            </a:r>
            <a:r>
              <a:rPr lang="en-US" sz="2400" dirty="0" err="1"/>
              <a:t>selon</a:t>
            </a:r>
            <a:r>
              <a:rPr lang="en-US" sz="2400" dirty="0"/>
              <a:t> </a:t>
            </a:r>
            <a:r>
              <a:rPr lang="en-US" sz="2400" dirty="0" err="1"/>
              <a:t>antibiogramme</a:t>
            </a:r>
            <a:r>
              <a:rPr lang="en-US" sz="2400" dirty="0"/>
              <a:t>, </a:t>
            </a:r>
            <a:r>
              <a:rPr lang="en-US" sz="2400" dirty="0" err="1"/>
              <a:t>oestrogènes</a:t>
            </a:r>
            <a:r>
              <a:rPr lang="en-US" sz="2400" dirty="0"/>
              <a:t> </a:t>
            </a:r>
            <a:r>
              <a:rPr lang="en-US" sz="2400" dirty="0" err="1"/>
              <a:t>locaux</a:t>
            </a:r>
            <a:r>
              <a:rPr lang="en-US" sz="2400" dirty="0"/>
              <a:t>, </a:t>
            </a:r>
            <a:r>
              <a:rPr lang="en-US" sz="2400" dirty="0" err="1"/>
              <a:t>probiotiques</a:t>
            </a:r>
            <a:endParaRPr lang="en-US" sz="2400" dirty="0"/>
          </a:p>
        </p:txBody>
      </p:sp>
      <p:pic>
        <p:nvPicPr>
          <p:cNvPr id="6146" name="Picture 2" descr="Gilbert Donders | Fertility and Sterility Dialog">
            <a:extLst>
              <a:ext uri="{FF2B5EF4-FFF2-40B4-BE49-F238E27FC236}">
                <a16:creationId xmlns:a16="http://schemas.microsoft.com/office/drawing/2014/main" id="{68296C12-E131-D255-A829-F20ED6176F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94"/>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144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21703BF-AF01-4584-9B92-39CC08686056}"/>
              </a:ext>
            </a:extLst>
          </p:cNvPr>
          <p:cNvSpPr>
            <a:spLocks noGrp="1"/>
          </p:cNvSpPr>
          <p:nvPr>
            <p:ph type="ctrTitle"/>
          </p:nvPr>
        </p:nvSpPr>
        <p:spPr>
          <a:xfrm>
            <a:off x="-124558" y="1154103"/>
            <a:ext cx="9144000" cy="2387600"/>
          </a:xfrm>
        </p:spPr>
        <p:txBody>
          <a:bodyPr anchor="ctr"/>
          <a:lstStyle/>
          <a:p>
            <a:r>
              <a:rPr lang="fr-FR" sz="4800" b="1" cap="none" spc="0" dirty="0">
                <a:solidFill>
                  <a:srgbClr val="002060"/>
                </a:solidFill>
                <a:latin typeface="+mn-lt"/>
                <a:cs typeface="Calibri" panose="020F0502020204030204" pitchFamily="34" charset="0"/>
              </a:rPr>
              <a:t>Dysbiose et infection HPV</a:t>
            </a:r>
          </a:p>
        </p:txBody>
      </p:sp>
      <p:sp>
        <p:nvSpPr>
          <p:cNvPr id="2" name="Sous-titre 1"/>
          <p:cNvSpPr>
            <a:spLocks noGrp="1"/>
          </p:cNvSpPr>
          <p:nvPr>
            <p:ph type="subTitle" idx="1"/>
          </p:nvPr>
        </p:nvSpPr>
        <p:spPr/>
        <p:txBody>
          <a:bodyPr/>
          <a:lstStyle/>
          <a:p>
            <a:endParaRPr lang="fr-FR" dirty="0"/>
          </a:p>
        </p:txBody>
      </p:sp>
      <p:pic>
        <p:nvPicPr>
          <p:cNvPr id="6" name="Image 5">
            <a:extLst>
              <a:ext uri="{FF2B5EF4-FFF2-40B4-BE49-F238E27FC236}">
                <a16:creationId xmlns:a16="http://schemas.microsoft.com/office/drawing/2014/main" id="{56DFA1E5-751F-4CFD-98C1-8B7728E061EC}"/>
              </a:ext>
            </a:extLst>
          </p:cNvPr>
          <p:cNvPicPr>
            <a:picLocks noChangeAspect="1"/>
          </p:cNvPicPr>
          <p:nvPr/>
        </p:nvPicPr>
        <p:blipFill>
          <a:blip r:embed="rId2"/>
          <a:stretch>
            <a:fillRect/>
          </a:stretch>
        </p:blipFill>
        <p:spPr>
          <a:xfrm>
            <a:off x="30773" y="3429000"/>
            <a:ext cx="8368145" cy="2687782"/>
          </a:xfrm>
          <a:prstGeom prst="rect">
            <a:avLst/>
          </a:prstGeom>
        </p:spPr>
      </p:pic>
    </p:spTree>
    <p:extLst>
      <p:ext uri="{BB962C8B-B14F-4D97-AF65-F5344CB8AC3E}">
        <p14:creationId xmlns:p14="http://schemas.microsoft.com/office/powerpoint/2010/main" val="4023004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F7B56FB-63A9-40B7-AD06-D8FEFE951C27}"/>
              </a:ext>
            </a:extLst>
          </p:cNvPr>
          <p:cNvSpPr>
            <a:spLocks noGrp="1"/>
          </p:cNvSpPr>
          <p:nvPr>
            <p:ph type="title"/>
          </p:nvPr>
        </p:nvSpPr>
        <p:spPr>
          <a:xfrm>
            <a:off x="685800" y="228835"/>
            <a:ext cx="10241280" cy="1234440"/>
          </a:xfrm>
        </p:spPr>
        <p:txBody>
          <a:bodyPr>
            <a:normAutofit/>
          </a:bodyPr>
          <a:lstStyle/>
          <a:p>
            <a:r>
              <a:rPr lang="fr-FR" sz="4800" b="1" cap="none" spc="0" dirty="0">
                <a:solidFill>
                  <a:srgbClr val="002060"/>
                </a:solidFill>
                <a:latin typeface="Calibri" panose="020F0502020204030204" pitchFamily="34" charset="0"/>
                <a:cs typeface="Calibri" panose="020F0502020204030204" pitchFamily="34" charset="0"/>
              </a:rPr>
              <a:t>Microbiome vaginal et HPV</a:t>
            </a:r>
          </a:p>
        </p:txBody>
      </p:sp>
      <p:sp>
        <p:nvSpPr>
          <p:cNvPr id="5" name="Espace réservé du contenu 4">
            <a:extLst>
              <a:ext uri="{FF2B5EF4-FFF2-40B4-BE49-F238E27FC236}">
                <a16:creationId xmlns:a16="http://schemas.microsoft.com/office/drawing/2014/main" id="{9840C96C-9C4D-419B-B8B1-C98B6A94530A}"/>
              </a:ext>
            </a:extLst>
          </p:cNvPr>
          <p:cNvSpPr>
            <a:spLocks noGrp="1"/>
          </p:cNvSpPr>
          <p:nvPr>
            <p:ph sz="half" idx="1"/>
          </p:nvPr>
        </p:nvSpPr>
        <p:spPr>
          <a:xfrm>
            <a:off x="354132" y="1692149"/>
            <a:ext cx="5809531" cy="3638763"/>
          </a:xfrm>
        </p:spPr>
        <p:txBody>
          <a:bodyPr>
            <a:normAutofit lnSpcReduction="10000"/>
          </a:bodyPr>
          <a:lstStyle/>
          <a:p>
            <a:r>
              <a:rPr lang="fr-FR" dirty="0">
                <a:latin typeface="Calibri" panose="020F0502020204030204" pitchFamily="34" charset="0"/>
                <a:cs typeface="Calibri" panose="020F0502020204030204" pitchFamily="34" charset="0"/>
              </a:rPr>
              <a:t>Clearance HPV plus tardive en cas de dysbiose vaginale</a:t>
            </a:r>
            <a:r>
              <a:rPr lang="fr-FR" baseline="30000" dirty="0">
                <a:latin typeface="Calibri" panose="020F0502020204030204" pitchFamily="34" charset="0"/>
                <a:cs typeface="Calibri" panose="020F0502020204030204" pitchFamily="34" charset="0"/>
              </a:rPr>
              <a:t>1</a:t>
            </a:r>
          </a:p>
          <a:p>
            <a:pPr marL="0" indent="0">
              <a:buNone/>
            </a:pPr>
            <a:endParaRPr lang="fr-FR" baseline="30000" dirty="0">
              <a:latin typeface="Calibri" panose="020F0502020204030204" pitchFamily="34" charset="0"/>
              <a:cs typeface="Calibri" panose="020F0502020204030204" pitchFamily="34" charset="0"/>
            </a:endParaRPr>
          </a:p>
          <a:p>
            <a:r>
              <a:rPr lang="fr-FR" i="1" dirty="0">
                <a:latin typeface="Calibri" panose="020F0502020204030204" pitchFamily="34" charset="0"/>
                <a:cs typeface="Calibri" panose="020F0502020204030204" pitchFamily="34" charset="0"/>
              </a:rPr>
              <a:t>L. </a:t>
            </a:r>
            <a:r>
              <a:rPr lang="fr-FR" i="1" dirty="0" err="1">
                <a:latin typeface="Calibri" panose="020F0502020204030204" pitchFamily="34" charset="0"/>
                <a:cs typeface="Calibri" panose="020F0502020204030204" pitchFamily="34" charset="0"/>
              </a:rPr>
              <a:t>gasseri</a:t>
            </a:r>
            <a:r>
              <a:rPr lang="fr-FR" i="1" dirty="0">
                <a:latin typeface="Calibri" panose="020F0502020204030204" pitchFamily="34" charset="0"/>
                <a:cs typeface="Calibri" panose="020F0502020204030204" pitchFamily="34" charset="0"/>
              </a:rPr>
              <a:t> </a:t>
            </a:r>
            <a:r>
              <a:rPr lang="fr-FR" dirty="0">
                <a:latin typeface="Calibri" panose="020F0502020204030204" pitchFamily="34" charset="0"/>
                <a:cs typeface="Calibri" panose="020F0502020204030204" pitchFamily="34" charset="0"/>
              </a:rPr>
              <a:t>: clearance plus rapide et progression plus lente des lésions cervicales</a:t>
            </a:r>
            <a:r>
              <a:rPr lang="fr-FR" baseline="30000" dirty="0">
                <a:latin typeface="Calibri" panose="020F0502020204030204" pitchFamily="34" charset="0"/>
                <a:cs typeface="Calibri" panose="020F0502020204030204" pitchFamily="34" charset="0"/>
              </a:rPr>
              <a:t>2</a:t>
            </a:r>
            <a:endParaRPr lang="fr-FR" dirty="0">
              <a:latin typeface="Calibri" panose="020F0502020204030204" pitchFamily="34" charset="0"/>
              <a:cs typeface="Calibri" panose="020F0502020204030204" pitchFamily="34" charset="0"/>
            </a:endParaRPr>
          </a:p>
        </p:txBody>
      </p:sp>
      <p:sp>
        <p:nvSpPr>
          <p:cNvPr id="6" name="Espace réservé du contenu 5">
            <a:extLst>
              <a:ext uri="{FF2B5EF4-FFF2-40B4-BE49-F238E27FC236}">
                <a16:creationId xmlns:a16="http://schemas.microsoft.com/office/drawing/2014/main" id="{A5D5D066-B855-49A9-BCB7-653EB0A332A5}"/>
              </a:ext>
            </a:extLst>
          </p:cNvPr>
          <p:cNvSpPr>
            <a:spLocks noGrp="1"/>
          </p:cNvSpPr>
          <p:nvPr>
            <p:ph sz="half" idx="2"/>
          </p:nvPr>
        </p:nvSpPr>
        <p:spPr>
          <a:xfrm>
            <a:off x="6129458" y="1692148"/>
            <a:ext cx="5819288" cy="3638764"/>
          </a:xfrm>
        </p:spPr>
        <p:txBody>
          <a:bodyPr>
            <a:normAutofit lnSpcReduction="10000"/>
          </a:bodyPr>
          <a:lstStyle/>
          <a:p>
            <a:r>
              <a:rPr lang="fr-FR" dirty="0" err="1">
                <a:latin typeface="Calibri" panose="020F0502020204030204" pitchFamily="34" charset="0"/>
                <a:cs typeface="Calibri" panose="020F0502020204030204" pitchFamily="34" charset="0"/>
              </a:rPr>
              <a:t>Vaginose</a:t>
            </a:r>
            <a:r>
              <a:rPr lang="fr-FR" dirty="0">
                <a:latin typeface="Calibri" panose="020F0502020204030204" pitchFamily="34" charset="0"/>
                <a:cs typeface="Calibri" panose="020F0502020204030204" pitchFamily="34" charset="0"/>
              </a:rPr>
              <a:t> bactérienne associée à plus grande sévérité des lésions cervicales</a:t>
            </a:r>
            <a:r>
              <a:rPr lang="fr-FR" baseline="30000" dirty="0">
                <a:latin typeface="Calibri" panose="020F0502020204030204" pitchFamily="34" charset="0"/>
                <a:cs typeface="Calibri" panose="020F0502020204030204" pitchFamily="34" charset="0"/>
              </a:rPr>
              <a:t>3-4</a:t>
            </a:r>
            <a:endParaRPr lang="fr-FR" dirty="0">
              <a:latin typeface="Calibri" panose="020F0502020204030204" pitchFamily="34" charset="0"/>
              <a:cs typeface="Calibri" panose="020F0502020204030204" pitchFamily="34" charset="0"/>
            </a:endParaRPr>
          </a:p>
          <a:p>
            <a:r>
              <a:rPr lang="fr-FR" i="1" dirty="0">
                <a:latin typeface="Calibri" panose="020F0502020204030204" pitchFamily="34" charset="0"/>
                <a:cs typeface="Calibri" panose="020F0502020204030204" pitchFamily="34" charset="0"/>
              </a:rPr>
              <a:t>L </a:t>
            </a:r>
            <a:r>
              <a:rPr lang="fr-FR" i="1" dirty="0" err="1">
                <a:latin typeface="Calibri" panose="020F0502020204030204" pitchFamily="34" charset="0"/>
                <a:cs typeface="Calibri" panose="020F0502020204030204" pitchFamily="34" charset="0"/>
              </a:rPr>
              <a:t>crispatus</a:t>
            </a:r>
            <a:r>
              <a:rPr lang="fr-FR" i="1" dirty="0">
                <a:latin typeface="Calibri" panose="020F0502020204030204" pitchFamily="34" charset="0"/>
                <a:cs typeface="Calibri" panose="020F0502020204030204" pitchFamily="34" charset="0"/>
              </a:rPr>
              <a:t> </a:t>
            </a:r>
            <a:r>
              <a:rPr lang="fr-FR" dirty="0">
                <a:latin typeface="Calibri" panose="020F0502020204030204" pitchFamily="34" charset="0"/>
                <a:cs typeface="Calibri" panose="020F0502020204030204" pitchFamily="34" charset="0"/>
              </a:rPr>
              <a:t>: action </a:t>
            </a:r>
            <a:r>
              <a:rPr lang="fr-FR" dirty="0" err="1">
                <a:latin typeface="Calibri" panose="020F0502020204030204" pitchFamily="34" charset="0"/>
                <a:cs typeface="Calibri" panose="020F0502020204030204" pitchFamily="34" charset="0"/>
              </a:rPr>
              <a:t>cyto-toxique</a:t>
            </a:r>
            <a:r>
              <a:rPr lang="fr-FR" dirty="0">
                <a:latin typeface="Calibri" panose="020F0502020204030204" pitchFamily="34" charset="0"/>
                <a:cs typeface="Calibri" panose="020F0502020204030204" pitchFamily="34" charset="0"/>
              </a:rPr>
              <a:t> vis-à-vis de cellules Hela cervicales infectées par HPV 18</a:t>
            </a:r>
            <a:r>
              <a:rPr lang="fr-FR" baseline="30000" dirty="0">
                <a:latin typeface="Calibri" panose="020F0502020204030204" pitchFamily="34" charset="0"/>
                <a:cs typeface="Calibri" panose="020F0502020204030204" pitchFamily="34" charset="0"/>
              </a:rPr>
              <a:t>5</a:t>
            </a:r>
          </a:p>
          <a:p>
            <a:r>
              <a:rPr lang="fr-FR" i="1" dirty="0" err="1">
                <a:latin typeface="Calibri" panose="020F0502020204030204" pitchFamily="34" charset="0"/>
                <a:cs typeface="Calibri" panose="020F0502020204030204" pitchFamily="34" charset="0"/>
              </a:rPr>
              <a:t>Gardnerella</a:t>
            </a:r>
            <a:r>
              <a:rPr lang="fr-FR" i="1" dirty="0">
                <a:latin typeface="Calibri" panose="020F0502020204030204" pitchFamily="34" charset="0"/>
                <a:cs typeface="Calibri" panose="020F0502020204030204" pitchFamily="34" charset="0"/>
              </a:rPr>
              <a:t> vaginalis </a:t>
            </a:r>
            <a:r>
              <a:rPr lang="fr-FR" dirty="0">
                <a:latin typeface="Calibri" panose="020F0502020204030204" pitchFamily="34" charset="0"/>
                <a:cs typeface="Calibri" panose="020F0502020204030204" pitchFamily="34" charset="0"/>
              </a:rPr>
              <a:t>est associé à une progression plus fréquente et plus rapide vers un CIN II</a:t>
            </a:r>
            <a:r>
              <a:rPr lang="fr-FR" baseline="30000" dirty="0">
                <a:latin typeface="Calibri" panose="020F0502020204030204" pitchFamily="34" charset="0"/>
                <a:cs typeface="Calibri" panose="020F0502020204030204" pitchFamily="34" charset="0"/>
              </a:rPr>
              <a:t>6</a:t>
            </a:r>
            <a:r>
              <a:rPr lang="fr-FR" dirty="0">
                <a:latin typeface="Calibri" panose="020F0502020204030204" pitchFamily="34" charset="0"/>
                <a:cs typeface="Calibri" panose="020F0502020204030204" pitchFamily="34" charset="0"/>
              </a:rPr>
              <a:t> </a:t>
            </a:r>
          </a:p>
        </p:txBody>
      </p:sp>
      <p:sp>
        <p:nvSpPr>
          <p:cNvPr id="8" name="ZoneTexte 7">
            <a:extLst>
              <a:ext uri="{FF2B5EF4-FFF2-40B4-BE49-F238E27FC236}">
                <a16:creationId xmlns:a16="http://schemas.microsoft.com/office/drawing/2014/main" id="{7207A6FB-326A-45CF-8B0B-D6DF8A72E701}"/>
              </a:ext>
            </a:extLst>
          </p:cNvPr>
          <p:cNvSpPr txBox="1"/>
          <p:nvPr/>
        </p:nvSpPr>
        <p:spPr>
          <a:xfrm>
            <a:off x="47551" y="5649311"/>
            <a:ext cx="12232224" cy="1631216"/>
          </a:xfrm>
          <a:prstGeom prst="rect">
            <a:avLst/>
          </a:prstGeom>
          <a:noFill/>
        </p:spPr>
        <p:txBody>
          <a:bodyPr wrap="square" rtlCol="0">
            <a:spAutoFit/>
          </a:bodyPr>
          <a:lstStyle/>
          <a:p>
            <a:pPr marL="342900" indent="-342900">
              <a:buFont typeface="+mj-lt"/>
              <a:buAutoNum type="arabicPeriod"/>
            </a:pPr>
            <a:r>
              <a:rPr lang="fr-FR" sz="1000" i="1" dirty="0" err="1">
                <a:latin typeface="Arial" panose="020B0604020202020204" pitchFamily="34" charset="0"/>
                <a:cs typeface="Arial" panose="020B0604020202020204" pitchFamily="34" charset="0"/>
              </a:rPr>
              <a:t>Kero</a:t>
            </a:r>
            <a:r>
              <a:rPr lang="fr-FR" sz="1000" i="1" dirty="0">
                <a:latin typeface="Arial" panose="020B0604020202020204" pitchFamily="34" charset="0"/>
                <a:cs typeface="Arial" panose="020B0604020202020204" pitchFamily="34" charset="0"/>
              </a:rPr>
              <a:t> K, et al Association of </a:t>
            </a:r>
            <a:r>
              <a:rPr lang="fr-FR" sz="1000" i="1" dirty="0" err="1">
                <a:latin typeface="Arial" panose="020B0604020202020204" pitchFamily="34" charset="0"/>
                <a:cs typeface="Arial" panose="020B0604020202020204" pitchFamily="34" charset="0"/>
              </a:rPr>
              <a:t>asymptomatic</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bacterial</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vaginosis</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with</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persistence</a:t>
            </a:r>
            <a:r>
              <a:rPr lang="fr-FR" sz="1000" i="1" dirty="0">
                <a:latin typeface="Arial" panose="020B0604020202020204" pitchFamily="34" charset="0"/>
                <a:cs typeface="Arial" panose="020B0604020202020204" pitchFamily="34" charset="0"/>
              </a:rPr>
              <a:t> of </a:t>
            </a:r>
            <a:r>
              <a:rPr lang="fr-FR" sz="1000" i="1" dirty="0" err="1">
                <a:latin typeface="Arial" panose="020B0604020202020204" pitchFamily="34" charset="0"/>
                <a:cs typeface="Arial" panose="020B0604020202020204" pitchFamily="34" charset="0"/>
              </a:rPr>
              <a:t>female</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genital</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human</a:t>
            </a:r>
            <a:r>
              <a:rPr lang="fr-FR" sz="1000" i="1" dirty="0">
                <a:latin typeface="Arial" panose="020B0604020202020204" pitchFamily="34" charset="0"/>
                <a:cs typeface="Arial" panose="020B0604020202020204" pitchFamily="34" charset="0"/>
              </a:rPr>
              <a:t> papillomavirus infection. </a:t>
            </a:r>
            <a:r>
              <a:rPr lang="fr-FR" sz="1000" i="1" dirty="0" err="1">
                <a:latin typeface="Arial" panose="020B0604020202020204" pitchFamily="34" charset="0"/>
                <a:cs typeface="Arial" panose="020B0604020202020204" pitchFamily="34" charset="0"/>
              </a:rPr>
              <a:t>Eur</a:t>
            </a:r>
            <a:r>
              <a:rPr lang="fr-FR" sz="1000" i="1" dirty="0">
                <a:latin typeface="Arial" panose="020B0604020202020204" pitchFamily="34" charset="0"/>
                <a:cs typeface="Arial" panose="020B0604020202020204" pitchFamily="34" charset="0"/>
              </a:rPr>
              <a:t> J Clin </a:t>
            </a:r>
            <a:r>
              <a:rPr lang="fr-FR" sz="1000" i="1" dirty="0" err="1">
                <a:latin typeface="Arial" panose="020B0604020202020204" pitchFamily="34" charset="0"/>
                <a:cs typeface="Arial" panose="020B0604020202020204" pitchFamily="34" charset="0"/>
              </a:rPr>
              <a:t>Microbiol</a:t>
            </a:r>
            <a:r>
              <a:rPr lang="fr-FR" sz="1000" i="1" dirty="0">
                <a:latin typeface="Arial" panose="020B0604020202020204" pitchFamily="34" charset="0"/>
                <a:cs typeface="Arial" panose="020B0604020202020204" pitchFamily="34" charset="0"/>
              </a:rPr>
              <a:t> Infect Dis. 2017 </a:t>
            </a:r>
            <a:r>
              <a:rPr lang="fr-FR" sz="1000" i="1" dirty="0" err="1">
                <a:latin typeface="Arial" panose="020B0604020202020204" pitchFamily="34" charset="0"/>
                <a:cs typeface="Arial" panose="020B0604020202020204" pitchFamily="34" charset="0"/>
              </a:rPr>
              <a:t>Jul</a:t>
            </a:r>
            <a:r>
              <a:rPr lang="fr-FR" sz="1000" i="1" dirty="0">
                <a:latin typeface="Arial" panose="020B0604020202020204" pitchFamily="34" charset="0"/>
                <a:cs typeface="Arial" panose="020B0604020202020204" pitchFamily="34" charset="0"/>
              </a:rPr>
              <a:t> 5</a:t>
            </a:r>
          </a:p>
          <a:p>
            <a:pPr marL="342900" indent="-342900">
              <a:buFont typeface="+mj-lt"/>
              <a:buAutoNum type="arabicPeriod"/>
            </a:pPr>
            <a:r>
              <a:rPr lang="fr-FR" sz="1000" i="1" dirty="0">
                <a:latin typeface="Arial" panose="020B0604020202020204" pitchFamily="34" charset="0"/>
                <a:cs typeface="Arial" panose="020B0604020202020204" pitchFamily="34" charset="0"/>
              </a:rPr>
              <a:t>Mitra A, et al The vaginal </a:t>
            </a:r>
            <a:r>
              <a:rPr lang="fr-FR" sz="1000" i="1" dirty="0" err="1">
                <a:latin typeface="Arial" panose="020B0604020202020204" pitchFamily="34" charset="0"/>
                <a:cs typeface="Arial" panose="020B0604020202020204" pitchFamily="34" charset="0"/>
              </a:rPr>
              <a:t>microbiota</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human</a:t>
            </a:r>
            <a:r>
              <a:rPr lang="fr-FR" sz="1000" i="1" dirty="0">
                <a:latin typeface="Arial" panose="020B0604020202020204" pitchFamily="34" charset="0"/>
                <a:cs typeface="Arial" panose="020B0604020202020204" pitchFamily="34" charset="0"/>
              </a:rPr>
              <a:t> papillomavirus infection and cervical </a:t>
            </a:r>
            <a:r>
              <a:rPr lang="fr-FR" sz="1000" i="1" dirty="0" err="1">
                <a:latin typeface="Arial" panose="020B0604020202020204" pitchFamily="34" charset="0"/>
                <a:cs typeface="Arial" panose="020B0604020202020204" pitchFamily="34" charset="0"/>
              </a:rPr>
              <a:t>intraepithelial</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neoplasia</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what</a:t>
            </a:r>
            <a:r>
              <a:rPr lang="fr-FR" sz="1000" i="1" dirty="0">
                <a:latin typeface="Arial" panose="020B0604020202020204" pitchFamily="34" charset="0"/>
                <a:cs typeface="Arial" panose="020B0604020202020204" pitchFamily="34" charset="0"/>
              </a:rPr>
              <a:t> do </a:t>
            </a:r>
            <a:r>
              <a:rPr lang="fr-FR" sz="1000" i="1" dirty="0" err="1">
                <a:latin typeface="Arial" panose="020B0604020202020204" pitchFamily="34" charset="0"/>
                <a:cs typeface="Arial" panose="020B0604020202020204" pitchFamily="34" charset="0"/>
              </a:rPr>
              <a:t>we</a:t>
            </a:r>
            <a:r>
              <a:rPr lang="fr-FR" sz="1000" i="1" dirty="0">
                <a:latin typeface="Arial" panose="020B0604020202020204" pitchFamily="34" charset="0"/>
                <a:cs typeface="Arial" panose="020B0604020202020204" pitchFamily="34" charset="0"/>
              </a:rPr>
              <a:t> know and </a:t>
            </a:r>
            <a:r>
              <a:rPr lang="fr-FR" sz="1000" i="1" dirty="0" err="1">
                <a:latin typeface="Arial" panose="020B0604020202020204" pitchFamily="34" charset="0"/>
                <a:cs typeface="Arial" panose="020B0604020202020204" pitchFamily="34" charset="0"/>
              </a:rPr>
              <a:t>where</a:t>
            </a:r>
            <a:r>
              <a:rPr lang="fr-FR" sz="1000" i="1" dirty="0">
                <a:latin typeface="Arial" panose="020B0604020202020204" pitchFamily="34" charset="0"/>
                <a:cs typeface="Arial" panose="020B0604020202020204" pitchFamily="34" charset="0"/>
              </a:rPr>
              <a:t> are </a:t>
            </a:r>
            <a:r>
              <a:rPr lang="fr-FR" sz="1000" i="1" dirty="0" err="1">
                <a:latin typeface="Arial" panose="020B0604020202020204" pitchFamily="34" charset="0"/>
                <a:cs typeface="Arial" panose="020B0604020202020204" pitchFamily="34" charset="0"/>
              </a:rPr>
              <a:t>we</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going</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next</a:t>
            </a:r>
            <a:r>
              <a:rPr lang="fr-FR" sz="1000" i="1" dirty="0">
                <a:latin typeface="Arial" panose="020B0604020202020204" pitchFamily="34" charset="0"/>
                <a:cs typeface="Arial" panose="020B0604020202020204" pitchFamily="34" charset="0"/>
              </a:rPr>
              <a:t>? Microbiome. 2016;4:58. </a:t>
            </a:r>
          </a:p>
          <a:p>
            <a:pPr marL="342900" indent="-342900">
              <a:buFont typeface="+mj-lt"/>
              <a:buAutoNum type="arabicPeriod"/>
            </a:pPr>
            <a:r>
              <a:rPr lang="fr-FR" sz="1000" i="1" dirty="0">
                <a:latin typeface="Arial" panose="020B0604020202020204" pitchFamily="34" charset="0"/>
                <a:cs typeface="Arial" panose="020B0604020202020204" pitchFamily="34" charset="0"/>
              </a:rPr>
              <a:t>de Castro-</a:t>
            </a:r>
            <a:r>
              <a:rPr lang="fr-FR" sz="1000" i="1" dirty="0" err="1">
                <a:latin typeface="Arial" panose="020B0604020202020204" pitchFamily="34" charset="0"/>
                <a:cs typeface="Arial" panose="020B0604020202020204" pitchFamily="34" charset="0"/>
              </a:rPr>
              <a:t>Sobrinho</a:t>
            </a:r>
            <a:r>
              <a:rPr lang="fr-FR" sz="1000" i="1" dirty="0">
                <a:latin typeface="Arial" panose="020B0604020202020204" pitchFamily="34" charset="0"/>
                <a:cs typeface="Arial" panose="020B0604020202020204" pitchFamily="34" charset="0"/>
              </a:rPr>
              <a:t> JM, et al </a:t>
            </a:r>
            <a:r>
              <a:rPr lang="fr-FR" sz="1000" i="1" dirty="0" err="1">
                <a:latin typeface="Arial" panose="020B0604020202020204" pitchFamily="34" charset="0"/>
                <a:cs typeface="Arial" panose="020B0604020202020204" pitchFamily="34" charset="0"/>
              </a:rPr>
              <a:t>Bacterial</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vaginosis</a:t>
            </a:r>
            <a:r>
              <a:rPr lang="fr-FR" sz="1000" i="1" dirty="0">
                <a:latin typeface="Arial" panose="020B0604020202020204" pitchFamily="34" charset="0"/>
                <a:cs typeface="Arial" panose="020B0604020202020204" pitchFamily="34" charset="0"/>
              </a:rPr>
              <a:t> and </a:t>
            </a:r>
            <a:r>
              <a:rPr lang="fr-FR" sz="1000" i="1" dirty="0" err="1">
                <a:latin typeface="Arial" panose="020B0604020202020204" pitchFamily="34" charset="0"/>
                <a:cs typeface="Arial" panose="020B0604020202020204" pitchFamily="34" charset="0"/>
              </a:rPr>
              <a:t>inflammatory</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response</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showed</a:t>
            </a:r>
            <a:r>
              <a:rPr lang="fr-FR" sz="1000" i="1" dirty="0">
                <a:latin typeface="Arial" panose="020B0604020202020204" pitchFamily="34" charset="0"/>
                <a:cs typeface="Arial" panose="020B0604020202020204" pitchFamily="34" charset="0"/>
              </a:rPr>
              <a:t> association </a:t>
            </a:r>
            <a:r>
              <a:rPr lang="fr-FR" sz="1000" i="1" dirty="0" err="1">
                <a:latin typeface="Arial" panose="020B0604020202020204" pitchFamily="34" charset="0"/>
                <a:cs typeface="Arial" panose="020B0604020202020204" pitchFamily="34" charset="0"/>
              </a:rPr>
              <a:t>with</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severity</a:t>
            </a:r>
            <a:r>
              <a:rPr lang="fr-FR" sz="1000" i="1" dirty="0">
                <a:latin typeface="Arial" panose="020B0604020202020204" pitchFamily="34" charset="0"/>
                <a:cs typeface="Arial" panose="020B0604020202020204" pitchFamily="34" charset="0"/>
              </a:rPr>
              <a:t> of cervical </a:t>
            </a:r>
            <a:r>
              <a:rPr lang="fr-FR" sz="1000" i="1" dirty="0" err="1">
                <a:latin typeface="Arial" panose="020B0604020202020204" pitchFamily="34" charset="0"/>
                <a:cs typeface="Arial" panose="020B0604020202020204" pitchFamily="34" charset="0"/>
              </a:rPr>
              <a:t>neoplasia</a:t>
            </a:r>
            <a:r>
              <a:rPr lang="fr-FR" sz="1000" i="1" dirty="0">
                <a:latin typeface="Arial" panose="020B0604020202020204" pitchFamily="34" charset="0"/>
                <a:cs typeface="Arial" panose="020B0604020202020204" pitchFamily="34" charset="0"/>
              </a:rPr>
              <a:t> in HPV-positive </a:t>
            </a:r>
            <a:r>
              <a:rPr lang="fr-FR" sz="1000" i="1" dirty="0" err="1">
                <a:latin typeface="Arial" panose="020B0604020202020204" pitchFamily="34" charset="0"/>
                <a:cs typeface="Arial" panose="020B0604020202020204" pitchFamily="34" charset="0"/>
              </a:rPr>
              <a:t>women</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Diagn</a:t>
            </a:r>
            <a:r>
              <a:rPr lang="fr-FR" sz="1000" i="1" dirty="0">
                <a:latin typeface="Arial" panose="020B0604020202020204" pitchFamily="34" charset="0"/>
                <a:cs typeface="Arial" panose="020B0604020202020204" pitchFamily="34" charset="0"/>
              </a:rPr>
              <a:t> Cytopathol.2016 Feb;44(2):80-6. </a:t>
            </a:r>
          </a:p>
          <a:p>
            <a:pPr marL="342900" indent="-342900">
              <a:buFont typeface="+mj-lt"/>
              <a:buAutoNum type="arabicPeriod"/>
            </a:pPr>
            <a:r>
              <a:rPr lang="fr-FR" sz="1000" i="1" dirty="0">
                <a:latin typeface="Arial" panose="020B0604020202020204" pitchFamily="34" charset="0"/>
                <a:cs typeface="Arial" panose="020B0604020202020204" pitchFamily="34" charset="0"/>
              </a:rPr>
              <a:t>Mitra A, et al. Cervical </a:t>
            </a:r>
            <a:r>
              <a:rPr lang="fr-FR" sz="1000" i="1" dirty="0" err="1">
                <a:latin typeface="Arial" panose="020B0604020202020204" pitchFamily="34" charset="0"/>
                <a:cs typeface="Arial" panose="020B0604020202020204" pitchFamily="34" charset="0"/>
              </a:rPr>
              <a:t>intraepithelial</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neoplasia</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disease</a:t>
            </a:r>
            <a:r>
              <a:rPr lang="fr-FR" sz="1000" i="1" dirty="0">
                <a:latin typeface="Arial" panose="020B0604020202020204" pitchFamily="34" charset="0"/>
                <a:cs typeface="Arial" panose="020B0604020202020204" pitchFamily="34" charset="0"/>
              </a:rPr>
              <a:t> progression </a:t>
            </a:r>
            <a:r>
              <a:rPr lang="fr-FR" sz="1000" i="1" dirty="0" err="1">
                <a:latin typeface="Arial" panose="020B0604020202020204" pitchFamily="34" charset="0"/>
                <a:cs typeface="Arial" panose="020B0604020202020204" pitchFamily="34" charset="0"/>
              </a:rPr>
              <a:t>is</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associated</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with</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increased</a:t>
            </a:r>
            <a:r>
              <a:rPr lang="fr-FR" sz="1000" i="1" dirty="0">
                <a:latin typeface="Arial" panose="020B0604020202020204" pitchFamily="34" charset="0"/>
                <a:cs typeface="Arial" panose="020B0604020202020204" pitchFamily="34" charset="0"/>
              </a:rPr>
              <a:t> vaginal microbiome </a:t>
            </a:r>
            <a:r>
              <a:rPr lang="fr-FR" sz="1000" i="1" dirty="0" err="1">
                <a:latin typeface="Arial" panose="020B0604020202020204" pitchFamily="34" charset="0"/>
                <a:cs typeface="Arial" panose="020B0604020202020204" pitchFamily="34" charset="0"/>
              </a:rPr>
              <a:t>diversity</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Sci</a:t>
            </a:r>
            <a:r>
              <a:rPr lang="fr-FR" sz="1000" i="1" dirty="0">
                <a:latin typeface="Arial" panose="020B0604020202020204" pitchFamily="34" charset="0"/>
                <a:cs typeface="Arial" panose="020B0604020202020204" pitchFamily="34" charset="0"/>
              </a:rPr>
              <a:t> Rep. 2015;5:16865. </a:t>
            </a:r>
            <a:r>
              <a:rPr lang="fr-FR" sz="1000" i="1" dirty="0" err="1">
                <a:latin typeface="Arial" panose="020B0604020202020204" pitchFamily="34" charset="0"/>
                <a:cs typeface="Arial" panose="020B0604020202020204" pitchFamily="34" charset="0"/>
              </a:rPr>
              <a:t>doi</a:t>
            </a:r>
            <a:r>
              <a:rPr lang="fr-FR" sz="1000" i="1" dirty="0">
                <a:latin typeface="Arial" panose="020B0604020202020204" pitchFamily="34" charset="0"/>
                <a:cs typeface="Arial" panose="020B0604020202020204" pitchFamily="34" charset="0"/>
              </a:rPr>
              <a:t>: 10.1038/srep16865.</a:t>
            </a:r>
          </a:p>
          <a:p>
            <a:pPr marL="342900" indent="-342900">
              <a:buFont typeface="+mj-lt"/>
              <a:buAutoNum type="arabicPeriod"/>
            </a:pPr>
            <a:r>
              <a:rPr lang="fr-FR" sz="1000" i="1" dirty="0" err="1">
                <a:latin typeface="Arial" panose="020B0604020202020204" pitchFamily="34" charset="0"/>
                <a:cs typeface="Arial" panose="020B0604020202020204" pitchFamily="34" charset="0"/>
              </a:rPr>
              <a:t>Motevaseli</a:t>
            </a:r>
            <a:r>
              <a:rPr lang="fr-FR" sz="1000" i="1" dirty="0">
                <a:latin typeface="Arial" panose="020B0604020202020204" pitchFamily="34" charset="0"/>
                <a:cs typeface="Arial" panose="020B0604020202020204" pitchFamily="34" charset="0"/>
              </a:rPr>
              <a:t> E, et al. Normal and </a:t>
            </a:r>
            <a:r>
              <a:rPr lang="fr-FR" sz="1000" i="1" dirty="0" err="1">
                <a:latin typeface="Arial" panose="020B0604020202020204" pitchFamily="34" charset="0"/>
                <a:cs typeface="Arial" panose="020B0604020202020204" pitchFamily="34" charset="0"/>
              </a:rPr>
              <a:t>tumour</a:t>
            </a:r>
            <a:r>
              <a:rPr lang="fr-FR" sz="1000" i="1" dirty="0">
                <a:latin typeface="Arial" panose="020B0604020202020204" pitchFamily="34" charset="0"/>
                <a:cs typeface="Arial" panose="020B0604020202020204" pitchFamily="34" charset="0"/>
              </a:rPr>
              <a:t> cervical </a:t>
            </a:r>
            <a:r>
              <a:rPr lang="fr-FR" sz="1000" i="1" dirty="0" err="1">
                <a:latin typeface="Arial" panose="020B0604020202020204" pitchFamily="34" charset="0"/>
                <a:cs typeface="Arial" panose="020B0604020202020204" pitchFamily="34" charset="0"/>
              </a:rPr>
              <a:t>cells</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respond</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differently</a:t>
            </a:r>
            <a:r>
              <a:rPr lang="fr-FR" sz="1000" i="1" dirty="0">
                <a:latin typeface="Arial" panose="020B0604020202020204" pitchFamily="34" charset="0"/>
                <a:cs typeface="Arial" panose="020B0604020202020204" pitchFamily="34" charset="0"/>
              </a:rPr>
              <a:t> to vaginal </a:t>
            </a:r>
            <a:r>
              <a:rPr lang="fr-FR" sz="1000" i="1" dirty="0" err="1">
                <a:latin typeface="Arial" panose="020B0604020202020204" pitchFamily="34" charset="0"/>
                <a:cs typeface="Arial" panose="020B0604020202020204" pitchFamily="34" charset="0"/>
              </a:rPr>
              <a:t>lactobacilli</a:t>
            </a:r>
            <a:r>
              <a:rPr lang="fr-FR" sz="1000" i="1" dirty="0">
                <a:latin typeface="Arial" panose="020B0604020202020204" pitchFamily="34" charset="0"/>
                <a:cs typeface="Arial" panose="020B0604020202020204" pitchFamily="34" charset="0"/>
              </a:rPr>
              <a:t>, </a:t>
            </a:r>
            <a:r>
              <a:rPr lang="fr-FR" sz="1000" i="1" dirty="0" err="1">
                <a:latin typeface="Arial" panose="020B0604020202020204" pitchFamily="34" charset="0"/>
                <a:cs typeface="Arial" panose="020B0604020202020204" pitchFamily="34" charset="0"/>
              </a:rPr>
              <a:t>independent</a:t>
            </a:r>
            <a:r>
              <a:rPr lang="fr-FR" sz="1000" i="1" dirty="0">
                <a:latin typeface="Arial" panose="020B0604020202020204" pitchFamily="34" charset="0"/>
                <a:cs typeface="Arial" panose="020B0604020202020204" pitchFamily="34" charset="0"/>
              </a:rPr>
              <a:t> of pH and lactate. J Med </a:t>
            </a:r>
            <a:r>
              <a:rPr lang="fr-FR" sz="1000" i="1" dirty="0" err="1">
                <a:latin typeface="Arial" panose="020B0604020202020204" pitchFamily="34" charset="0"/>
                <a:cs typeface="Arial" panose="020B0604020202020204" pitchFamily="34" charset="0"/>
              </a:rPr>
              <a:t>Microbiol</a:t>
            </a:r>
            <a:r>
              <a:rPr lang="fr-FR" sz="1000" i="1" dirty="0">
                <a:latin typeface="Arial" panose="020B0604020202020204" pitchFamily="34" charset="0"/>
                <a:cs typeface="Arial" panose="020B0604020202020204" pitchFamily="34" charset="0"/>
              </a:rPr>
              <a:t>. 2013;62(PART7):1065–1072. </a:t>
            </a:r>
          </a:p>
          <a:p>
            <a:pPr marL="342900" indent="-342900">
              <a:buFont typeface="+mj-lt"/>
              <a:buAutoNum type="arabicPeriod"/>
            </a:pPr>
            <a:r>
              <a:rPr lang="fr-FR" sz="1000" b="0" i="1" dirty="0" err="1">
                <a:effectLst/>
                <a:latin typeface="Arial" panose="020B0604020202020204" pitchFamily="34" charset="0"/>
                <a:cs typeface="Arial" panose="020B0604020202020204" pitchFamily="34" charset="0"/>
              </a:rPr>
              <a:t>Usyk</a:t>
            </a:r>
            <a:r>
              <a:rPr lang="fr-FR" sz="1000" b="0" i="1" dirty="0">
                <a:effectLst/>
                <a:latin typeface="Arial" panose="020B0604020202020204" pitchFamily="34" charset="0"/>
                <a:cs typeface="Arial" panose="020B0604020202020204" pitchFamily="34" charset="0"/>
              </a:rPr>
              <a:t> M,, et al. </a:t>
            </a:r>
            <a:r>
              <a:rPr lang="fr-FR" sz="1000" b="0" i="1" dirty="0" err="1">
                <a:effectLst/>
                <a:latin typeface="Arial" panose="020B0604020202020204" pitchFamily="34" charset="0"/>
                <a:cs typeface="Arial" panose="020B0604020202020204" pitchFamily="34" charset="0"/>
              </a:rPr>
              <a:t>Cervicovaginal</a:t>
            </a:r>
            <a:r>
              <a:rPr lang="fr-FR" sz="1000" b="0" i="1" dirty="0">
                <a:effectLst/>
                <a:latin typeface="Arial" panose="020B0604020202020204" pitchFamily="34" charset="0"/>
                <a:cs typeface="Arial" panose="020B0604020202020204" pitchFamily="34" charset="0"/>
              </a:rPr>
              <a:t> microbiome and </a:t>
            </a:r>
            <a:r>
              <a:rPr lang="fr-FR" sz="1000" b="0" i="1" dirty="0" err="1">
                <a:effectLst/>
                <a:latin typeface="Arial" panose="020B0604020202020204" pitchFamily="34" charset="0"/>
                <a:cs typeface="Arial" panose="020B0604020202020204" pitchFamily="34" charset="0"/>
              </a:rPr>
              <a:t>natural</a:t>
            </a:r>
            <a:r>
              <a:rPr lang="fr-FR" sz="1000" b="0" i="1" dirty="0">
                <a:effectLst/>
                <a:latin typeface="Arial" panose="020B0604020202020204" pitchFamily="34" charset="0"/>
                <a:cs typeface="Arial" panose="020B0604020202020204" pitchFamily="34" charset="0"/>
              </a:rPr>
              <a:t> </a:t>
            </a:r>
            <a:r>
              <a:rPr lang="fr-FR" sz="1000" b="0" i="1" dirty="0" err="1">
                <a:effectLst/>
                <a:latin typeface="Arial" panose="020B0604020202020204" pitchFamily="34" charset="0"/>
                <a:cs typeface="Arial" panose="020B0604020202020204" pitchFamily="34" charset="0"/>
              </a:rPr>
              <a:t>history</a:t>
            </a:r>
            <a:r>
              <a:rPr lang="fr-FR" sz="1000" b="0" i="1" dirty="0">
                <a:effectLst/>
                <a:latin typeface="Arial" panose="020B0604020202020204" pitchFamily="34" charset="0"/>
                <a:cs typeface="Arial" panose="020B0604020202020204" pitchFamily="34" charset="0"/>
              </a:rPr>
              <a:t> of HPV in a longitudinal </a:t>
            </a:r>
            <a:r>
              <a:rPr lang="fr-FR" sz="1000" b="0" i="1" dirty="0" err="1">
                <a:effectLst/>
                <a:latin typeface="Arial" panose="020B0604020202020204" pitchFamily="34" charset="0"/>
                <a:cs typeface="Arial" panose="020B0604020202020204" pitchFamily="34" charset="0"/>
              </a:rPr>
              <a:t>study</a:t>
            </a:r>
            <a:r>
              <a:rPr lang="fr-FR" sz="1000" b="0" i="1" dirty="0">
                <a:effectLst/>
                <a:latin typeface="Arial" panose="020B0604020202020204" pitchFamily="34" charset="0"/>
                <a:cs typeface="Arial" panose="020B0604020202020204" pitchFamily="34" charset="0"/>
              </a:rPr>
              <a:t>. </a:t>
            </a:r>
            <a:r>
              <a:rPr lang="fr-FR" sz="1000" b="0" i="1" dirty="0" err="1">
                <a:effectLst/>
                <a:latin typeface="Arial" panose="020B0604020202020204" pitchFamily="34" charset="0"/>
                <a:cs typeface="Arial" panose="020B0604020202020204" pitchFamily="34" charset="0"/>
              </a:rPr>
              <a:t>PLoS</a:t>
            </a:r>
            <a:r>
              <a:rPr lang="fr-FR" sz="1000" b="0" i="1" dirty="0">
                <a:effectLst/>
                <a:latin typeface="Arial" panose="020B0604020202020204" pitchFamily="34" charset="0"/>
                <a:cs typeface="Arial" panose="020B0604020202020204" pitchFamily="34" charset="0"/>
              </a:rPr>
              <a:t> </a:t>
            </a:r>
            <a:r>
              <a:rPr lang="fr-FR" sz="1000" b="0" i="1" dirty="0" err="1">
                <a:effectLst/>
                <a:latin typeface="Arial" panose="020B0604020202020204" pitchFamily="34" charset="0"/>
                <a:cs typeface="Arial" panose="020B0604020202020204" pitchFamily="34" charset="0"/>
              </a:rPr>
              <a:t>Pathog</a:t>
            </a:r>
            <a:r>
              <a:rPr lang="fr-FR" sz="1000" b="0" i="1" dirty="0">
                <a:effectLst/>
                <a:latin typeface="Arial" panose="020B0604020202020204" pitchFamily="34" charset="0"/>
                <a:cs typeface="Arial" panose="020B0604020202020204" pitchFamily="34" charset="0"/>
              </a:rPr>
              <a:t>. 2020;16(3):e1008376. </a:t>
            </a:r>
            <a:r>
              <a:rPr lang="fr-FR" sz="1000" b="0" i="1" dirty="0" err="1">
                <a:effectLst/>
                <a:latin typeface="Arial" panose="020B0604020202020204" pitchFamily="34" charset="0"/>
                <a:cs typeface="Arial" panose="020B0604020202020204" pitchFamily="34" charset="0"/>
              </a:rPr>
              <a:t>Published</a:t>
            </a:r>
            <a:r>
              <a:rPr lang="fr-FR" sz="1000" b="0" i="1" dirty="0">
                <a:effectLst/>
                <a:latin typeface="Arial" panose="020B0604020202020204" pitchFamily="34" charset="0"/>
                <a:cs typeface="Arial" panose="020B0604020202020204" pitchFamily="34" charset="0"/>
              </a:rPr>
              <a:t> 2020 Mar 26. </a:t>
            </a:r>
            <a:endParaRPr lang="fr-FR" sz="1000" i="1" dirty="0">
              <a:latin typeface="Arial" panose="020B0604020202020204" pitchFamily="34" charset="0"/>
              <a:cs typeface="Arial" panose="020B0604020202020204" pitchFamily="34" charset="0"/>
            </a:endParaRPr>
          </a:p>
          <a:p>
            <a:pPr marL="342900" indent="-342900">
              <a:buFont typeface="+mj-lt"/>
              <a:buAutoNum type="arabicPeriod"/>
            </a:pPr>
            <a:endParaRPr lang="fr-FR" sz="1000" i="1" dirty="0">
              <a:latin typeface="Arial" panose="020B0604020202020204" pitchFamily="34" charset="0"/>
              <a:cs typeface="Arial" panose="020B0604020202020204" pitchFamily="34" charset="0"/>
            </a:endParaRPr>
          </a:p>
          <a:p>
            <a:pPr marL="342900" indent="-342900">
              <a:buFont typeface="+mj-lt"/>
              <a:buAutoNum type="arabicPeriod"/>
            </a:pPr>
            <a:endParaRPr lang="fr-FR" sz="1000" i="1" dirty="0">
              <a:latin typeface="Arial" panose="020B0604020202020204" pitchFamily="34" charset="0"/>
              <a:cs typeface="Arial" panose="020B0604020202020204" pitchFamily="34" charset="0"/>
            </a:endParaRPr>
          </a:p>
          <a:p>
            <a:endParaRPr lang="fr-FR" sz="1000" i="1" dirty="0">
              <a:latin typeface="Arial" panose="020B0604020202020204" pitchFamily="34" charset="0"/>
              <a:cs typeface="Arial" panose="020B0604020202020204" pitchFamily="34" charset="0"/>
            </a:endParaRPr>
          </a:p>
          <a:p>
            <a:pPr marL="342900" indent="-342900">
              <a:buFont typeface="+mj-lt"/>
              <a:buAutoNum type="arabicPeriod"/>
            </a:pPr>
            <a:endParaRPr lang="fr-FR" sz="1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2379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8A0930E-2B89-47F4-BC44-BD5A0F7AA6B7}"/>
              </a:ext>
            </a:extLst>
          </p:cNvPr>
          <p:cNvSpPr>
            <a:spLocks noGrp="1"/>
          </p:cNvSpPr>
          <p:nvPr>
            <p:ph type="title"/>
          </p:nvPr>
        </p:nvSpPr>
        <p:spPr>
          <a:xfrm>
            <a:off x="-38399" y="198136"/>
            <a:ext cx="6396135" cy="3904911"/>
          </a:xfrm>
        </p:spPr>
        <p:txBody>
          <a:bodyPr vert="horz" lIns="91440" tIns="45720" rIns="91440" bIns="45720" rtlCol="0" anchor="ctr">
            <a:normAutofit/>
          </a:bodyPr>
          <a:lstStyle/>
          <a:p>
            <a:pPr algn="ctr"/>
            <a:r>
              <a:rPr lang="en-US" sz="4800" b="1" cap="none" spc="0" dirty="0">
                <a:solidFill>
                  <a:srgbClr val="002060"/>
                </a:solidFill>
                <a:latin typeface="Calibri" panose="020F0502020204030204" pitchFamily="34" charset="0"/>
                <a:cs typeface="Calibri" panose="020F0502020204030204" pitchFamily="34" charset="0"/>
              </a:rPr>
              <a:t>Microbiome vaginal et </a:t>
            </a:r>
            <a:r>
              <a:rPr lang="en-US" sz="4800" b="1" cap="none" spc="0" dirty="0" err="1">
                <a:solidFill>
                  <a:srgbClr val="002060"/>
                </a:solidFill>
                <a:latin typeface="Calibri" panose="020F0502020204030204" pitchFamily="34" charset="0"/>
                <a:cs typeface="Calibri" panose="020F0502020204030204" pitchFamily="34" charset="0"/>
              </a:rPr>
              <a:t>grossesse</a:t>
            </a:r>
            <a:endParaRPr lang="en-US" sz="4800" b="1" cap="none" spc="0" dirty="0">
              <a:solidFill>
                <a:srgbClr val="002060"/>
              </a:solidFill>
              <a:latin typeface="Calibri" panose="020F0502020204030204" pitchFamily="34" charset="0"/>
              <a:cs typeface="Calibri" panose="020F0502020204030204" pitchFamily="34" charset="0"/>
            </a:endParaRPr>
          </a:p>
        </p:txBody>
      </p:sp>
      <p:sp>
        <p:nvSpPr>
          <p:cNvPr id="5" name="Espace réservé du texte 4">
            <a:extLst>
              <a:ext uri="{FF2B5EF4-FFF2-40B4-BE49-F238E27FC236}">
                <a16:creationId xmlns:a16="http://schemas.microsoft.com/office/drawing/2014/main" id="{FC38C21B-B049-4AF6-BB7F-42C5B3E9FECC}"/>
              </a:ext>
            </a:extLst>
          </p:cNvPr>
          <p:cNvSpPr>
            <a:spLocks noGrp="1"/>
          </p:cNvSpPr>
          <p:nvPr>
            <p:ph type="body" idx="1"/>
          </p:nvPr>
        </p:nvSpPr>
        <p:spPr>
          <a:xfrm>
            <a:off x="810001" y="5280847"/>
            <a:ext cx="4961535" cy="785656"/>
          </a:xfrm>
        </p:spPr>
        <p:txBody>
          <a:bodyPr vert="horz" lIns="91440" tIns="45720" rIns="91440" bIns="45720" rtlCol="0" anchor="t">
            <a:normAutofit/>
          </a:bodyPr>
          <a:lstStyle/>
          <a:p>
            <a:pPr algn="l"/>
            <a:endParaRPr lang="en-US"/>
          </a:p>
        </p:txBody>
      </p:sp>
      <p:pic>
        <p:nvPicPr>
          <p:cNvPr id="3" name="Image 2" descr="Une image contenant personne, lit, femme, habits&#10;&#10;Description générée avec un niveau de confiance très élevé">
            <a:extLst>
              <a:ext uri="{FF2B5EF4-FFF2-40B4-BE49-F238E27FC236}">
                <a16:creationId xmlns:a16="http://schemas.microsoft.com/office/drawing/2014/main" id="{7559BC71-B69E-499F-A5DC-70A25B9FA1CE}"/>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r="40714" b="-1"/>
          <a:stretch/>
        </p:blipFill>
        <p:spPr>
          <a:xfrm>
            <a:off x="6100916" y="10"/>
            <a:ext cx="6091084" cy="6857990"/>
          </a:xfrm>
          <a:prstGeom prst="rect">
            <a:avLst/>
          </a:prstGeom>
        </p:spPr>
      </p:pic>
    </p:spTree>
    <p:extLst>
      <p:ext uri="{BB962C8B-B14F-4D97-AF65-F5344CB8AC3E}">
        <p14:creationId xmlns:p14="http://schemas.microsoft.com/office/powerpoint/2010/main" val="2266836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2257" y="264177"/>
            <a:ext cx="10515600" cy="1325563"/>
          </a:xfrm>
        </p:spPr>
        <p:txBody>
          <a:bodyPr>
            <a:normAutofit/>
          </a:bodyPr>
          <a:lstStyle/>
          <a:p>
            <a:r>
              <a:rPr lang="fr-FR" sz="3200" b="1" dirty="0">
                <a:solidFill>
                  <a:srgbClr val="002060"/>
                </a:solidFill>
                <a:latin typeface="+mn-lt"/>
              </a:rPr>
              <a:t>Risques de la dysbiose vaginale</a:t>
            </a:r>
          </a:p>
        </p:txBody>
      </p:sp>
      <p:sp>
        <p:nvSpPr>
          <p:cNvPr id="3" name="Espace réservé du contenu 2"/>
          <p:cNvSpPr>
            <a:spLocks noGrp="1"/>
          </p:cNvSpPr>
          <p:nvPr>
            <p:ph idx="1"/>
          </p:nvPr>
        </p:nvSpPr>
        <p:spPr>
          <a:xfrm>
            <a:off x="791547" y="1558346"/>
            <a:ext cx="10515600" cy="4351338"/>
          </a:xfrm>
        </p:spPr>
        <p:txBody>
          <a:bodyPr/>
          <a:lstStyle/>
          <a:p>
            <a:r>
              <a:rPr lang="fr-FR" dirty="0" err="1"/>
              <a:t>Vaginose</a:t>
            </a:r>
            <a:r>
              <a:rPr lang="fr-FR" dirty="0"/>
              <a:t> bactérienne : asymptomatique dans 50 % des cas  pendant la grossesse</a:t>
            </a:r>
          </a:p>
          <a:p>
            <a:r>
              <a:rPr lang="fr-FR" dirty="0"/>
              <a:t>Infections urinaires</a:t>
            </a:r>
          </a:p>
          <a:p>
            <a:r>
              <a:rPr lang="fr-FR" dirty="0"/>
              <a:t>Fausses couches spontanées</a:t>
            </a:r>
          </a:p>
          <a:p>
            <a:r>
              <a:rPr lang="fr-FR" dirty="0"/>
              <a:t>Chorioamniotite</a:t>
            </a:r>
          </a:p>
          <a:p>
            <a:r>
              <a:rPr lang="fr-FR" dirty="0"/>
              <a:t>Rupture prématurée des membranes</a:t>
            </a:r>
          </a:p>
          <a:p>
            <a:r>
              <a:rPr lang="fr-FR" dirty="0"/>
              <a:t>Travail et naissance prématurés</a:t>
            </a:r>
          </a:p>
          <a:p>
            <a:r>
              <a:rPr lang="fr-FR" dirty="0"/>
              <a:t>Endométrite post césarienne</a:t>
            </a:r>
          </a:p>
          <a:p>
            <a:pPr marL="0" indent="0">
              <a:buNone/>
            </a:pPr>
            <a:endParaRPr lang="fr-FR" dirty="0"/>
          </a:p>
        </p:txBody>
      </p:sp>
      <p:sp>
        <p:nvSpPr>
          <p:cNvPr id="4" name="Rectangle 3">
            <a:extLst>
              <a:ext uri="{FF2B5EF4-FFF2-40B4-BE49-F238E27FC236}">
                <a16:creationId xmlns:a16="http://schemas.microsoft.com/office/drawing/2014/main" id="{90EF5246-DFB0-4676-BF4D-D3E82E7BEC10}"/>
              </a:ext>
            </a:extLst>
          </p:cNvPr>
          <p:cNvSpPr/>
          <p:nvPr/>
        </p:nvSpPr>
        <p:spPr>
          <a:xfrm>
            <a:off x="348030" y="6132158"/>
            <a:ext cx="7396377" cy="461665"/>
          </a:xfrm>
          <a:prstGeom prst="rect">
            <a:avLst/>
          </a:prstGeom>
        </p:spPr>
        <p:txBody>
          <a:bodyPr wrap="square">
            <a:spAutoFit/>
          </a:bodyPr>
          <a:lstStyle/>
          <a:p>
            <a:r>
              <a:rPr lang="fr-FR" sz="1200" i="1" dirty="0">
                <a:latin typeface="Arial" panose="020B0604020202020204" pitchFamily="34" charset="0"/>
                <a:cs typeface="Arial" panose="020B0604020202020204" pitchFamily="34" charset="0"/>
              </a:rPr>
              <a:t>Bradshaw CS, </a:t>
            </a:r>
            <a:r>
              <a:rPr lang="fr-FR" sz="1200" i="1" dirty="0" err="1">
                <a:latin typeface="Arial" panose="020B0604020202020204" pitchFamily="34" charset="0"/>
                <a:cs typeface="Arial" panose="020B0604020202020204" pitchFamily="34" charset="0"/>
              </a:rPr>
              <a:t>Vodstrcil</a:t>
            </a:r>
            <a:r>
              <a:rPr lang="fr-FR" sz="1200" i="1" dirty="0">
                <a:latin typeface="Arial" panose="020B0604020202020204" pitchFamily="34" charset="0"/>
                <a:cs typeface="Arial" panose="020B0604020202020204" pitchFamily="34" charset="0"/>
              </a:rPr>
              <a:t> LA, </a:t>
            </a:r>
            <a:r>
              <a:rPr lang="fr-FR" sz="1200" i="1" dirty="0" err="1">
                <a:latin typeface="Arial" panose="020B0604020202020204" pitchFamily="34" charset="0"/>
                <a:cs typeface="Arial" panose="020B0604020202020204" pitchFamily="34" charset="0"/>
              </a:rPr>
              <a:t>Hocking</a:t>
            </a:r>
            <a:r>
              <a:rPr lang="fr-FR" sz="1200" i="1" dirty="0">
                <a:latin typeface="Arial" panose="020B0604020202020204" pitchFamily="34" charset="0"/>
                <a:cs typeface="Arial" panose="020B0604020202020204" pitchFamily="34" charset="0"/>
              </a:rPr>
              <a:t> JS, et al. </a:t>
            </a:r>
            <a:r>
              <a:rPr lang="fr-FR" sz="1200" i="1" dirty="0" err="1">
                <a:latin typeface="Arial" panose="020B0604020202020204" pitchFamily="34" charset="0"/>
                <a:cs typeface="Arial" panose="020B0604020202020204" pitchFamily="34" charset="0"/>
              </a:rPr>
              <a:t>Recurrence</a:t>
            </a:r>
            <a:r>
              <a:rPr lang="fr-FR" sz="1200" i="1" dirty="0">
                <a:latin typeface="Arial" panose="020B0604020202020204" pitchFamily="34" charset="0"/>
                <a:cs typeface="Arial" panose="020B0604020202020204" pitchFamily="34" charset="0"/>
              </a:rPr>
              <a:t> of </a:t>
            </a:r>
            <a:r>
              <a:rPr lang="en-US" sz="1200" i="1" dirty="0">
                <a:latin typeface="Arial" panose="020B0604020202020204" pitchFamily="34" charset="0"/>
                <a:cs typeface="Arial" panose="020B0604020202020204" pitchFamily="34" charset="0"/>
              </a:rPr>
              <a:t>bacterial vaginosis is </a:t>
            </a:r>
            <a:r>
              <a:rPr lang="en-US" sz="1200" i="1" dirty="0" err="1">
                <a:latin typeface="Arial" panose="020B0604020202020204" pitchFamily="34" charset="0"/>
                <a:cs typeface="Arial" panose="020B0604020202020204" pitchFamily="34" charset="0"/>
              </a:rPr>
              <a:t>signifi</a:t>
            </a:r>
            <a:r>
              <a:rPr lang="en-US" sz="1200" i="1" dirty="0">
                <a:latin typeface="Arial" panose="020B0604020202020204" pitchFamily="34" charset="0"/>
                <a:cs typeface="Arial" panose="020B0604020202020204" pitchFamily="34" charset="0"/>
              </a:rPr>
              <a:t> </a:t>
            </a:r>
            <a:r>
              <a:rPr lang="en-US" sz="1200" i="1" dirty="0" err="1">
                <a:latin typeface="Arial" panose="020B0604020202020204" pitchFamily="34" charset="0"/>
                <a:cs typeface="Arial" panose="020B0604020202020204" pitchFamily="34" charset="0"/>
              </a:rPr>
              <a:t>cantly</a:t>
            </a:r>
            <a:r>
              <a:rPr lang="en-US" sz="1200" i="1" dirty="0">
                <a:latin typeface="Arial" panose="020B0604020202020204" pitchFamily="34" charset="0"/>
                <a:cs typeface="Arial" panose="020B0604020202020204" pitchFamily="34" charset="0"/>
              </a:rPr>
              <a:t> associated with post treatment sexual activities and hormonal contraceptive use. Clin Infect </a:t>
            </a:r>
            <a:r>
              <a:rPr lang="fr-FR" sz="1200" i="1" dirty="0">
                <a:latin typeface="Arial" panose="020B0604020202020204" pitchFamily="34" charset="0"/>
                <a:cs typeface="Arial" panose="020B0604020202020204" pitchFamily="34" charset="0"/>
              </a:rPr>
              <a:t>Dis. 2013;56(6):777-786.</a:t>
            </a:r>
          </a:p>
        </p:txBody>
      </p:sp>
    </p:spTree>
    <p:extLst>
      <p:ext uri="{BB962C8B-B14F-4D97-AF65-F5344CB8AC3E}">
        <p14:creationId xmlns:p14="http://schemas.microsoft.com/office/powerpoint/2010/main" val="870965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D37E06F-75F7-4D36-A95A-CDC767E02BD3}"/>
              </a:ext>
            </a:extLst>
          </p:cNvPr>
          <p:cNvSpPr>
            <a:spLocks noGrp="1"/>
          </p:cNvSpPr>
          <p:nvPr>
            <p:ph type="title"/>
          </p:nvPr>
        </p:nvSpPr>
        <p:spPr>
          <a:xfrm>
            <a:off x="465071" y="97277"/>
            <a:ext cx="6616179" cy="1325563"/>
          </a:xfrm>
        </p:spPr>
        <p:txBody>
          <a:bodyPr>
            <a:normAutofit/>
          </a:bodyPr>
          <a:lstStyle/>
          <a:p>
            <a:r>
              <a:rPr lang="fr-FR" sz="3200" b="1">
                <a:solidFill>
                  <a:srgbClr val="002060"/>
                </a:solidFill>
                <a:latin typeface="+mn-lt"/>
              </a:rPr>
              <a:t>Dysbiose vaginale et fausses-couches</a:t>
            </a:r>
            <a:endParaRPr lang="fr-FR" sz="3200" b="1" dirty="0">
              <a:solidFill>
                <a:srgbClr val="002060"/>
              </a:solidFill>
              <a:latin typeface="+mn-lt"/>
            </a:endParaRPr>
          </a:p>
        </p:txBody>
      </p:sp>
      <p:sp>
        <p:nvSpPr>
          <p:cNvPr id="6" name="Espace réservé du contenu 5">
            <a:extLst>
              <a:ext uri="{FF2B5EF4-FFF2-40B4-BE49-F238E27FC236}">
                <a16:creationId xmlns:a16="http://schemas.microsoft.com/office/drawing/2014/main" id="{885DAE3B-DC34-4E4C-9847-67B74606ADBA}"/>
              </a:ext>
            </a:extLst>
          </p:cNvPr>
          <p:cNvSpPr>
            <a:spLocks noGrp="1"/>
          </p:cNvSpPr>
          <p:nvPr>
            <p:ph idx="1"/>
          </p:nvPr>
        </p:nvSpPr>
        <p:spPr>
          <a:xfrm>
            <a:off x="165031" y="1317824"/>
            <a:ext cx="6895322" cy="4351338"/>
          </a:xfrm>
        </p:spPr>
        <p:txBody>
          <a:bodyPr>
            <a:normAutofit/>
          </a:bodyPr>
          <a:lstStyle/>
          <a:p>
            <a:r>
              <a:rPr lang="fr-FR" sz="2400" dirty="0"/>
              <a:t>Les FCS sont observées dans environ 10 à 15 % des grossesses</a:t>
            </a:r>
          </a:p>
          <a:p>
            <a:r>
              <a:rPr lang="fr-FR" sz="2400" dirty="0"/>
              <a:t>Environ la moitié de ces FCS sont liées à une aneuploïdie ou à des aberrations chromosomiques</a:t>
            </a:r>
          </a:p>
          <a:p>
            <a:r>
              <a:rPr lang="fr-FR" sz="2400" dirty="0"/>
              <a:t>Les autres étiologies demeurent floues</a:t>
            </a:r>
          </a:p>
          <a:p>
            <a:r>
              <a:rPr lang="fr-FR" sz="2400" dirty="0"/>
              <a:t>L’hypothèse de l’influence de la déplétion </a:t>
            </a:r>
            <a:r>
              <a:rPr lang="fr-FR" sz="2400" dirty="0" err="1"/>
              <a:t>lactobacillaire</a:t>
            </a:r>
            <a:r>
              <a:rPr lang="fr-FR" sz="2400" dirty="0"/>
              <a:t> a été évoquée</a:t>
            </a:r>
          </a:p>
          <a:p>
            <a:r>
              <a:rPr lang="fr-FR" sz="2400" dirty="0"/>
              <a:t>Les FCS 1</a:t>
            </a:r>
            <a:r>
              <a:rPr lang="fr-FR" sz="2400" baseline="30000" dirty="0"/>
              <a:t>er</a:t>
            </a:r>
            <a:r>
              <a:rPr lang="fr-FR" sz="2400" dirty="0"/>
              <a:t> et 2</a:t>
            </a:r>
            <a:r>
              <a:rPr lang="fr-FR" sz="2400" baseline="30000" dirty="0"/>
              <a:t>ème</a:t>
            </a:r>
            <a:r>
              <a:rPr lang="fr-FR" sz="2400" dirty="0"/>
              <a:t> trimestres sont associés à une déplétion </a:t>
            </a:r>
            <a:r>
              <a:rPr lang="fr-FR" sz="2400" dirty="0" err="1"/>
              <a:t>lactobacillaire</a:t>
            </a:r>
            <a:r>
              <a:rPr lang="fr-FR" sz="2400" dirty="0"/>
              <a:t> et à une plus grande diversité du microbiome vaginal </a:t>
            </a:r>
          </a:p>
          <a:p>
            <a:endParaRPr lang="fr-FR" sz="2400" dirty="0"/>
          </a:p>
          <a:p>
            <a:pPr lvl="1"/>
            <a:endParaRPr lang="fr-FR" sz="2000" dirty="0"/>
          </a:p>
        </p:txBody>
      </p:sp>
      <p:pic>
        <p:nvPicPr>
          <p:cNvPr id="2050" name="Picture 2" descr="Fausse couche : les causes et aspects psychologiques">
            <a:extLst>
              <a:ext uri="{FF2B5EF4-FFF2-40B4-BE49-F238E27FC236}">
                <a16:creationId xmlns:a16="http://schemas.microsoft.com/office/drawing/2014/main" id="{5148775B-0281-47AC-9271-23A42C547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7234" y="0"/>
            <a:ext cx="3249735" cy="17093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B15155-5626-F608-3CC5-1A1F213FC7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74" t="4538" r="46392" b="32961"/>
          <a:stretch/>
        </p:blipFill>
        <p:spPr bwMode="auto">
          <a:xfrm>
            <a:off x="7084516" y="1803265"/>
            <a:ext cx="4942453" cy="500100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CA67BDB5-8045-3B48-F2B7-C309D039682E}"/>
              </a:ext>
            </a:extLst>
          </p:cNvPr>
          <p:cNvPicPr>
            <a:picLocks noChangeAspect="1"/>
          </p:cNvPicPr>
          <p:nvPr/>
        </p:nvPicPr>
        <p:blipFill rotWithShape="1">
          <a:blip r:embed="rId4"/>
          <a:srcRect l="5450" t="51065" r="35825" b="21649"/>
          <a:stretch/>
        </p:blipFill>
        <p:spPr>
          <a:xfrm>
            <a:off x="2163576" y="5564146"/>
            <a:ext cx="4764762" cy="1245268"/>
          </a:xfrm>
          <a:prstGeom prst="rect">
            <a:avLst/>
          </a:prstGeom>
        </p:spPr>
      </p:pic>
    </p:spTree>
    <p:extLst>
      <p:ext uri="{BB962C8B-B14F-4D97-AF65-F5344CB8AC3E}">
        <p14:creationId xmlns:p14="http://schemas.microsoft.com/office/powerpoint/2010/main" val="135617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08B5D53-038D-4B67-92FD-68614C12D3FA}"/>
              </a:ext>
            </a:extLst>
          </p:cNvPr>
          <p:cNvSpPr>
            <a:spLocks noGrp="1"/>
          </p:cNvSpPr>
          <p:nvPr>
            <p:ph type="title"/>
          </p:nvPr>
        </p:nvSpPr>
        <p:spPr>
          <a:xfrm>
            <a:off x="397725" y="300949"/>
            <a:ext cx="6970229" cy="740588"/>
          </a:xfrm>
        </p:spPr>
        <p:txBody>
          <a:bodyPr anchor="t">
            <a:noAutofit/>
          </a:bodyPr>
          <a:lstStyle/>
          <a:p>
            <a:pPr algn="l"/>
            <a:r>
              <a:rPr lang="fr-FR" sz="3200" b="1" dirty="0">
                <a:solidFill>
                  <a:srgbClr val="002060"/>
                </a:solidFill>
                <a:latin typeface="+mn-lt"/>
                <a:cs typeface="Calibri" panose="020F0502020204030204" pitchFamily="34" charset="0"/>
              </a:rPr>
              <a:t>Microbiome vaginal et prématurité</a:t>
            </a:r>
          </a:p>
        </p:txBody>
      </p:sp>
      <p:sp>
        <p:nvSpPr>
          <p:cNvPr id="9" name="ZoneTexte 8">
            <a:extLst>
              <a:ext uri="{FF2B5EF4-FFF2-40B4-BE49-F238E27FC236}">
                <a16:creationId xmlns:a16="http://schemas.microsoft.com/office/drawing/2014/main" id="{D46FD125-4F7A-45EC-B8E3-17358D2AF87A}"/>
              </a:ext>
            </a:extLst>
          </p:cNvPr>
          <p:cNvSpPr txBox="1"/>
          <p:nvPr/>
        </p:nvSpPr>
        <p:spPr>
          <a:xfrm>
            <a:off x="-26595" y="6215900"/>
            <a:ext cx="12260424" cy="276999"/>
          </a:xfrm>
          <a:prstGeom prst="rect">
            <a:avLst/>
          </a:prstGeom>
          <a:noFill/>
        </p:spPr>
        <p:txBody>
          <a:bodyPr wrap="square" rtlCol="0">
            <a:spAutoFit/>
          </a:bodyPr>
          <a:lstStyle/>
          <a:p>
            <a:r>
              <a:rPr lang="fr-FR" sz="1200" i="1" dirty="0" err="1">
                <a:latin typeface="BlinkMacSystemFont"/>
              </a:rPr>
              <a:t>Fettweis</a:t>
            </a:r>
            <a:r>
              <a:rPr lang="fr-FR" sz="1200" i="1" dirty="0">
                <a:latin typeface="BlinkMacSystemFont"/>
              </a:rPr>
              <a:t> JM, et al. The vaginal microbiome and </a:t>
            </a:r>
            <a:r>
              <a:rPr lang="fr-FR" sz="1200" i="1" dirty="0" err="1">
                <a:latin typeface="BlinkMacSystemFont"/>
              </a:rPr>
              <a:t>preterm</a:t>
            </a:r>
            <a:r>
              <a:rPr lang="fr-FR" sz="1200" i="1" dirty="0">
                <a:latin typeface="BlinkMacSystemFont"/>
              </a:rPr>
              <a:t> </a:t>
            </a:r>
            <a:r>
              <a:rPr lang="fr-FR" sz="1200" i="1" dirty="0" err="1">
                <a:latin typeface="BlinkMacSystemFont"/>
              </a:rPr>
              <a:t>birth</a:t>
            </a:r>
            <a:r>
              <a:rPr lang="fr-FR" sz="1200" i="1" dirty="0">
                <a:latin typeface="BlinkMacSystemFont"/>
              </a:rPr>
              <a:t>. Nat Med. 2019 Jun;25(6):1012-1021. </a:t>
            </a:r>
            <a:r>
              <a:rPr lang="fr-FR" sz="1200" i="1" dirty="0" err="1">
                <a:latin typeface="BlinkMacSystemFont"/>
              </a:rPr>
              <a:t>doi</a:t>
            </a:r>
            <a:r>
              <a:rPr lang="fr-FR" sz="1200" i="1" dirty="0">
                <a:latin typeface="BlinkMacSystemFont"/>
              </a:rPr>
              <a:t>: 10.1038/s41591-019-0450-2. Epub 2019 May 29. PMID: 31142849; PMCID: PMC6750801.</a:t>
            </a:r>
            <a:endParaRPr lang="fr-FR" sz="1200" i="1" dirty="0"/>
          </a:p>
        </p:txBody>
      </p:sp>
      <p:sp>
        <p:nvSpPr>
          <p:cNvPr id="3" name="Espace réservé du contenu 2">
            <a:extLst>
              <a:ext uri="{FF2B5EF4-FFF2-40B4-BE49-F238E27FC236}">
                <a16:creationId xmlns:a16="http://schemas.microsoft.com/office/drawing/2014/main" id="{D7749814-4571-4232-A57D-288D04B80333}"/>
              </a:ext>
            </a:extLst>
          </p:cNvPr>
          <p:cNvSpPr>
            <a:spLocks noGrp="1"/>
          </p:cNvSpPr>
          <p:nvPr>
            <p:ph idx="1"/>
          </p:nvPr>
        </p:nvSpPr>
        <p:spPr>
          <a:xfrm>
            <a:off x="176086" y="1350782"/>
            <a:ext cx="6478713" cy="4555873"/>
          </a:xfrm>
        </p:spPr>
        <p:txBody>
          <a:bodyPr>
            <a:normAutofit/>
          </a:bodyPr>
          <a:lstStyle/>
          <a:p>
            <a:r>
              <a:rPr lang="fr-FR" sz="2667" dirty="0">
                <a:latin typeface="Calibri" panose="020F0502020204030204" pitchFamily="34" charset="0"/>
                <a:cs typeface="Calibri" panose="020F0502020204030204" pitchFamily="34" charset="0"/>
              </a:rPr>
              <a:t>Etude faisant partie du Human Microbiome Project (12 000 échantillons de microbiotes)</a:t>
            </a:r>
          </a:p>
          <a:p>
            <a:r>
              <a:rPr lang="fr-FR" sz="2667" dirty="0">
                <a:latin typeface="Calibri" panose="020F0502020204030204" pitchFamily="34" charset="0"/>
                <a:cs typeface="Calibri" panose="020F0502020204030204" pitchFamily="34" charset="0"/>
              </a:rPr>
              <a:t>45 femmes avec prématurité et 90 femmes avec naissance à terme</a:t>
            </a:r>
          </a:p>
          <a:p>
            <a:r>
              <a:rPr lang="fr-FR" sz="2667" dirty="0">
                <a:latin typeface="Calibri" panose="020F0502020204030204" pitchFamily="34" charset="0"/>
                <a:cs typeface="Calibri" panose="020F0502020204030204" pitchFamily="34" charset="0"/>
              </a:rPr>
              <a:t>Plus grande diversité du microbiome dans le 1</a:t>
            </a:r>
            <a:r>
              <a:rPr lang="fr-FR" sz="2667" baseline="30000" dirty="0">
                <a:latin typeface="Calibri" panose="020F0502020204030204" pitchFamily="34" charset="0"/>
                <a:cs typeface="Calibri" panose="020F0502020204030204" pitchFamily="34" charset="0"/>
              </a:rPr>
              <a:t>er</a:t>
            </a:r>
            <a:r>
              <a:rPr lang="fr-FR" sz="2667" dirty="0">
                <a:latin typeface="Calibri" panose="020F0502020204030204" pitchFamily="34" charset="0"/>
                <a:cs typeface="Calibri" panose="020F0502020204030204" pitchFamily="34" charset="0"/>
              </a:rPr>
              <a:t> groupe</a:t>
            </a:r>
          </a:p>
          <a:p>
            <a:r>
              <a:rPr lang="fr-FR" sz="2667" dirty="0">
                <a:latin typeface="Calibri" panose="020F0502020204030204" pitchFamily="34" charset="0"/>
                <a:cs typeface="Calibri" panose="020F0502020204030204" pitchFamily="34" charset="0"/>
              </a:rPr>
              <a:t>Diminution de la proportion de Lactobacilles et augmentation de la proportion de bactéries associées à la </a:t>
            </a:r>
            <a:r>
              <a:rPr lang="fr-FR" sz="2667" dirty="0" err="1">
                <a:latin typeface="Calibri" panose="020F0502020204030204" pitchFamily="34" charset="0"/>
                <a:cs typeface="Calibri" panose="020F0502020204030204" pitchFamily="34" charset="0"/>
              </a:rPr>
              <a:t>vaginose</a:t>
            </a:r>
            <a:r>
              <a:rPr lang="fr-FR" sz="2667" dirty="0">
                <a:latin typeface="Calibri" panose="020F0502020204030204" pitchFamily="34" charset="0"/>
                <a:cs typeface="Calibri" panose="020F0502020204030204" pitchFamily="34" charset="0"/>
              </a:rPr>
              <a:t> dans le 1</a:t>
            </a:r>
            <a:r>
              <a:rPr lang="fr-FR" sz="2667" baseline="30000" dirty="0">
                <a:latin typeface="Calibri" panose="020F0502020204030204" pitchFamily="34" charset="0"/>
                <a:cs typeface="Calibri" panose="020F0502020204030204" pitchFamily="34" charset="0"/>
              </a:rPr>
              <a:t>er</a:t>
            </a:r>
            <a:r>
              <a:rPr lang="fr-FR" sz="2667" dirty="0">
                <a:latin typeface="Calibri" panose="020F0502020204030204" pitchFamily="34" charset="0"/>
                <a:cs typeface="Calibri" panose="020F0502020204030204" pitchFamily="34" charset="0"/>
              </a:rPr>
              <a:t> groupe</a:t>
            </a:r>
          </a:p>
        </p:txBody>
      </p:sp>
      <p:pic>
        <p:nvPicPr>
          <p:cNvPr id="6" name="Image 5">
            <a:extLst>
              <a:ext uri="{FF2B5EF4-FFF2-40B4-BE49-F238E27FC236}">
                <a16:creationId xmlns:a16="http://schemas.microsoft.com/office/drawing/2014/main" id="{2BC2B8A2-8AD3-45B1-A4DC-78BDA54AEEC1}"/>
              </a:ext>
            </a:extLst>
          </p:cNvPr>
          <p:cNvPicPr>
            <a:picLocks noChangeAspect="1"/>
          </p:cNvPicPr>
          <p:nvPr/>
        </p:nvPicPr>
        <p:blipFill rotWithShape="1">
          <a:blip r:embed="rId2"/>
          <a:srcRect l="32849" t="12884" r="33762" b="46603"/>
          <a:stretch/>
        </p:blipFill>
        <p:spPr>
          <a:xfrm>
            <a:off x="6756890" y="2211267"/>
            <a:ext cx="5129143" cy="3500668"/>
          </a:xfrm>
          <a:prstGeom prst="rect">
            <a:avLst/>
          </a:prstGeom>
        </p:spPr>
      </p:pic>
      <p:pic>
        <p:nvPicPr>
          <p:cNvPr id="1026" name="Picture 2" descr="17 NOVEMBRE, JOURNEE MONDIALE DE LA PREMATURITE">
            <a:extLst>
              <a:ext uri="{FF2B5EF4-FFF2-40B4-BE49-F238E27FC236}">
                <a16:creationId xmlns:a16="http://schemas.microsoft.com/office/drawing/2014/main" id="{7B860C1A-2D0D-4554-BE1F-BCF143017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9781" y="145940"/>
            <a:ext cx="2628900"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719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1D3126-161B-40B8-A406-2E15DD256CFA}"/>
              </a:ext>
            </a:extLst>
          </p:cNvPr>
          <p:cNvSpPr>
            <a:spLocks noGrp="1"/>
          </p:cNvSpPr>
          <p:nvPr>
            <p:ph type="title"/>
          </p:nvPr>
        </p:nvSpPr>
        <p:spPr>
          <a:xfrm>
            <a:off x="576943" y="150521"/>
            <a:ext cx="10515600" cy="1325563"/>
          </a:xfrm>
        </p:spPr>
        <p:txBody>
          <a:bodyPr>
            <a:normAutofit/>
          </a:bodyPr>
          <a:lstStyle/>
          <a:p>
            <a:r>
              <a:rPr lang="fr-FR" sz="3200" b="1" dirty="0" err="1">
                <a:solidFill>
                  <a:srgbClr val="002060"/>
                </a:solidFill>
                <a:latin typeface="+mn-lt"/>
              </a:rPr>
              <a:t>Vaginose</a:t>
            </a:r>
            <a:r>
              <a:rPr lang="fr-FR" sz="3200" b="1" dirty="0">
                <a:solidFill>
                  <a:srgbClr val="002060"/>
                </a:solidFill>
                <a:latin typeface="+mn-lt"/>
              </a:rPr>
              <a:t> Bactérienne et prématurité </a:t>
            </a:r>
          </a:p>
        </p:txBody>
      </p:sp>
      <p:sp>
        <p:nvSpPr>
          <p:cNvPr id="3" name="Espace réservé du contenu 2">
            <a:extLst>
              <a:ext uri="{FF2B5EF4-FFF2-40B4-BE49-F238E27FC236}">
                <a16:creationId xmlns:a16="http://schemas.microsoft.com/office/drawing/2014/main" id="{A9DD5710-FECB-4E18-8CD6-42D7938CBC07}"/>
              </a:ext>
            </a:extLst>
          </p:cNvPr>
          <p:cNvSpPr>
            <a:spLocks noGrp="1"/>
          </p:cNvSpPr>
          <p:nvPr>
            <p:ph idx="1"/>
          </p:nvPr>
        </p:nvSpPr>
        <p:spPr>
          <a:xfrm>
            <a:off x="838200" y="1625017"/>
            <a:ext cx="10515600" cy="4351338"/>
          </a:xfrm>
        </p:spPr>
        <p:txBody>
          <a:bodyPr/>
          <a:lstStyle/>
          <a:p>
            <a:r>
              <a:rPr lang="fr-FR" dirty="0"/>
              <a:t>Etude prospective multicentrique femmes à risque de prématurité</a:t>
            </a:r>
          </a:p>
          <a:p>
            <a:pPr lvl="1"/>
            <a:r>
              <a:rPr lang="fr-FR" dirty="0"/>
              <a:t>Col &lt; 25mm, ATCD de prématurité ou Fausse Couche Tardive</a:t>
            </a:r>
          </a:p>
          <a:p>
            <a:r>
              <a:rPr lang="fr-FR" dirty="0"/>
              <a:t>PCR spécifique </a:t>
            </a:r>
            <a:r>
              <a:rPr lang="fr-FR" i="1" dirty="0" err="1"/>
              <a:t>Fannyhessea</a:t>
            </a:r>
            <a:r>
              <a:rPr lang="fr-FR" i="1" dirty="0"/>
              <a:t> (ex Av)</a:t>
            </a:r>
            <a:r>
              <a:rPr lang="fr-FR" dirty="0"/>
              <a:t>, </a:t>
            </a:r>
            <a:r>
              <a:rPr lang="fr-FR" i="1" dirty="0" err="1"/>
              <a:t>Gardnerella</a:t>
            </a:r>
            <a:r>
              <a:rPr lang="fr-FR" i="1" dirty="0"/>
              <a:t> vaginalis</a:t>
            </a:r>
            <a:r>
              <a:rPr lang="fr-FR" dirty="0"/>
              <a:t>, </a:t>
            </a:r>
            <a:r>
              <a:rPr lang="fr-FR" i="1" dirty="0"/>
              <a:t>Lactobacillus</a:t>
            </a:r>
            <a:r>
              <a:rPr lang="fr-FR" dirty="0"/>
              <a:t>, </a:t>
            </a:r>
            <a:r>
              <a:rPr lang="fr-FR" i="1" dirty="0"/>
              <a:t>Mycoplasma hominis</a:t>
            </a:r>
          </a:p>
          <a:p>
            <a:r>
              <a:rPr lang="fr-FR" dirty="0"/>
              <a:t>813 grossesses</a:t>
            </a:r>
          </a:p>
          <a:p>
            <a:r>
              <a:rPr lang="fr-FR" dirty="0"/>
              <a:t>Hautes concentrations Av et GV associées à prématurité</a:t>
            </a:r>
          </a:p>
          <a:p>
            <a:pPr lvl="1"/>
            <a:r>
              <a:rPr lang="fr-FR" dirty="0"/>
              <a:t>[HR], 3.9; 95%CI, 1.1-14.1 p=0,031</a:t>
            </a:r>
          </a:p>
          <a:p>
            <a:r>
              <a:rPr lang="fr-FR" dirty="0"/>
              <a:t>AV</a:t>
            </a:r>
          </a:p>
          <a:p>
            <a:pPr lvl="1"/>
            <a:r>
              <a:rPr lang="fr-FR" dirty="0"/>
              <a:t>Plus de fausses couches tardives</a:t>
            </a:r>
          </a:p>
        </p:txBody>
      </p:sp>
      <p:sp>
        <p:nvSpPr>
          <p:cNvPr id="4" name="Rectangle 3">
            <a:extLst>
              <a:ext uri="{FF2B5EF4-FFF2-40B4-BE49-F238E27FC236}">
                <a16:creationId xmlns:a16="http://schemas.microsoft.com/office/drawing/2014/main" id="{65C68429-C8B0-4786-B9A5-C2803401A0AB}"/>
              </a:ext>
            </a:extLst>
          </p:cNvPr>
          <p:cNvSpPr/>
          <p:nvPr/>
        </p:nvSpPr>
        <p:spPr>
          <a:xfrm>
            <a:off x="504201" y="6039889"/>
            <a:ext cx="11145067" cy="523220"/>
          </a:xfrm>
          <a:prstGeom prst="rect">
            <a:avLst/>
          </a:prstGeom>
        </p:spPr>
        <p:txBody>
          <a:bodyPr wrap="square">
            <a:spAutoFit/>
          </a:bodyPr>
          <a:lstStyle/>
          <a:p>
            <a:r>
              <a:rPr lang="en-US" sz="1400" i="1" dirty="0" err="1">
                <a:solidFill>
                  <a:srgbClr val="000000"/>
                </a:solidFill>
                <a:latin typeface="Arial" panose="020B0604020202020204" pitchFamily="34" charset="0"/>
                <a:cs typeface="Arial" panose="020B0604020202020204" pitchFamily="34" charset="0"/>
              </a:rPr>
              <a:t>Bretelle</a:t>
            </a:r>
            <a:r>
              <a:rPr lang="en-US" sz="1400" i="1" dirty="0">
                <a:solidFill>
                  <a:srgbClr val="000000"/>
                </a:solidFill>
                <a:latin typeface="Arial" panose="020B0604020202020204" pitchFamily="34" charset="0"/>
                <a:cs typeface="Arial" panose="020B0604020202020204" pitchFamily="34" charset="0"/>
              </a:rPr>
              <a:t> &amp; Al. </a:t>
            </a:r>
            <a:r>
              <a:rPr lang="fr-FR" sz="1400" i="1" dirty="0">
                <a:latin typeface="Arial" panose="020B0604020202020204" pitchFamily="34" charset="0"/>
                <a:cs typeface="Arial" panose="020B0604020202020204" pitchFamily="34" charset="0"/>
              </a:rPr>
              <a:t>Groupe de Recherche en </a:t>
            </a:r>
            <a:r>
              <a:rPr lang="fr-FR" sz="1400" i="1" dirty="0" err="1">
                <a:latin typeface="Arial" panose="020B0604020202020204" pitchFamily="34" charset="0"/>
                <a:cs typeface="Arial" panose="020B0604020202020204" pitchFamily="34" charset="0"/>
              </a:rPr>
              <a:t>Obstetrique</a:t>
            </a:r>
            <a:r>
              <a:rPr lang="fr-FR" sz="1400" i="1" dirty="0">
                <a:latin typeface="Arial" panose="020B0604020202020204" pitchFamily="34" charset="0"/>
                <a:cs typeface="Arial" panose="020B0604020202020204" pitchFamily="34" charset="0"/>
              </a:rPr>
              <a:t> </a:t>
            </a:r>
            <a:r>
              <a:rPr lang="fr-FR" sz="1400" i="1" dirty="0" err="1">
                <a:latin typeface="Arial" panose="020B0604020202020204" pitchFamily="34" charset="0"/>
                <a:cs typeface="Arial" panose="020B0604020202020204" pitchFamily="34" charset="0"/>
              </a:rPr>
              <a:t>Gynecologie</a:t>
            </a:r>
            <a:r>
              <a:rPr lang="fr-FR" sz="1400" i="1" dirty="0">
                <a:latin typeface="Arial" panose="020B0604020202020204" pitchFamily="34" charset="0"/>
                <a:cs typeface="Arial" panose="020B0604020202020204" pitchFamily="34" charset="0"/>
              </a:rPr>
              <a:t> (GROG ) </a:t>
            </a:r>
            <a:r>
              <a:rPr lang="en-US" sz="1400" i="1" dirty="0">
                <a:solidFill>
                  <a:srgbClr val="000000"/>
                </a:solidFill>
                <a:latin typeface="Arial" panose="020B0604020202020204" pitchFamily="34" charset="0"/>
                <a:cs typeface="Arial" panose="020B0604020202020204" pitchFamily="34" charset="0"/>
              </a:rPr>
              <a:t>High A. </a:t>
            </a:r>
            <a:r>
              <a:rPr lang="en-US" sz="1400" i="1" dirty="0" err="1">
                <a:solidFill>
                  <a:srgbClr val="000000"/>
                </a:solidFill>
                <a:latin typeface="Arial" panose="020B0604020202020204" pitchFamily="34" charset="0"/>
                <a:cs typeface="Arial" panose="020B0604020202020204" pitchFamily="34" charset="0"/>
              </a:rPr>
              <a:t>vaginae</a:t>
            </a:r>
            <a:r>
              <a:rPr lang="en-US" sz="1400" i="1" dirty="0">
                <a:solidFill>
                  <a:srgbClr val="000000"/>
                </a:solidFill>
                <a:latin typeface="Arial" panose="020B0604020202020204" pitchFamily="34" charset="0"/>
                <a:cs typeface="Arial" panose="020B0604020202020204" pitchFamily="34" charset="0"/>
              </a:rPr>
              <a:t> and G. vaginalis vaginal loads are associated with preterm birth </a:t>
            </a:r>
            <a:r>
              <a:rPr lang="en-US" sz="1400" i="1" dirty="0">
                <a:latin typeface="Arial" panose="020B0604020202020204" pitchFamily="34" charset="0"/>
                <a:cs typeface="Arial" panose="020B0604020202020204" pitchFamily="34" charset="0"/>
              </a:rPr>
              <a:t>Clinical Infectious Diseases Advance Access published December 1, 2014</a:t>
            </a:r>
            <a:endParaRPr lang="fr-FR"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460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EA2975-C4B4-DBC7-442C-99EB7605AB1E}"/>
              </a:ext>
            </a:extLst>
          </p:cNvPr>
          <p:cNvSpPr>
            <a:spLocks noGrp="1"/>
          </p:cNvSpPr>
          <p:nvPr>
            <p:ph type="title"/>
          </p:nvPr>
        </p:nvSpPr>
        <p:spPr>
          <a:xfrm>
            <a:off x="614266" y="150521"/>
            <a:ext cx="10857722" cy="1325563"/>
          </a:xfrm>
        </p:spPr>
        <p:txBody>
          <a:bodyPr>
            <a:normAutofit/>
          </a:bodyPr>
          <a:lstStyle/>
          <a:p>
            <a:r>
              <a:rPr lang="fr-FR" sz="3200" b="1" dirty="0">
                <a:solidFill>
                  <a:srgbClr val="002060"/>
                </a:solidFill>
                <a:latin typeface="+mn-lt"/>
              </a:rPr>
              <a:t>Dysbiose vaginale et grossesse: dépister ? Traiter ? Avec quoi?</a:t>
            </a:r>
          </a:p>
        </p:txBody>
      </p:sp>
      <p:sp>
        <p:nvSpPr>
          <p:cNvPr id="6" name="Espace réservé du contenu 5">
            <a:extLst>
              <a:ext uri="{FF2B5EF4-FFF2-40B4-BE49-F238E27FC236}">
                <a16:creationId xmlns:a16="http://schemas.microsoft.com/office/drawing/2014/main" id="{0C838552-2F28-E7C1-AF81-9AD86FC701F0}"/>
              </a:ext>
            </a:extLst>
          </p:cNvPr>
          <p:cNvSpPr>
            <a:spLocks noGrp="1"/>
          </p:cNvSpPr>
          <p:nvPr>
            <p:ph idx="1"/>
          </p:nvPr>
        </p:nvSpPr>
        <p:spPr>
          <a:xfrm>
            <a:off x="558282" y="1312440"/>
            <a:ext cx="10515600" cy="5209657"/>
          </a:xfrm>
        </p:spPr>
        <p:txBody>
          <a:bodyPr>
            <a:normAutofit/>
          </a:bodyPr>
          <a:lstStyle/>
          <a:p>
            <a:r>
              <a:rPr lang="fr-FR" dirty="0"/>
              <a:t>Recommandations CNGOF de 2016 : pas d’intérêt à dépister systématiquement la VB chez les femmes asymptomatiques sans facteurs de risque</a:t>
            </a:r>
          </a:p>
          <a:p>
            <a:r>
              <a:rPr lang="fr-FR" dirty="0"/>
              <a:t>Chez les femmes ayant des antécédents de prématurité, le dépistage et le traitement de la </a:t>
            </a:r>
            <a:r>
              <a:rPr lang="fr-FR" dirty="0" err="1"/>
              <a:t>vaginose</a:t>
            </a:r>
            <a:r>
              <a:rPr lang="fr-FR" dirty="0"/>
              <a:t> peut être indiqué</a:t>
            </a:r>
          </a:p>
          <a:p>
            <a:r>
              <a:rPr lang="fr-FR" dirty="0"/>
              <a:t>Traitement réservé aux femmes symptomatiques et éventuellement aux femmes asymptomatiques dépistées VB+ </a:t>
            </a:r>
          </a:p>
          <a:p>
            <a:pPr lvl="1"/>
            <a:r>
              <a:rPr lang="fr-FR" dirty="0"/>
              <a:t>Métronidazole : sans risque pendant la grossesse (CRAT 2021)</a:t>
            </a:r>
          </a:p>
          <a:p>
            <a:r>
              <a:rPr lang="en-US" dirty="0"/>
              <a:t>Méta-analyse</a:t>
            </a:r>
            <a:r>
              <a:rPr lang="en-US" baseline="30000" dirty="0"/>
              <a:t>1 </a:t>
            </a:r>
            <a:r>
              <a:rPr lang="en-US" dirty="0"/>
              <a:t>pas </a:t>
            </a:r>
            <a:r>
              <a:rPr lang="en-US" dirty="0" err="1"/>
              <a:t>d’efficacité</a:t>
            </a:r>
            <a:r>
              <a:rPr lang="en-US" dirty="0"/>
              <a:t> </a:t>
            </a:r>
            <a:r>
              <a:rPr lang="en-US" dirty="0" err="1"/>
              <a:t>démontrée</a:t>
            </a:r>
            <a:r>
              <a:rPr lang="en-US" dirty="0"/>
              <a:t> sur risqué de </a:t>
            </a:r>
            <a:r>
              <a:rPr lang="en-US" dirty="0" err="1"/>
              <a:t>prématurité</a:t>
            </a:r>
            <a:r>
              <a:rPr lang="en-US" dirty="0"/>
              <a:t> </a:t>
            </a:r>
          </a:p>
          <a:p>
            <a:pPr lvl="1"/>
            <a:r>
              <a:rPr lang="fr-FR" dirty="0"/>
              <a:t>Ni métronidazole </a:t>
            </a:r>
            <a:r>
              <a:rPr lang="en-US" dirty="0"/>
              <a:t> 	RR 1.11 (95% CI 0.93-1.34) </a:t>
            </a:r>
          </a:p>
          <a:p>
            <a:pPr lvl="1"/>
            <a:r>
              <a:rPr lang="fr-FR" dirty="0"/>
              <a:t>Ni Clindamycine 		RR 0.87 (95% CI 0.73-1.05)</a:t>
            </a:r>
          </a:p>
          <a:p>
            <a:endParaRPr lang="fr-FR" dirty="0"/>
          </a:p>
          <a:p>
            <a:endParaRPr lang="fr-FR" dirty="0"/>
          </a:p>
        </p:txBody>
      </p:sp>
      <p:sp>
        <p:nvSpPr>
          <p:cNvPr id="8" name="ZoneTexte 7">
            <a:extLst>
              <a:ext uri="{FF2B5EF4-FFF2-40B4-BE49-F238E27FC236}">
                <a16:creationId xmlns:a16="http://schemas.microsoft.com/office/drawing/2014/main" id="{FC78DAAB-22C4-F3C3-5FE8-022AFE4C99D4}"/>
              </a:ext>
            </a:extLst>
          </p:cNvPr>
          <p:cNvSpPr txBox="1"/>
          <p:nvPr/>
        </p:nvSpPr>
        <p:spPr>
          <a:xfrm>
            <a:off x="270198" y="6396335"/>
            <a:ext cx="11363520" cy="461665"/>
          </a:xfrm>
          <a:prstGeom prst="rect">
            <a:avLst/>
          </a:prstGeom>
          <a:noFill/>
        </p:spPr>
        <p:txBody>
          <a:bodyPr wrap="square">
            <a:spAutoFit/>
          </a:bodyPr>
          <a:lstStyle/>
          <a:p>
            <a:pPr marL="342900" indent="-342900">
              <a:buFont typeface="+mj-lt"/>
              <a:buAutoNum type="arabicPeriod"/>
            </a:pPr>
            <a:r>
              <a:rPr lang="fr-FR" sz="1200" b="0" i="1" dirty="0" err="1">
                <a:solidFill>
                  <a:srgbClr val="212121"/>
                </a:solidFill>
                <a:effectLst/>
                <a:cs typeface="Arial" panose="020B0604020202020204" pitchFamily="34" charset="0"/>
              </a:rPr>
              <a:t>Haahr</a:t>
            </a:r>
            <a:r>
              <a:rPr lang="fr-FR" sz="1200" b="0" i="1" dirty="0">
                <a:solidFill>
                  <a:srgbClr val="212121"/>
                </a:solidFill>
                <a:effectLst/>
                <a:cs typeface="Arial" panose="020B0604020202020204" pitchFamily="34" charset="0"/>
              </a:rPr>
              <a:t> T, et al </a:t>
            </a:r>
            <a:r>
              <a:rPr lang="fr-FR" sz="1200" b="0" i="1" dirty="0" err="1">
                <a:solidFill>
                  <a:srgbClr val="212121"/>
                </a:solidFill>
                <a:effectLst/>
                <a:cs typeface="Arial" panose="020B0604020202020204" pitchFamily="34" charset="0"/>
              </a:rPr>
              <a:t>Treatment</a:t>
            </a:r>
            <a:r>
              <a:rPr lang="fr-FR" sz="1200" b="0" i="1" dirty="0">
                <a:solidFill>
                  <a:srgbClr val="212121"/>
                </a:solidFill>
                <a:effectLst/>
                <a:cs typeface="Arial" panose="020B0604020202020204" pitchFamily="34" charset="0"/>
              </a:rPr>
              <a:t> of </a:t>
            </a:r>
            <a:r>
              <a:rPr lang="fr-FR" sz="1200" b="0" i="1" dirty="0" err="1">
                <a:solidFill>
                  <a:srgbClr val="212121"/>
                </a:solidFill>
                <a:effectLst/>
                <a:cs typeface="Arial" panose="020B0604020202020204" pitchFamily="34" charset="0"/>
              </a:rPr>
              <a:t>bacterial</a:t>
            </a:r>
            <a:r>
              <a:rPr lang="fr-FR" sz="1200" b="0" i="1" dirty="0">
                <a:solidFill>
                  <a:srgbClr val="212121"/>
                </a:solidFill>
                <a:effectLst/>
                <a:cs typeface="Arial" panose="020B0604020202020204" pitchFamily="34" charset="0"/>
              </a:rPr>
              <a:t> </a:t>
            </a:r>
            <a:r>
              <a:rPr lang="fr-FR" sz="1200" b="0" i="1" dirty="0" err="1">
                <a:solidFill>
                  <a:srgbClr val="212121"/>
                </a:solidFill>
                <a:effectLst/>
                <a:cs typeface="Arial" panose="020B0604020202020204" pitchFamily="34" charset="0"/>
              </a:rPr>
              <a:t>vaginosis</a:t>
            </a:r>
            <a:r>
              <a:rPr lang="fr-FR" sz="1200" b="0" i="1" dirty="0">
                <a:solidFill>
                  <a:srgbClr val="212121"/>
                </a:solidFill>
                <a:effectLst/>
                <a:cs typeface="Arial" panose="020B0604020202020204" pitchFamily="34" charset="0"/>
              </a:rPr>
              <a:t> in </a:t>
            </a:r>
            <a:r>
              <a:rPr lang="fr-FR" sz="1200" b="0" i="1" dirty="0" err="1">
                <a:solidFill>
                  <a:srgbClr val="212121"/>
                </a:solidFill>
                <a:effectLst/>
                <a:cs typeface="Arial" panose="020B0604020202020204" pitchFamily="34" charset="0"/>
              </a:rPr>
              <a:t>pregnancy</a:t>
            </a:r>
            <a:r>
              <a:rPr lang="fr-FR" sz="1200" b="0" i="1" dirty="0">
                <a:solidFill>
                  <a:srgbClr val="212121"/>
                </a:solidFill>
                <a:effectLst/>
                <a:cs typeface="Arial" panose="020B0604020202020204" pitchFamily="34" charset="0"/>
              </a:rPr>
              <a:t> in </a:t>
            </a:r>
            <a:r>
              <a:rPr lang="fr-FR" sz="1200" b="0" i="1" dirty="0" err="1">
                <a:solidFill>
                  <a:srgbClr val="212121"/>
                </a:solidFill>
                <a:effectLst/>
                <a:cs typeface="Arial" panose="020B0604020202020204" pitchFamily="34" charset="0"/>
              </a:rPr>
              <a:t>order</a:t>
            </a:r>
            <a:r>
              <a:rPr lang="fr-FR" sz="1200" b="0" i="1" dirty="0">
                <a:solidFill>
                  <a:srgbClr val="212121"/>
                </a:solidFill>
                <a:effectLst/>
                <a:cs typeface="Arial" panose="020B0604020202020204" pitchFamily="34" charset="0"/>
              </a:rPr>
              <a:t> to </a:t>
            </a:r>
            <a:r>
              <a:rPr lang="fr-FR" sz="1200" b="0" i="1" dirty="0" err="1">
                <a:solidFill>
                  <a:srgbClr val="212121"/>
                </a:solidFill>
                <a:effectLst/>
                <a:cs typeface="Arial" panose="020B0604020202020204" pitchFamily="34" charset="0"/>
              </a:rPr>
              <a:t>reduce</a:t>
            </a:r>
            <a:r>
              <a:rPr lang="fr-FR" sz="1200" b="0" i="1" dirty="0">
                <a:solidFill>
                  <a:srgbClr val="212121"/>
                </a:solidFill>
                <a:effectLst/>
                <a:cs typeface="Arial" panose="020B0604020202020204" pitchFamily="34" charset="0"/>
              </a:rPr>
              <a:t> the </a:t>
            </a:r>
            <a:r>
              <a:rPr lang="fr-FR" sz="1200" b="0" i="1" dirty="0" err="1">
                <a:solidFill>
                  <a:srgbClr val="212121"/>
                </a:solidFill>
                <a:effectLst/>
                <a:cs typeface="Arial" panose="020B0604020202020204" pitchFamily="34" charset="0"/>
              </a:rPr>
              <a:t>risk</a:t>
            </a:r>
            <a:r>
              <a:rPr lang="fr-FR" sz="1200" b="0" i="1" dirty="0">
                <a:solidFill>
                  <a:srgbClr val="212121"/>
                </a:solidFill>
                <a:effectLst/>
                <a:cs typeface="Arial" panose="020B0604020202020204" pitchFamily="34" charset="0"/>
              </a:rPr>
              <a:t> of </a:t>
            </a:r>
            <a:r>
              <a:rPr lang="fr-FR" sz="1200" b="0" i="1" dirty="0" err="1">
                <a:solidFill>
                  <a:srgbClr val="212121"/>
                </a:solidFill>
                <a:effectLst/>
                <a:cs typeface="Arial" panose="020B0604020202020204" pitchFamily="34" charset="0"/>
              </a:rPr>
              <a:t>spontaneous</a:t>
            </a:r>
            <a:r>
              <a:rPr lang="fr-FR" sz="1200" b="0" i="1" dirty="0">
                <a:solidFill>
                  <a:srgbClr val="212121"/>
                </a:solidFill>
                <a:effectLst/>
                <a:cs typeface="Arial" panose="020B0604020202020204" pitchFamily="34" charset="0"/>
              </a:rPr>
              <a:t> </a:t>
            </a:r>
            <a:r>
              <a:rPr lang="fr-FR" sz="1200" b="0" i="1" dirty="0" err="1">
                <a:solidFill>
                  <a:srgbClr val="212121"/>
                </a:solidFill>
                <a:effectLst/>
                <a:cs typeface="Arial" panose="020B0604020202020204" pitchFamily="34" charset="0"/>
              </a:rPr>
              <a:t>preterm</a:t>
            </a:r>
            <a:r>
              <a:rPr lang="fr-FR" sz="1200" b="0" i="1" dirty="0">
                <a:solidFill>
                  <a:srgbClr val="212121"/>
                </a:solidFill>
                <a:effectLst/>
                <a:cs typeface="Arial" panose="020B0604020202020204" pitchFamily="34" charset="0"/>
              </a:rPr>
              <a:t> </a:t>
            </a:r>
            <a:r>
              <a:rPr lang="fr-FR" sz="1200" b="0" i="1" dirty="0" err="1">
                <a:solidFill>
                  <a:srgbClr val="212121"/>
                </a:solidFill>
                <a:effectLst/>
                <a:cs typeface="Arial" panose="020B0604020202020204" pitchFamily="34" charset="0"/>
              </a:rPr>
              <a:t>delivery</a:t>
            </a:r>
            <a:r>
              <a:rPr lang="fr-FR" sz="1200" b="0" i="1" dirty="0">
                <a:solidFill>
                  <a:srgbClr val="212121"/>
                </a:solidFill>
                <a:effectLst/>
                <a:cs typeface="Arial" panose="020B0604020202020204" pitchFamily="34" charset="0"/>
              </a:rPr>
              <a:t> - a </a:t>
            </a:r>
            <a:r>
              <a:rPr lang="fr-FR" sz="1200" b="0" i="1" dirty="0" err="1">
                <a:solidFill>
                  <a:srgbClr val="212121"/>
                </a:solidFill>
                <a:effectLst/>
                <a:cs typeface="Arial" panose="020B0604020202020204" pitchFamily="34" charset="0"/>
              </a:rPr>
              <a:t>clinical</a:t>
            </a:r>
            <a:r>
              <a:rPr lang="fr-FR" sz="1200" b="0" i="1" dirty="0">
                <a:solidFill>
                  <a:srgbClr val="212121"/>
                </a:solidFill>
                <a:effectLst/>
                <a:cs typeface="Arial" panose="020B0604020202020204" pitchFamily="34" charset="0"/>
              </a:rPr>
              <a:t> </a:t>
            </a:r>
            <a:r>
              <a:rPr lang="fr-FR" sz="1200" b="0" i="1" dirty="0" err="1">
                <a:solidFill>
                  <a:srgbClr val="212121"/>
                </a:solidFill>
                <a:effectLst/>
                <a:cs typeface="Arial" panose="020B0604020202020204" pitchFamily="34" charset="0"/>
              </a:rPr>
              <a:t>recommendation</a:t>
            </a:r>
            <a:r>
              <a:rPr lang="fr-FR" sz="1200" b="0" i="1" dirty="0">
                <a:solidFill>
                  <a:srgbClr val="212121"/>
                </a:solidFill>
                <a:effectLst/>
                <a:cs typeface="Arial" panose="020B0604020202020204" pitchFamily="34" charset="0"/>
              </a:rPr>
              <a:t>. Acta </a:t>
            </a:r>
            <a:r>
              <a:rPr lang="fr-FR" sz="1200" b="0" i="1" dirty="0" err="1">
                <a:solidFill>
                  <a:srgbClr val="212121"/>
                </a:solidFill>
                <a:effectLst/>
                <a:cs typeface="Arial" panose="020B0604020202020204" pitchFamily="34" charset="0"/>
              </a:rPr>
              <a:t>Obstet</a:t>
            </a:r>
            <a:r>
              <a:rPr lang="fr-FR" sz="1200" b="0" i="1" dirty="0">
                <a:solidFill>
                  <a:srgbClr val="212121"/>
                </a:solidFill>
                <a:effectLst/>
                <a:cs typeface="Arial" panose="020B0604020202020204" pitchFamily="34" charset="0"/>
              </a:rPr>
              <a:t> </a:t>
            </a:r>
            <a:r>
              <a:rPr lang="fr-FR" sz="1200" b="0" i="1" dirty="0" err="1">
                <a:solidFill>
                  <a:srgbClr val="212121"/>
                </a:solidFill>
                <a:effectLst/>
                <a:cs typeface="Arial" panose="020B0604020202020204" pitchFamily="34" charset="0"/>
              </a:rPr>
              <a:t>Gynecol</a:t>
            </a:r>
            <a:r>
              <a:rPr lang="fr-FR" sz="1200" b="0" i="1" dirty="0">
                <a:solidFill>
                  <a:srgbClr val="212121"/>
                </a:solidFill>
                <a:effectLst/>
                <a:cs typeface="Arial" panose="020B0604020202020204" pitchFamily="34" charset="0"/>
              </a:rPr>
              <a:t> </a:t>
            </a:r>
            <a:r>
              <a:rPr lang="fr-FR" sz="1200" b="0" i="1" dirty="0" err="1">
                <a:solidFill>
                  <a:srgbClr val="212121"/>
                </a:solidFill>
                <a:effectLst/>
                <a:cs typeface="Arial" panose="020B0604020202020204" pitchFamily="34" charset="0"/>
              </a:rPr>
              <a:t>Scand</a:t>
            </a:r>
            <a:r>
              <a:rPr lang="fr-FR" sz="1200" b="0" i="1" dirty="0">
                <a:solidFill>
                  <a:srgbClr val="212121"/>
                </a:solidFill>
                <a:effectLst/>
                <a:cs typeface="Arial" panose="020B0604020202020204" pitchFamily="34" charset="0"/>
              </a:rPr>
              <a:t>. 2016 Aug;95(8):850-60. </a:t>
            </a:r>
            <a:r>
              <a:rPr lang="fr-FR" sz="1200" b="0" i="1" dirty="0" err="1">
                <a:solidFill>
                  <a:srgbClr val="212121"/>
                </a:solidFill>
                <a:effectLst/>
                <a:cs typeface="Arial" panose="020B0604020202020204" pitchFamily="34" charset="0"/>
              </a:rPr>
              <a:t>doi</a:t>
            </a:r>
            <a:r>
              <a:rPr lang="fr-FR" sz="1200" b="0" i="1" dirty="0">
                <a:solidFill>
                  <a:srgbClr val="212121"/>
                </a:solidFill>
                <a:effectLst/>
                <a:cs typeface="Arial" panose="020B0604020202020204" pitchFamily="34" charset="0"/>
              </a:rPr>
              <a:t>: 10.1111/aogs.12933. Epub 2016 Jun 23. PMID: 27258798. </a:t>
            </a:r>
          </a:p>
        </p:txBody>
      </p:sp>
    </p:spTree>
    <p:extLst>
      <p:ext uri="{BB962C8B-B14F-4D97-AF65-F5344CB8AC3E}">
        <p14:creationId xmlns:p14="http://schemas.microsoft.com/office/powerpoint/2010/main" val="200605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4A8F25-DA87-755D-2E0D-CF2583401B4E}"/>
              </a:ext>
            </a:extLst>
          </p:cNvPr>
          <p:cNvSpPr>
            <a:spLocks noGrp="1"/>
          </p:cNvSpPr>
          <p:nvPr>
            <p:ph type="title"/>
          </p:nvPr>
        </p:nvSpPr>
        <p:spPr>
          <a:xfrm>
            <a:off x="838200" y="422724"/>
            <a:ext cx="10193262" cy="1267964"/>
          </a:xfrm>
        </p:spPr>
        <p:txBody>
          <a:bodyPr/>
          <a:lstStyle/>
          <a:p>
            <a:r>
              <a:rPr lang="fr-FR"/>
              <a:t>Liens d’intérêt</a:t>
            </a:r>
            <a:endParaRPr lang="fr-FR" dirty="0"/>
          </a:p>
        </p:txBody>
      </p:sp>
      <p:sp>
        <p:nvSpPr>
          <p:cNvPr id="3" name="Espace réservé du contenu 2">
            <a:extLst>
              <a:ext uri="{FF2B5EF4-FFF2-40B4-BE49-F238E27FC236}">
                <a16:creationId xmlns:a16="http://schemas.microsoft.com/office/drawing/2014/main" id="{64A0B509-886F-BF80-BBA4-4DC9A19D8BE7}"/>
              </a:ext>
            </a:extLst>
          </p:cNvPr>
          <p:cNvSpPr>
            <a:spLocks noGrp="1"/>
          </p:cNvSpPr>
          <p:nvPr>
            <p:ph idx="1"/>
          </p:nvPr>
        </p:nvSpPr>
        <p:spPr/>
        <p:txBody>
          <a:bodyPr/>
          <a:lstStyle/>
          <a:p>
            <a:r>
              <a:rPr lang="fr-FR" dirty="0"/>
              <a:t>Conférences, articles, études pour :</a:t>
            </a:r>
          </a:p>
          <a:p>
            <a:pPr lvl="1"/>
            <a:r>
              <a:rPr lang="fr-FR" dirty="0" err="1"/>
              <a:t>Besins</a:t>
            </a:r>
            <a:endParaRPr lang="fr-FR" dirty="0"/>
          </a:p>
          <a:p>
            <a:pPr lvl="1"/>
            <a:r>
              <a:rPr lang="fr-FR" dirty="0" err="1"/>
              <a:t>Biocodex</a:t>
            </a:r>
            <a:endParaRPr lang="fr-FR" dirty="0"/>
          </a:p>
          <a:p>
            <a:pPr lvl="1"/>
            <a:r>
              <a:rPr lang="fr-FR" dirty="0"/>
              <a:t>Gédéon Richter</a:t>
            </a:r>
          </a:p>
          <a:p>
            <a:pPr lvl="1"/>
            <a:r>
              <a:rPr lang="fr-FR" dirty="0" err="1"/>
              <a:t>Innotech</a:t>
            </a:r>
            <a:r>
              <a:rPr lang="fr-FR" dirty="0"/>
              <a:t> </a:t>
            </a:r>
            <a:r>
              <a:rPr lang="fr-FR" dirty="0" err="1"/>
              <a:t>int</a:t>
            </a:r>
            <a:r>
              <a:rPr lang="fr-FR" baseline="30000" dirty="0" err="1"/>
              <a:t>al</a:t>
            </a:r>
            <a:endParaRPr lang="fr-FR" dirty="0"/>
          </a:p>
          <a:p>
            <a:pPr lvl="1"/>
            <a:r>
              <a:rPr lang="fr-FR" dirty="0" err="1"/>
              <a:t>Medinova</a:t>
            </a:r>
            <a:endParaRPr lang="fr-FR" dirty="0"/>
          </a:p>
          <a:p>
            <a:pPr lvl="1"/>
            <a:r>
              <a:rPr lang="fr-FR" dirty="0" err="1"/>
              <a:t>Pileje</a:t>
            </a:r>
            <a:endParaRPr lang="fr-FR" dirty="0"/>
          </a:p>
          <a:p>
            <a:pPr marL="0" indent="0">
              <a:buNone/>
            </a:pPr>
            <a:endParaRPr lang="fr-FR" dirty="0"/>
          </a:p>
          <a:p>
            <a:endParaRPr lang="fr-FR" baseline="30000" dirty="0"/>
          </a:p>
        </p:txBody>
      </p:sp>
      <p:pic>
        <p:nvPicPr>
          <p:cNvPr id="2050" name="Picture 2" descr="Médecins et laboratoires, les conflits d’intérêts sur la sellette">
            <a:extLst>
              <a:ext uri="{FF2B5EF4-FFF2-40B4-BE49-F238E27FC236}">
                <a16:creationId xmlns:a16="http://schemas.microsoft.com/office/drawing/2014/main" id="{892E69A9-ECDF-4F50-BACC-F42855AAC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8849" y="183833"/>
            <a:ext cx="4233705" cy="291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111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37786" y="34115"/>
            <a:ext cx="5015957" cy="2447558"/>
          </a:xfrm>
          <a:prstGeom prst="rect">
            <a:avLst/>
          </a:prstGeom>
        </p:spPr>
      </p:pic>
      <p:sp>
        <p:nvSpPr>
          <p:cNvPr id="3" name="ZoneTexte 2">
            <a:extLst>
              <a:ext uri="{FF2B5EF4-FFF2-40B4-BE49-F238E27FC236}">
                <a16:creationId xmlns:a16="http://schemas.microsoft.com/office/drawing/2014/main" id="{C1E90C72-C1C3-5BCD-A892-02E32E41B05B}"/>
              </a:ext>
            </a:extLst>
          </p:cNvPr>
          <p:cNvSpPr txBox="1"/>
          <p:nvPr/>
        </p:nvSpPr>
        <p:spPr>
          <a:xfrm>
            <a:off x="279918" y="2704288"/>
            <a:ext cx="11327362" cy="2308324"/>
          </a:xfrm>
          <a:prstGeom prst="rect">
            <a:avLst/>
          </a:prstGeom>
          <a:noFill/>
        </p:spPr>
        <p:txBody>
          <a:bodyPr wrap="square">
            <a:spAutoFit/>
          </a:bodyPr>
          <a:lstStyle/>
          <a:p>
            <a:pPr marL="342900" indent="-342900">
              <a:buFont typeface="Arial" panose="020B0604020202020204" pitchFamily="34" charset="0"/>
              <a:buChar char="•"/>
            </a:pPr>
            <a:r>
              <a:rPr lang="fr-FR" sz="2400" dirty="0"/>
              <a:t>Rupture prématurée des membranes (24 – 34 SA) étude entre 2011 et 2015</a:t>
            </a:r>
          </a:p>
          <a:p>
            <a:pPr marL="285750" indent="-285750">
              <a:buFont typeface="Arial" panose="020B0604020202020204" pitchFamily="34" charset="0"/>
              <a:buChar char="•"/>
            </a:pPr>
            <a:r>
              <a:rPr lang="fr-FR" sz="2400" dirty="0"/>
              <a:t>Prospective randomisée</a:t>
            </a:r>
          </a:p>
          <a:p>
            <a:pPr marL="742950" lvl="1" indent="-285750">
              <a:buFont typeface="Arial" panose="020B0604020202020204" pitchFamily="34" charset="0"/>
              <a:buChar char="•"/>
            </a:pPr>
            <a:r>
              <a:rPr lang="fr-FR" sz="2400" dirty="0"/>
              <a:t>49 antibiotiques + probiotiques vaginaux (</a:t>
            </a:r>
            <a:r>
              <a:rPr lang="fr-FR" sz="2400" i="1" dirty="0"/>
              <a:t>L. </a:t>
            </a:r>
            <a:r>
              <a:rPr lang="fr-FR" sz="2400" i="1" dirty="0" err="1"/>
              <a:t>gasseri</a:t>
            </a:r>
            <a:r>
              <a:rPr lang="fr-FR" sz="2400" i="1" dirty="0"/>
              <a:t> + L </a:t>
            </a:r>
            <a:r>
              <a:rPr lang="fr-FR" sz="2400" i="1" dirty="0" err="1"/>
              <a:t>rhamnosus</a:t>
            </a:r>
            <a:r>
              <a:rPr lang="fr-FR" sz="2400" dirty="0"/>
              <a:t>) 10 jrs</a:t>
            </a:r>
          </a:p>
          <a:p>
            <a:pPr marL="742950" lvl="1" indent="-285750">
              <a:buFont typeface="Arial" panose="020B0604020202020204" pitchFamily="34" charset="0"/>
              <a:buChar char="•"/>
            </a:pPr>
            <a:r>
              <a:rPr lang="fr-FR" sz="2400" dirty="0"/>
              <a:t>57 antibiotiques seuls</a:t>
            </a:r>
          </a:p>
          <a:p>
            <a:pPr marL="285750" indent="-285750">
              <a:buFont typeface="Arial" panose="020B0604020202020204" pitchFamily="34" charset="0"/>
              <a:buChar char="•"/>
            </a:pPr>
            <a:r>
              <a:rPr lang="fr-FR" sz="2400" dirty="0"/>
              <a:t>Résultats</a:t>
            </a:r>
          </a:p>
          <a:p>
            <a:pPr marL="742950" lvl="1" indent="-285750">
              <a:buFont typeface="Arial" panose="020B0604020202020204" pitchFamily="34" charset="0"/>
              <a:buChar char="•"/>
            </a:pPr>
            <a:endParaRPr lang="fr-FR" sz="2400" dirty="0"/>
          </a:p>
        </p:txBody>
      </p:sp>
      <p:graphicFrame>
        <p:nvGraphicFramePr>
          <p:cNvPr id="5" name="Tableau 5">
            <a:extLst>
              <a:ext uri="{FF2B5EF4-FFF2-40B4-BE49-F238E27FC236}">
                <a16:creationId xmlns:a16="http://schemas.microsoft.com/office/drawing/2014/main" id="{457E17CE-9DE9-8147-8358-716CC8D058FD}"/>
              </a:ext>
            </a:extLst>
          </p:cNvPr>
          <p:cNvGraphicFramePr>
            <a:graphicFrameLocks noGrp="1"/>
          </p:cNvGraphicFramePr>
          <p:nvPr>
            <p:extLst>
              <p:ext uri="{D42A27DB-BD31-4B8C-83A1-F6EECF244321}">
                <p14:modId xmlns:p14="http://schemas.microsoft.com/office/powerpoint/2010/main" val="2038714845"/>
              </p:ext>
            </p:extLst>
          </p:nvPr>
        </p:nvGraphicFramePr>
        <p:xfrm>
          <a:off x="2087983" y="4367971"/>
          <a:ext cx="9024774" cy="1584960"/>
        </p:xfrm>
        <a:graphic>
          <a:graphicData uri="http://schemas.openxmlformats.org/drawingml/2006/table">
            <a:tbl>
              <a:tblPr firstRow="1" bandRow="1">
                <a:tableStyleId>{5C22544A-7EE6-4342-B048-85BDC9FD1C3A}</a:tableStyleId>
              </a:tblPr>
              <a:tblGrid>
                <a:gridCol w="3008258">
                  <a:extLst>
                    <a:ext uri="{9D8B030D-6E8A-4147-A177-3AD203B41FA5}">
                      <a16:colId xmlns:a16="http://schemas.microsoft.com/office/drawing/2014/main" val="1705910779"/>
                    </a:ext>
                  </a:extLst>
                </a:gridCol>
                <a:gridCol w="3008258">
                  <a:extLst>
                    <a:ext uri="{9D8B030D-6E8A-4147-A177-3AD203B41FA5}">
                      <a16:colId xmlns:a16="http://schemas.microsoft.com/office/drawing/2014/main" val="100465126"/>
                    </a:ext>
                  </a:extLst>
                </a:gridCol>
                <a:gridCol w="3008258">
                  <a:extLst>
                    <a:ext uri="{9D8B030D-6E8A-4147-A177-3AD203B41FA5}">
                      <a16:colId xmlns:a16="http://schemas.microsoft.com/office/drawing/2014/main" val="2974204669"/>
                    </a:ext>
                  </a:extLst>
                </a:gridCol>
              </a:tblGrid>
              <a:tr h="0">
                <a:tc>
                  <a:txBody>
                    <a:bodyPr/>
                    <a:lstStyle/>
                    <a:p>
                      <a:endParaRPr lang="fr-FR" sz="2000" dirty="0"/>
                    </a:p>
                  </a:txBody>
                  <a:tcPr/>
                </a:tc>
                <a:tc>
                  <a:txBody>
                    <a:bodyPr/>
                    <a:lstStyle/>
                    <a:p>
                      <a:r>
                        <a:rPr lang="fr-FR" sz="2000" dirty="0"/>
                        <a:t>Antibio + Probiotiques</a:t>
                      </a:r>
                    </a:p>
                  </a:txBody>
                  <a:tcPr/>
                </a:tc>
                <a:tc>
                  <a:txBody>
                    <a:bodyPr/>
                    <a:lstStyle/>
                    <a:p>
                      <a:r>
                        <a:rPr lang="fr-FR" sz="2000" dirty="0"/>
                        <a:t>Antibio seul</a:t>
                      </a:r>
                    </a:p>
                  </a:txBody>
                  <a:tcPr/>
                </a:tc>
                <a:extLst>
                  <a:ext uri="{0D108BD9-81ED-4DB2-BD59-A6C34878D82A}">
                    <a16:rowId xmlns:a16="http://schemas.microsoft.com/office/drawing/2014/main" val="844834310"/>
                  </a:ext>
                </a:extLst>
              </a:tr>
              <a:tr h="353337">
                <a:tc>
                  <a:txBody>
                    <a:bodyPr/>
                    <a:lstStyle/>
                    <a:p>
                      <a:r>
                        <a:rPr lang="fr-FR" sz="2000" b="1" dirty="0"/>
                        <a:t>Terme naissance</a:t>
                      </a:r>
                    </a:p>
                  </a:txBody>
                  <a:tcPr/>
                </a:tc>
                <a:tc>
                  <a:txBody>
                    <a:bodyPr/>
                    <a:lstStyle/>
                    <a:p>
                      <a:r>
                        <a:rPr lang="fr-FR" sz="2000" b="1" dirty="0"/>
                        <a:t>35,49 SA</a:t>
                      </a:r>
                    </a:p>
                  </a:txBody>
                  <a:tcPr/>
                </a:tc>
                <a:tc>
                  <a:txBody>
                    <a:bodyPr/>
                    <a:lstStyle/>
                    <a:p>
                      <a:r>
                        <a:rPr lang="fr-FR" sz="2000" b="1" dirty="0"/>
                        <a:t>32,53 SA</a:t>
                      </a:r>
                    </a:p>
                  </a:txBody>
                  <a:tcPr/>
                </a:tc>
                <a:extLst>
                  <a:ext uri="{0D108BD9-81ED-4DB2-BD59-A6C34878D82A}">
                    <a16:rowId xmlns:a16="http://schemas.microsoft.com/office/drawing/2014/main" val="4280432555"/>
                  </a:ext>
                </a:extLst>
              </a:tr>
              <a:tr h="370840">
                <a:tc>
                  <a:txBody>
                    <a:bodyPr/>
                    <a:lstStyle/>
                    <a:p>
                      <a:r>
                        <a:rPr lang="fr-FR" sz="2000" b="1" dirty="0"/>
                        <a:t>Prolongation du terme</a:t>
                      </a:r>
                    </a:p>
                  </a:txBody>
                  <a:tcPr/>
                </a:tc>
                <a:tc>
                  <a:txBody>
                    <a:bodyPr/>
                    <a:lstStyle/>
                    <a:p>
                      <a:r>
                        <a:rPr lang="fr-FR" sz="2000" b="1" dirty="0"/>
                        <a:t>5,6 semaines</a:t>
                      </a:r>
                    </a:p>
                  </a:txBody>
                  <a:tcPr/>
                </a:tc>
                <a:tc>
                  <a:txBody>
                    <a:bodyPr/>
                    <a:lstStyle/>
                    <a:p>
                      <a:r>
                        <a:rPr lang="fr-FR" sz="2000" b="1" dirty="0"/>
                        <a:t>2,48 semaines</a:t>
                      </a:r>
                    </a:p>
                  </a:txBody>
                  <a:tcPr/>
                </a:tc>
                <a:extLst>
                  <a:ext uri="{0D108BD9-81ED-4DB2-BD59-A6C34878D82A}">
                    <a16:rowId xmlns:a16="http://schemas.microsoft.com/office/drawing/2014/main" val="3493999136"/>
                  </a:ext>
                </a:extLst>
              </a:tr>
              <a:tr h="370840">
                <a:tc>
                  <a:txBody>
                    <a:bodyPr/>
                    <a:lstStyle/>
                    <a:p>
                      <a:r>
                        <a:rPr lang="fr-FR" sz="2000" b="1" dirty="0"/>
                        <a:t>Poids de naissance</a:t>
                      </a:r>
                    </a:p>
                  </a:txBody>
                  <a:tcPr/>
                </a:tc>
                <a:tc>
                  <a:txBody>
                    <a:bodyPr/>
                    <a:lstStyle/>
                    <a:p>
                      <a:r>
                        <a:rPr lang="fr-FR" sz="2000" b="1" dirty="0"/>
                        <a:t>2,439 </a:t>
                      </a:r>
                      <a:r>
                        <a:rPr lang="fr-FR" sz="2000" b="1" dirty="0" err="1"/>
                        <a:t>kgs</a:t>
                      </a:r>
                      <a:endParaRPr lang="fr-FR" sz="2000" b="1" dirty="0"/>
                    </a:p>
                  </a:txBody>
                  <a:tcPr/>
                </a:tc>
                <a:tc>
                  <a:txBody>
                    <a:bodyPr/>
                    <a:lstStyle/>
                    <a:p>
                      <a:r>
                        <a:rPr lang="fr-FR" sz="2000" b="1" dirty="0"/>
                        <a:t>2,004 </a:t>
                      </a:r>
                      <a:r>
                        <a:rPr lang="fr-FR" sz="2000" b="1" dirty="0" err="1"/>
                        <a:t>kgs</a:t>
                      </a:r>
                      <a:endParaRPr lang="fr-FR" sz="2000" b="1" dirty="0"/>
                    </a:p>
                  </a:txBody>
                  <a:tcPr/>
                </a:tc>
                <a:extLst>
                  <a:ext uri="{0D108BD9-81ED-4DB2-BD59-A6C34878D82A}">
                    <a16:rowId xmlns:a16="http://schemas.microsoft.com/office/drawing/2014/main" val="4151923660"/>
                  </a:ext>
                </a:extLst>
              </a:tr>
            </a:tbl>
          </a:graphicData>
        </a:graphic>
      </p:graphicFrame>
    </p:spTree>
    <p:extLst>
      <p:ext uri="{BB962C8B-B14F-4D97-AF65-F5344CB8AC3E}">
        <p14:creationId xmlns:p14="http://schemas.microsoft.com/office/powerpoint/2010/main" val="3727865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22685E8-C937-5783-519E-C040F7CF1D97}"/>
              </a:ext>
            </a:extLst>
          </p:cNvPr>
          <p:cNvPicPr>
            <a:picLocks noChangeAspect="1"/>
          </p:cNvPicPr>
          <p:nvPr/>
        </p:nvPicPr>
        <p:blipFill rotWithShape="1">
          <a:blip r:embed="rId2"/>
          <a:srcRect l="9682" t="32593" r="30476" b="28183"/>
          <a:stretch/>
        </p:blipFill>
        <p:spPr>
          <a:xfrm>
            <a:off x="149981" y="0"/>
            <a:ext cx="7295848" cy="2689981"/>
          </a:xfrm>
          <a:prstGeom prst="rect">
            <a:avLst/>
          </a:prstGeom>
        </p:spPr>
      </p:pic>
      <p:sp>
        <p:nvSpPr>
          <p:cNvPr id="4" name="ZoneTexte 3">
            <a:extLst>
              <a:ext uri="{FF2B5EF4-FFF2-40B4-BE49-F238E27FC236}">
                <a16:creationId xmlns:a16="http://schemas.microsoft.com/office/drawing/2014/main" id="{1EF669BD-E690-60A3-16B8-DF5DE0F0D26D}"/>
              </a:ext>
            </a:extLst>
          </p:cNvPr>
          <p:cNvSpPr txBox="1"/>
          <p:nvPr/>
        </p:nvSpPr>
        <p:spPr>
          <a:xfrm>
            <a:off x="295124" y="3086705"/>
            <a:ext cx="10987314" cy="1938992"/>
          </a:xfrm>
          <a:prstGeom prst="rect">
            <a:avLst/>
          </a:prstGeom>
          <a:noFill/>
        </p:spPr>
        <p:txBody>
          <a:bodyPr wrap="square" rtlCol="0">
            <a:spAutoFit/>
          </a:bodyPr>
          <a:lstStyle/>
          <a:p>
            <a:r>
              <a:rPr lang="fr-FR" sz="2400" dirty="0"/>
              <a:t>40 patientes avec RPM entre 23 et 31 SA :</a:t>
            </a:r>
          </a:p>
          <a:p>
            <a:r>
              <a:rPr lang="fr-FR" sz="2400" dirty="0"/>
              <a:t>2 groupes de 20 :</a:t>
            </a:r>
          </a:p>
          <a:p>
            <a:pPr marL="285750" indent="-285750">
              <a:buFont typeface="Arial" panose="020B0604020202020204" pitchFamily="34" charset="0"/>
              <a:buChar char="•"/>
            </a:pPr>
            <a:r>
              <a:rPr lang="fr-FR" sz="2400" dirty="0"/>
              <a:t>L’un avec traitement par ampicilline 1 g IM x 4 jrs</a:t>
            </a:r>
          </a:p>
          <a:p>
            <a:pPr marL="285750" indent="-285750">
              <a:buFont typeface="Arial" panose="020B0604020202020204" pitchFamily="34" charset="0"/>
              <a:buChar char="•"/>
            </a:pPr>
            <a:r>
              <a:rPr lang="fr-FR" sz="2400" dirty="0"/>
              <a:t>L’autre avec ampicilline + </a:t>
            </a:r>
            <a:r>
              <a:rPr lang="fr-FR" sz="2400" i="1" dirty="0"/>
              <a:t>L. </a:t>
            </a:r>
            <a:r>
              <a:rPr lang="fr-FR" sz="2400" i="1" dirty="0" err="1"/>
              <a:t>rhamnosus</a:t>
            </a:r>
            <a:r>
              <a:rPr lang="fr-FR" sz="2400" i="1" dirty="0"/>
              <a:t> </a:t>
            </a:r>
            <a:r>
              <a:rPr lang="fr-FR" sz="2400" dirty="0"/>
              <a:t>(voie vaginale) jusqu’au terme </a:t>
            </a:r>
          </a:p>
          <a:p>
            <a:pPr marL="285750" indent="-285750">
              <a:buFont typeface="Arial" panose="020B0604020202020204" pitchFamily="34" charset="0"/>
              <a:buChar char="•"/>
            </a:pPr>
            <a:endParaRPr lang="fr-FR" sz="2400" dirty="0"/>
          </a:p>
        </p:txBody>
      </p:sp>
      <p:graphicFrame>
        <p:nvGraphicFramePr>
          <p:cNvPr id="5" name="Tableau 5">
            <a:extLst>
              <a:ext uri="{FF2B5EF4-FFF2-40B4-BE49-F238E27FC236}">
                <a16:creationId xmlns:a16="http://schemas.microsoft.com/office/drawing/2014/main" id="{59BD5D31-5344-2353-DC99-B1F465F45024}"/>
              </a:ext>
            </a:extLst>
          </p:cNvPr>
          <p:cNvGraphicFramePr>
            <a:graphicFrameLocks noGrp="1"/>
          </p:cNvGraphicFramePr>
          <p:nvPr/>
        </p:nvGraphicFramePr>
        <p:xfrm>
          <a:off x="1047621" y="4763278"/>
          <a:ext cx="8127999" cy="14782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719178545"/>
                    </a:ext>
                  </a:extLst>
                </a:gridCol>
                <a:gridCol w="2709333">
                  <a:extLst>
                    <a:ext uri="{9D8B030D-6E8A-4147-A177-3AD203B41FA5}">
                      <a16:colId xmlns:a16="http://schemas.microsoft.com/office/drawing/2014/main" val="895161674"/>
                    </a:ext>
                  </a:extLst>
                </a:gridCol>
                <a:gridCol w="2709333">
                  <a:extLst>
                    <a:ext uri="{9D8B030D-6E8A-4147-A177-3AD203B41FA5}">
                      <a16:colId xmlns:a16="http://schemas.microsoft.com/office/drawing/2014/main" val="1753945794"/>
                    </a:ext>
                  </a:extLst>
                </a:gridCol>
              </a:tblGrid>
              <a:tr h="194766">
                <a:tc>
                  <a:txBody>
                    <a:bodyPr/>
                    <a:lstStyle/>
                    <a:p>
                      <a:endParaRPr lang="fr-FR"/>
                    </a:p>
                  </a:txBody>
                  <a:tcPr/>
                </a:tc>
                <a:tc>
                  <a:txBody>
                    <a:bodyPr/>
                    <a:lstStyle/>
                    <a:p>
                      <a:pPr algn="ctr"/>
                      <a:r>
                        <a:rPr lang="fr-FR" dirty="0"/>
                        <a:t>Ampicilline</a:t>
                      </a:r>
                    </a:p>
                  </a:txBody>
                  <a:tcPr/>
                </a:tc>
                <a:tc>
                  <a:txBody>
                    <a:bodyPr/>
                    <a:lstStyle/>
                    <a:p>
                      <a:pPr algn="ctr"/>
                      <a:r>
                        <a:rPr lang="fr-FR" dirty="0"/>
                        <a:t>Ampicilline + Probiotiques</a:t>
                      </a:r>
                    </a:p>
                  </a:txBody>
                  <a:tcPr/>
                </a:tc>
                <a:extLst>
                  <a:ext uri="{0D108BD9-81ED-4DB2-BD59-A6C34878D82A}">
                    <a16:rowId xmlns:a16="http://schemas.microsoft.com/office/drawing/2014/main" val="1845657553"/>
                  </a:ext>
                </a:extLst>
              </a:tr>
              <a:tr h="370840">
                <a:tc>
                  <a:txBody>
                    <a:bodyPr/>
                    <a:lstStyle/>
                    <a:p>
                      <a:r>
                        <a:rPr lang="fr-FR" b="1" dirty="0"/>
                        <a:t>Terme</a:t>
                      </a:r>
                    </a:p>
                  </a:txBody>
                  <a:tcPr/>
                </a:tc>
                <a:tc>
                  <a:txBody>
                    <a:bodyPr/>
                    <a:lstStyle/>
                    <a:p>
                      <a:pPr algn="ctr"/>
                      <a:r>
                        <a:rPr lang="fr-FR" b="1" dirty="0"/>
                        <a:t>28,1 SA</a:t>
                      </a:r>
                    </a:p>
                  </a:txBody>
                  <a:tcPr/>
                </a:tc>
                <a:tc>
                  <a:txBody>
                    <a:bodyPr/>
                    <a:lstStyle/>
                    <a:p>
                      <a:pPr algn="ctr"/>
                      <a:r>
                        <a:rPr lang="fr-FR" b="1" dirty="0"/>
                        <a:t>35,1 SA  </a:t>
                      </a:r>
                      <a:r>
                        <a:rPr lang="fr-FR" b="1" i="1" dirty="0"/>
                        <a:t>(p&lt; 0,05)</a:t>
                      </a:r>
                    </a:p>
                  </a:txBody>
                  <a:tcPr/>
                </a:tc>
                <a:extLst>
                  <a:ext uri="{0D108BD9-81ED-4DB2-BD59-A6C34878D82A}">
                    <a16:rowId xmlns:a16="http://schemas.microsoft.com/office/drawing/2014/main" val="1517406713"/>
                  </a:ext>
                </a:extLst>
              </a:tr>
              <a:tr h="370840">
                <a:tc>
                  <a:txBody>
                    <a:bodyPr/>
                    <a:lstStyle/>
                    <a:p>
                      <a:r>
                        <a:rPr lang="fr-FR" b="1" dirty="0"/>
                        <a:t>Latence </a:t>
                      </a:r>
                    </a:p>
                  </a:txBody>
                  <a:tcPr/>
                </a:tc>
                <a:tc>
                  <a:txBody>
                    <a:bodyPr/>
                    <a:lstStyle/>
                    <a:p>
                      <a:pPr algn="ctr"/>
                      <a:r>
                        <a:rPr lang="fr-FR" b="1" dirty="0"/>
                        <a:t>12,3 jours</a:t>
                      </a:r>
                    </a:p>
                  </a:txBody>
                  <a:tcPr/>
                </a:tc>
                <a:tc>
                  <a:txBody>
                    <a:bodyPr/>
                    <a:lstStyle/>
                    <a:p>
                      <a:pPr algn="ctr"/>
                      <a:r>
                        <a:rPr lang="fr-FR" b="1" dirty="0"/>
                        <a:t>41,4 jours </a:t>
                      </a:r>
                      <a:r>
                        <a:rPr lang="fr-FR" b="1" i="1" dirty="0"/>
                        <a:t>(p&lt; 0,05)</a:t>
                      </a:r>
                      <a:endParaRPr lang="fr-FR" b="1" dirty="0"/>
                    </a:p>
                  </a:txBody>
                  <a:tcPr/>
                </a:tc>
                <a:extLst>
                  <a:ext uri="{0D108BD9-81ED-4DB2-BD59-A6C34878D82A}">
                    <a16:rowId xmlns:a16="http://schemas.microsoft.com/office/drawing/2014/main" val="3128290072"/>
                  </a:ext>
                </a:extLst>
              </a:tr>
              <a:tr h="370840">
                <a:tc>
                  <a:txBody>
                    <a:bodyPr/>
                    <a:lstStyle/>
                    <a:p>
                      <a:r>
                        <a:rPr lang="fr-FR" b="1" dirty="0"/>
                        <a:t>Poids de naissance</a:t>
                      </a:r>
                    </a:p>
                  </a:txBody>
                  <a:tcPr/>
                </a:tc>
                <a:tc>
                  <a:txBody>
                    <a:bodyPr/>
                    <a:lstStyle/>
                    <a:p>
                      <a:pPr algn="ctr"/>
                      <a:r>
                        <a:rPr lang="fr-FR" b="1" dirty="0"/>
                        <a:t>1,32 </a:t>
                      </a:r>
                      <a:r>
                        <a:rPr lang="fr-FR" b="1" dirty="0" err="1"/>
                        <a:t>kgs</a:t>
                      </a:r>
                      <a:endParaRPr lang="fr-FR" b="1" dirty="0"/>
                    </a:p>
                  </a:txBody>
                  <a:tcPr/>
                </a:tc>
                <a:tc>
                  <a:txBody>
                    <a:bodyPr/>
                    <a:lstStyle/>
                    <a:p>
                      <a:pPr algn="ctr"/>
                      <a:r>
                        <a:rPr lang="fr-FR" b="1" dirty="0"/>
                        <a:t>1,95 </a:t>
                      </a:r>
                      <a:r>
                        <a:rPr lang="fr-FR" b="1" dirty="0" err="1"/>
                        <a:t>kgs</a:t>
                      </a:r>
                      <a:r>
                        <a:rPr lang="fr-FR" b="1" dirty="0"/>
                        <a:t> </a:t>
                      </a:r>
                      <a:r>
                        <a:rPr lang="fr-FR" b="1" i="1" dirty="0"/>
                        <a:t>(p&lt; 0,05)</a:t>
                      </a:r>
                      <a:endParaRPr lang="fr-FR" b="1" dirty="0"/>
                    </a:p>
                  </a:txBody>
                  <a:tcPr/>
                </a:tc>
                <a:extLst>
                  <a:ext uri="{0D108BD9-81ED-4DB2-BD59-A6C34878D82A}">
                    <a16:rowId xmlns:a16="http://schemas.microsoft.com/office/drawing/2014/main" val="146999876"/>
                  </a:ext>
                </a:extLst>
              </a:tr>
            </a:tbl>
          </a:graphicData>
        </a:graphic>
      </p:graphicFrame>
    </p:spTree>
    <p:extLst>
      <p:ext uri="{BB962C8B-B14F-4D97-AF65-F5344CB8AC3E}">
        <p14:creationId xmlns:p14="http://schemas.microsoft.com/office/powerpoint/2010/main" val="3520713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Truth About Perimenopause Weight Gain - The Menopause Center">
            <a:extLst>
              <a:ext uri="{FF2B5EF4-FFF2-40B4-BE49-F238E27FC236}">
                <a16:creationId xmlns:a16="http://schemas.microsoft.com/office/drawing/2014/main" id="{E2836F9A-8926-4AC9-9461-01BAF4E67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0662" y="50965"/>
            <a:ext cx="3423924" cy="6345122"/>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F8E4286C-12D4-4185-B432-3635C827F3DA}"/>
              </a:ext>
            </a:extLst>
          </p:cNvPr>
          <p:cNvSpPr txBox="1"/>
          <p:nvPr/>
        </p:nvSpPr>
        <p:spPr>
          <a:xfrm>
            <a:off x="886029" y="1536297"/>
            <a:ext cx="5288437" cy="3046988"/>
          </a:xfrm>
          <a:prstGeom prst="rect">
            <a:avLst/>
          </a:prstGeom>
          <a:noFill/>
        </p:spPr>
        <p:txBody>
          <a:bodyPr wrap="square" rtlCol="0">
            <a:spAutoFit/>
          </a:bodyPr>
          <a:lstStyle/>
          <a:p>
            <a:pPr algn="ctr"/>
            <a:r>
              <a:rPr lang="fr-FR" sz="4800" b="1" dirty="0">
                <a:solidFill>
                  <a:srgbClr val="002060"/>
                </a:solidFill>
                <a:latin typeface="Calibri" panose="020F0502020204030204" pitchFamily="34" charset="0"/>
                <a:cs typeface="Calibri" panose="020F0502020204030204" pitchFamily="34" charset="0"/>
              </a:rPr>
              <a:t>Microbiome vaginal</a:t>
            </a:r>
          </a:p>
          <a:p>
            <a:pPr algn="ctr"/>
            <a:r>
              <a:rPr lang="fr-FR" sz="4800" b="1" dirty="0">
                <a:solidFill>
                  <a:srgbClr val="002060"/>
                </a:solidFill>
                <a:latin typeface="Calibri" panose="020F0502020204030204" pitchFamily="34" charset="0"/>
                <a:cs typeface="Calibri" panose="020F0502020204030204" pitchFamily="34" charset="0"/>
              </a:rPr>
              <a:t>et Syndrome </a:t>
            </a:r>
            <a:r>
              <a:rPr lang="fr-FR" sz="4800" b="1" dirty="0" err="1">
                <a:solidFill>
                  <a:srgbClr val="002060"/>
                </a:solidFill>
                <a:latin typeface="Calibri" panose="020F0502020204030204" pitchFamily="34" charset="0"/>
                <a:cs typeface="Calibri" panose="020F0502020204030204" pitchFamily="34" charset="0"/>
              </a:rPr>
              <a:t>Genito-Urinaire</a:t>
            </a:r>
            <a:r>
              <a:rPr lang="fr-FR" sz="4800" b="1" dirty="0">
                <a:solidFill>
                  <a:srgbClr val="002060"/>
                </a:solidFill>
                <a:latin typeface="Calibri" panose="020F0502020204030204" pitchFamily="34" charset="0"/>
                <a:cs typeface="Calibri" panose="020F0502020204030204" pitchFamily="34" charset="0"/>
              </a:rPr>
              <a:t> de la Ménopause</a:t>
            </a:r>
          </a:p>
        </p:txBody>
      </p:sp>
    </p:spTree>
    <p:extLst>
      <p:ext uri="{BB962C8B-B14F-4D97-AF65-F5344CB8AC3E}">
        <p14:creationId xmlns:p14="http://schemas.microsoft.com/office/powerpoint/2010/main" val="2005242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3B6297-B442-4A4B-9E9C-725178DBBB3C}"/>
              </a:ext>
            </a:extLst>
          </p:cNvPr>
          <p:cNvSpPr>
            <a:spLocks noGrp="1"/>
          </p:cNvSpPr>
          <p:nvPr>
            <p:ph type="title"/>
          </p:nvPr>
        </p:nvSpPr>
        <p:spPr>
          <a:xfrm>
            <a:off x="503495" y="341914"/>
            <a:ext cx="10241280" cy="1234440"/>
          </a:xfrm>
        </p:spPr>
        <p:txBody>
          <a:bodyPr anchor="ctr">
            <a:normAutofit fontScale="90000"/>
          </a:bodyPr>
          <a:lstStyle/>
          <a:p>
            <a:r>
              <a:rPr lang="fr-FR" sz="4800" b="1" cap="none" spc="0" dirty="0">
                <a:solidFill>
                  <a:srgbClr val="002060"/>
                </a:solidFill>
                <a:latin typeface="Calibri" panose="020F0502020204030204" pitchFamily="34" charset="0"/>
                <a:cs typeface="Calibri" panose="020F0502020204030204" pitchFamily="34" charset="0"/>
              </a:rPr>
              <a:t>Ménopause et syndrome génito-urinaire</a:t>
            </a:r>
          </a:p>
        </p:txBody>
      </p:sp>
      <p:sp>
        <p:nvSpPr>
          <p:cNvPr id="3" name="Espace réservé du contenu 2">
            <a:extLst>
              <a:ext uri="{FF2B5EF4-FFF2-40B4-BE49-F238E27FC236}">
                <a16:creationId xmlns:a16="http://schemas.microsoft.com/office/drawing/2014/main" id="{319EBD77-ACDF-4279-BCF5-1CB7D617E7D5}"/>
              </a:ext>
            </a:extLst>
          </p:cNvPr>
          <p:cNvSpPr>
            <a:spLocks noGrp="1"/>
          </p:cNvSpPr>
          <p:nvPr>
            <p:ph idx="1"/>
          </p:nvPr>
        </p:nvSpPr>
        <p:spPr>
          <a:xfrm>
            <a:off x="405882" y="1893041"/>
            <a:ext cx="11415057" cy="3599316"/>
          </a:xfrm>
        </p:spPr>
        <p:txBody>
          <a:bodyPr>
            <a:normAutofit/>
          </a:bodyPr>
          <a:lstStyle/>
          <a:p>
            <a:r>
              <a:rPr lang="fr-FR" sz="2800" dirty="0">
                <a:latin typeface="Calibri" panose="020F0502020204030204" pitchFamily="34" charset="0"/>
                <a:cs typeface="Calibri" panose="020F0502020204030204" pitchFamily="34" charset="0"/>
              </a:rPr>
              <a:t>Le syndrome génito-urinaire de la ménopause (SGUM) a été défini en 2014</a:t>
            </a:r>
            <a:r>
              <a:rPr lang="fr-FR" sz="2800" baseline="30000" dirty="0">
                <a:latin typeface="Calibri" panose="020F0502020204030204" pitchFamily="34" charset="0"/>
                <a:cs typeface="Calibri" panose="020F0502020204030204" pitchFamily="34" charset="0"/>
              </a:rPr>
              <a:t>1</a:t>
            </a:r>
            <a:r>
              <a:rPr lang="fr-FR" sz="2800" dirty="0">
                <a:latin typeface="Calibri" panose="020F0502020204030204" pitchFamily="34" charset="0"/>
                <a:cs typeface="Calibri" panose="020F0502020204030204" pitchFamily="34" charset="0"/>
              </a:rPr>
              <a:t> en remplacement des dénominations : atrophie vulvo-vaginale, atrophie uro-génitale, vaginite atrophique…</a:t>
            </a:r>
          </a:p>
          <a:p>
            <a:r>
              <a:rPr lang="fr-FR" sz="2800" dirty="0">
                <a:latin typeface="Calibri" panose="020F0502020204030204" pitchFamily="34" charset="0"/>
                <a:cs typeface="Calibri" panose="020F0502020204030204" pitchFamily="34" charset="0"/>
              </a:rPr>
              <a:t>Le SGUM est lié à l’hypo-</a:t>
            </a:r>
            <a:r>
              <a:rPr lang="fr-FR" sz="2800" dirty="0" err="1">
                <a:latin typeface="Calibri" panose="020F0502020204030204" pitchFamily="34" charset="0"/>
                <a:cs typeface="Calibri" panose="020F0502020204030204" pitchFamily="34" charset="0"/>
              </a:rPr>
              <a:t>oestrogénie</a:t>
            </a:r>
            <a:endParaRPr lang="fr-FR" sz="2800" dirty="0">
              <a:latin typeface="Calibri" panose="020F0502020204030204" pitchFamily="34" charset="0"/>
              <a:cs typeface="Calibri" panose="020F0502020204030204" pitchFamily="34" charset="0"/>
            </a:endParaRPr>
          </a:p>
          <a:p>
            <a:r>
              <a:rPr lang="fr-FR" sz="2800" dirty="0">
                <a:latin typeface="Calibri" panose="020F0502020204030204" pitchFamily="34" charset="0"/>
                <a:cs typeface="Calibri" panose="020F0502020204030204" pitchFamily="34" charset="0"/>
              </a:rPr>
              <a:t>Le SGUM touche 40 à 60 % des femmes ménopausées</a:t>
            </a:r>
            <a:r>
              <a:rPr lang="fr-FR" sz="2800" baseline="30000" dirty="0">
                <a:latin typeface="Calibri" panose="020F0502020204030204" pitchFamily="34" charset="0"/>
                <a:cs typeface="Calibri" panose="020F0502020204030204" pitchFamily="34" charset="0"/>
              </a:rPr>
              <a:t>2</a:t>
            </a:r>
            <a:r>
              <a:rPr lang="fr-FR" sz="2800" dirty="0">
                <a:latin typeface="Calibri" panose="020F0502020204030204" pitchFamily="34" charset="0"/>
                <a:cs typeface="Calibri" panose="020F0502020204030204" pitchFamily="34" charset="0"/>
              </a:rPr>
              <a:t> mais peut débuter en pré-ménopause</a:t>
            </a:r>
          </a:p>
        </p:txBody>
      </p:sp>
      <p:sp>
        <p:nvSpPr>
          <p:cNvPr id="4" name="ZoneTexte 3">
            <a:extLst>
              <a:ext uri="{FF2B5EF4-FFF2-40B4-BE49-F238E27FC236}">
                <a16:creationId xmlns:a16="http://schemas.microsoft.com/office/drawing/2014/main" id="{C17056B3-FFA9-44FA-93EA-0740FC3F0CAF}"/>
              </a:ext>
            </a:extLst>
          </p:cNvPr>
          <p:cNvSpPr txBox="1"/>
          <p:nvPr/>
        </p:nvSpPr>
        <p:spPr>
          <a:xfrm>
            <a:off x="371061" y="5569545"/>
            <a:ext cx="11449878" cy="1015663"/>
          </a:xfrm>
          <a:prstGeom prst="rect">
            <a:avLst/>
          </a:prstGeom>
          <a:noFill/>
        </p:spPr>
        <p:txBody>
          <a:bodyPr wrap="square" rtlCol="0">
            <a:spAutoFit/>
          </a:bodyPr>
          <a:lstStyle/>
          <a:p>
            <a:pPr marL="342900" indent="-342900">
              <a:buFont typeface="+mj-lt"/>
              <a:buAutoNum type="arabicPeriod"/>
            </a:pPr>
            <a:r>
              <a:rPr lang="fr-FR" sz="1200" i="1" dirty="0">
                <a:latin typeface="Arial" panose="020B0604020202020204" pitchFamily="34" charset="0"/>
                <a:cs typeface="Arial" panose="020B0604020202020204" pitchFamily="34" charset="0"/>
              </a:rPr>
              <a:t>Portman DJ, Gass ML; Vulvovaginal </a:t>
            </a:r>
            <a:r>
              <a:rPr lang="fr-FR" sz="1200" i="1" dirty="0" err="1">
                <a:latin typeface="Arial" panose="020B0604020202020204" pitchFamily="34" charset="0"/>
                <a:cs typeface="Arial" panose="020B0604020202020204" pitchFamily="34" charset="0"/>
              </a:rPr>
              <a:t>Atrophy</a:t>
            </a:r>
            <a:r>
              <a:rPr lang="fr-FR" sz="1200" i="1" dirty="0">
                <a:latin typeface="Arial" panose="020B0604020202020204" pitchFamily="34" charset="0"/>
                <a:cs typeface="Arial" panose="020B0604020202020204" pitchFamily="34" charset="0"/>
              </a:rPr>
              <a:t> </a:t>
            </a:r>
            <a:r>
              <a:rPr lang="fr-FR" sz="1200" i="1" dirty="0" err="1">
                <a:latin typeface="Arial" panose="020B0604020202020204" pitchFamily="34" charset="0"/>
                <a:cs typeface="Arial" panose="020B0604020202020204" pitchFamily="34" charset="0"/>
              </a:rPr>
              <a:t>Terminology</a:t>
            </a:r>
            <a:r>
              <a:rPr lang="fr-FR" sz="1200" i="1" dirty="0">
                <a:latin typeface="Arial" panose="020B0604020202020204" pitchFamily="34" charset="0"/>
                <a:cs typeface="Arial" panose="020B0604020202020204" pitchFamily="34" charset="0"/>
              </a:rPr>
              <a:t> Consensus </a:t>
            </a:r>
            <a:r>
              <a:rPr lang="fr-FR" sz="1200" i="1" dirty="0" err="1">
                <a:latin typeface="Arial" panose="020B0604020202020204" pitchFamily="34" charset="0"/>
                <a:cs typeface="Arial" panose="020B0604020202020204" pitchFamily="34" charset="0"/>
              </a:rPr>
              <a:t>Conference</a:t>
            </a:r>
            <a:r>
              <a:rPr lang="fr-FR" sz="1200" i="1" dirty="0">
                <a:latin typeface="Arial" panose="020B0604020202020204" pitchFamily="34" charset="0"/>
                <a:cs typeface="Arial" panose="020B0604020202020204" pitchFamily="34" charset="0"/>
              </a:rPr>
              <a:t> Panel </a:t>
            </a:r>
            <a:r>
              <a:rPr lang="fr-FR" sz="1200" i="1" dirty="0" err="1">
                <a:latin typeface="Arial" panose="020B0604020202020204" pitchFamily="34" charset="0"/>
                <a:cs typeface="Arial" panose="020B0604020202020204" pitchFamily="34" charset="0"/>
              </a:rPr>
              <a:t>Genitourinary</a:t>
            </a:r>
            <a:r>
              <a:rPr lang="fr-FR" sz="1200" i="1" dirty="0">
                <a:latin typeface="Arial" panose="020B0604020202020204" pitchFamily="34" charset="0"/>
                <a:cs typeface="Arial" panose="020B0604020202020204" pitchFamily="34" charset="0"/>
              </a:rPr>
              <a:t> syndrome of </a:t>
            </a:r>
            <a:r>
              <a:rPr lang="fr-FR" sz="1200" i="1" dirty="0" err="1">
                <a:latin typeface="Arial" panose="020B0604020202020204" pitchFamily="34" charset="0"/>
                <a:cs typeface="Arial" panose="020B0604020202020204" pitchFamily="34" charset="0"/>
              </a:rPr>
              <a:t>menopause</a:t>
            </a:r>
            <a:r>
              <a:rPr lang="fr-FR" sz="1200" i="1" dirty="0">
                <a:latin typeface="Arial" panose="020B0604020202020204" pitchFamily="34" charset="0"/>
                <a:cs typeface="Arial" panose="020B0604020202020204" pitchFamily="34" charset="0"/>
              </a:rPr>
              <a:t>: new </a:t>
            </a:r>
            <a:r>
              <a:rPr lang="fr-FR" sz="1200" i="1" dirty="0" err="1">
                <a:latin typeface="Arial" panose="020B0604020202020204" pitchFamily="34" charset="0"/>
                <a:cs typeface="Arial" panose="020B0604020202020204" pitchFamily="34" charset="0"/>
              </a:rPr>
              <a:t>terminology</a:t>
            </a:r>
            <a:r>
              <a:rPr lang="fr-FR" sz="1200" i="1" dirty="0">
                <a:latin typeface="Arial" panose="020B0604020202020204" pitchFamily="34" charset="0"/>
                <a:cs typeface="Arial" panose="020B0604020202020204" pitchFamily="34" charset="0"/>
              </a:rPr>
              <a:t> for vulvovaginal </a:t>
            </a:r>
            <a:r>
              <a:rPr lang="fr-FR" sz="1200" i="1" dirty="0" err="1">
                <a:latin typeface="Arial" panose="020B0604020202020204" pitchFamily="34" charset="0"/>
                <a:cs typeface="Arial" panose="020B0604020202020204" pitchFamily="34" charset="0"/>
              </a:rPr>
              <a:t>atrophy</a:t>
            </a:r>
            <a:r>
              <a:rPr lang="fr-FR" sz="1200" i="1" dirty="0">
                <a:latin typeface="Arial" panose="020B0604020202020204" pitchFamily="34" charset="0"/>
                <a:cs typeface="Arial" panose="020B0604020202020204" pitchFamily="34" charset="0"/>
              </a:rPr>
              <a:t> </a:t>
            </a:r>
            <a:r>
              <a:rPr lang="fr-FR" sz="1200" i="1" dirty="0" err="1">
                <a:latin typeface="Arial" panose="020B0604020202020204" pitchFamily="34" charset="0"/>
                <a:cs typeface="Arial" panose="020B0604020202020204" pitchFamily="34" charset="0"/>
              </a:rPr>
              <a:t>from</a:t>
            </a:r>
            <a:r>
              <a:rPr lang="fr-FR" sz="1200" i="1" dirty="0">
                <a:latin typeface="Arial" panose="020B0604020202020204" pitchFamily="34" charset="0"/>
                <a:cs typeface="Arial" panose="020B0604020202020204" pitchFamily="34" charset="0"/>
              </a:rPr>
              <a:t> the International Society for the </a:t>
            </a:r>
            <a:r>
              <a:rPr lang="fr-FR" sz="1200" i="1" dirty="0" err="1">
                <a:latin typeface="Arial" panose="020B0604020202020204" pitchFamily="34" charset="0"/>
                <a:cs typeface="Arial" panose="020B0604020202020204" pitchFamily="34" charset="0"/>
              </a:rPr>
              <a:t>Study</a:t>
            </a:r>
            <a:r>
              <a:rPr lang="fr-FR" sz="1200" i="1" dirty="0">
                <a:latin typeface="Arial" panose="020B0604020202020204" pitchFamily="34" charset="0"/>
                <a:cs typeface="Arial" panose="020B0604020202020204" pitchFamily="34" charset="0"/>
              </a:rPr>
              <a:t> of </a:t>
            </a:r>
            <a:r>
              <a:rPr lang="fr-FR" sz="1200" i="1" dirty="0" err="1">
                <a:latin typeface="Arial" panose="020B0604020202020204" pitchFamily="34" charset="0"/>
                <a:cs typeface="Arial" panose="020B0604020202020204" pitchFamily="34" charset="0"/>
              </a:rPr>
              <a:t>Women’s</a:t>
            </a:r>
            <a:r>
              <a:rPr lang="fr-FR" sz="1200" i="1" dirty="0">
                <a:latin typeface="Arial" panose="020B0604020202020204" pitchFamily="34" charset="0"/>
                <a:cs typeface="Arial" panose="020B0604020202020204" pitchFamily="34" charset="0"/>
              </a:rPr>
              <a:t> </a:t>
            </a:r>
            <a:r>
              <a:rPr lang="fr-FR" sz="1200" i="1" dirty="0" err="1">
                <a:latin typeface="Arial" panose="020B0604020202020204" pitchFamily="34" charset="0"/>
                <a:cs typeface="Arial" panose="020B0604020202020204" pitchFamily="34" charset="0"/>
              </a:rPr>
              <a:t>Sexual</a:t>
            </a:r>
            <a:r>
              <a:rPr lang="fr-FR" sz="1200" i="1" dirty="0">
                <a:latin typeface="Arial" panose="020B0604020202020204" pitchFamily="34" charset="0"/>
                <a:cs typeface="Arial" panose="020B0604020202020204" pitchFamily="34" charset="0"/>
              </a:rPr>
              <a:t> </a:t>
            </a:r>
            <a:r>
              <a:rPr lang="fr-FR" sz="1200" i="1" dirty="0" err="1">
                <a:latin typeface="Arial" panose="020B0604020202020204" pitchFamily="34" charset="0"/>
                <a:cs typeface="Arial" panose="020B0604020202020204" pitchFamily="34" charset="0"/>
              </a:rPr>
              <a:t>Health</a:t>
            </a:r>
            <a:r>
              <a:rPr lang="fr-FR" sz="1200" i="1" dirty="0">
                <a:latin typeface="Arial" panose="020B0604020202020204" pitchFamily="34" charset="0"/>
                <a:cs typeface="Arial" panose="020B0604020202020204" pitchFamily="34" charset="0"/>
              </a:rPr>
              <a:t> and the North American </a:t>
            </a:r>
            <a:r>
              <a:rPr lang="fr-FR" sz="1200" i="1" dirty="0" err="1">
                <a:latin typeface="Arial" panose="020B0604020202020204" pitchFamily="34" charset="0"/>
                <a:cs typeface="Arial" panose="020B0604020202020204" pitchFamily="34" charset="0"/>
              </a:rPr>
              <a:t>Menopause</a:t>
            </a:r>
            <a:r>
              <a:rPr lang="fr-FR" sz="1200" i="1" dirty="0">
                <a:latin typeface="Arial" panose="020B0604020202020204" pitchFamily="34" charset="0"/>
                <a:cs typeface="Arial" panose="020B0604020202020204" pitchFamily="34" charset="0"/>
              </a:rPr>
              <a:t> Society. </a:t>
            </a:r>
            <a:r>
              <a:rPr lang="fr-FR" sz="1200" i="1" dirty="0" err="1">
                <a:latin typeface="Arial" panose="020B0604020202020204" pitchFamily="34" charset="0"/>
                <a:cs typeface="Arial" panose="020B0604020202020204" pitchFamily="34" charset="0"/>
              </a:rPr>
              <a:t>Menopause</a:t>
            </a:r>
            <a:r>
              <a:rPr lang="fr-FR" sz="1200" i="1" dirty="0">
                <a:latin typeface="Arial" panose="020B0604020202020204" pitchFamily="34" charset="0"/>
                <a:cs typeface="Arial" panose="020B0604020202020204" pitchFamily="34" charset="0"/>
              </a:rPr>
              <a:t> 2014; 21(10):1063–1068</a:t>
            </a:r>
          </a:p>
          <a:p>
            <a:pPr marL="342900" indent="-342900">
              <a:buFont typeface="+mj-lt"/>
              <a:buAutoNum type="arabicPeriod"/>
            </a:pPr>
            <a:r>
              <a:rPr lang="en-US" sz="1200" i="1" dirty="0">
                <a:latin typeface="Arial" panose="020B0604020202020204" pitchFamily="34" charset="0"/>
                <a:cs typeface="Arial" panose="020B0604020202020204" pitchFamily="34" charset="0"/>
              </a:rPr>
              <a:t>Parish SJ, Nappi RE, </a:t>
            </a:r>
            <a:r>
              <a:rPr lang="en-US" sz="1200" i="1" dirty="0" err="1">
                <a:latin typeface="Arial" panose="020B0604020202020204" pitchFamily="34" charset="0"/>
                <a:cs typeface="Arial" panose="020B0604020202020204" pitchFamily="34" charset="0"/>
              </a:rPr>
              <a:t>Krychman</a:t>
            </a:r>
            <a:r>
              <a:rPr lang="en-US" sz="1200" i="1" dirty="0">
                <a:latin typeface="Arial" panose="020B0604020202020204" pitchFamily="34" charset="0"/>
                <a:cs typeface="Arial" panose="020B0604020202020204" pitchFamily="34" charset="0"/>
              </a:rPr>
              <a:t> ML, et al Impact of vulvovaginal health on postmenopausal women: a review of surveys on symptoms of vulvovaginal atrophy. Int J </a:t>
            </a:r>
            <a:r>
              <a:rPr lang="en-US" sz="1200" i="1" dirty="0" err="1">
                <a:latin typeface="Arial" panose="020B0604020202020204" pitchFamily="34" charset="0"/>
                <a:cs typeface="Arial" panose="020B0604020202020204" pitchFamily="34" charset="0"/>
              </a:rPr>
              <a:t>Womens</a:t>
            </a:r>
            <a:r>
              <a:rPr lang="en-US" sz="1200" i="1" dirty="0">
                <a:latin typeface="Arial" panose="020B0604020202020204" pitchFamily="34" charset="0"/>
                <a:cs typeface="Arial" panose="020B0604020202020204" pitchFamily="34" charset="0"/>
              </a:rPr>
              <a:t> Health 2013; 5:437–447. </a:t>
            </a:r>
          </a:p>
          <a:p>
            <a:pPr marL="342900" indent="-342900">
              <a:buFont typeface="+mj-lt"/>
              <a:buAutoNum type="arabicPeriod"/>
            </a:pPr>
            <a:endParaRPr lang="fr-FR"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8222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BE9EA1-23A5-412A-89FB-67890FB3A293}"/>
              </a:ext>
            </a:extLst>
          </p:cNvPr>
          <p:cNvSpPr>
            <a:spLocks noGrp="1"/>
          </p:cNvSpPr>
          <p:nvPr>
            <p:ph type="title"/>
          </p:nvPr>
        </p:nvSpPr>
        <p:spPr>
          <a:xfrm>
            <a:off x="448677" y="415759"/>
            <a:ext cx="10241280" cy="1234440"/>
          </a:xfrm>
        </p:spPr>
        <p:txBody>
          <a:bodyPr anchor="ctr">
            <a:normAutofit/>
          </a:bodyPr>
          <a:lstStyle/>
          <a:p>
            <a:r>
              <a:rPr lang="fr-FR" sz="4800" b="1" cap="none" spc="0" dirty="0">
                <a:solidFill>
                  <a:srgbClr val="002060"/>
                </a:solidFill>
                <a:latin typeface="Calibri" panose="020F0502020204030204" pitchFamily="34" charset="0"/>
                <a:cs typeface="Calibri" panose="020F0502020204030204" pitchFamily="34" charset="0"/>
              </a:rPr>
              <a:t>Microbiome vaginal et ménopause</a:t>
            </a:r>
          </a:p>
        </p:txBody>
      </p:sp>
      <p:sp>
        <p:nvSpPr>
          <p:cNvPr id="3" name="Espace réservé du contenu 2">
            <a:extLst>
              <a:ext uri="{FF2B5EF4-FFF2-40B4-BE49-F238E27FC236}">
                <a16:creationId xmlns:a16="http://schemas.microsoft.com/office/drawing/2014/main" id="{880C6439-96CC-4942-ABBB-95742A4B0EAD}"/>
              </a:ext>
            </a:extLst>
          </p:cNvPr>
          <p:cNvSpPr>
            <a:spLocks noGrp="1"/>
          </p:cNvSpPr>
          <p:nvPr>
            <p:ph idx="1"/>
          </p:nvPr>
        </p:nvSpPr>
        <p:spPr>
          <a:xfrm>
            <a:off x="296640" y="1845220"/>
            <a:ext cx="11598720" cy="3865383"/>
          </a:xfrm>
        </p:spPr>
        <p:txBody>
          <a:bodyPr>
            <a:normAutofit/>
          </a:bodyPr>
          <a:lstStyle/>
          <a:p>
            <a:r>
              <a:rPr lang="fr-FR" dirty="0">
                <a:latin typeface="Calibri" panose="020F0502020204030204" pitchFamily="34" charset="0"/>
                <a:cs typeface="Calibri" panose="020F0502020204030204" pitchFamily="34" charset="0"/>
              </a:rPr>
              <a:t>Les modifications du microbiome vaginal sont très variables d’une femme ménopausée à l’autre.</a:t>
            </a:r>
          </a:p>
          <a:p>
            <a:r>
              <a:rPr lang="fr-FR" dirty="0">
                <a:latin typeface="Calibri" panose="020F0502020204030204" pitchFamily="34" charset="0"/>
                <a:cs typeface="Calibri" panose="020F0502020204030204" pitchFamily="34" charset="0"/>
              </a:rPr>
              <a:t>Etude sur 88 femmes ménopausées</a:t>
            </a:r>
            <a:r>
              <a:rPr lang="fr-FR" baseline="30000" dirty="0">
                <a:latin typeface="Calibri" panose="020F0502020204030204" pitchFamily="34" charset="0"/>
                <a:cs typeface="Calibri" panose="020F0502020204030204" pitchFamily="34" charset="0"/>
              </a:rPr>
              <a:t>1</a:t>
            </a:r>
            <a:r>
              <a:rPr lang="fr-FR" dirty="0">
                <a:latin typeface="Calibri" panose="020F0502020204030204" pitchFamily="34" charset="0"/>
                <a:cs typeface="Calibri" panose="020F0502020204030204" pitchFamily="34" charset="0"/>
              </a:rPr>
              <a:t> : </a:t>
            </a:r>
          </a:p>
          <a:p>
            <a:pPr lvl="1"/>
            <a:r>
              <a:rPr lang="fr-FR" dirty="0">
                <a:latin typeface="Calibri" panose="020F0502020204030204" pitchFamily="34" charset="0"/>
                <a:cs typeface="Calibri" panose="020F0502020204030204" pitchFamily="34" charset="0"/>
              </a:rPr>
              <a:t>58 % ont une présence de lactobacilles</a:t>
            </a:r>
          </a:p>
          <a:p>
            <a:pPr lvl="1"/>
            <a:r>
              <a:rPr lang="fr-FR" dirty="0">
                <a:latin typeface="Calibri" panose="020F0502020204030204" pitchFamily="34" charset="0"/>
                <a:cs typeface="Calibri" panose="020F0502020204030204" pitchFamily="34" charset="0"/>
              </a:rPr>
              <a:t>38 % ont un microbiote dominé par les lactobacilles</a:t>
            </a:r>
          </a:p>
          <a:p>
            <a:r>
              <a:rPr lang="fr-FR" dirty="0">
                <a:latin typeface="Calibri" panose="020F0502020204030204" pitchFamily="34" charset="0"/>
                <a:cs typeface="Calibri" panose="020F0502020204030204" pitchFamily="34" charset="0"/>
              </a:rPr>
              <a:t>Etude sur 67 femmes ménopausées</a:t>
            </a:r>
            <a:r>
              <a:rPr lang="fr-FR" baseline="30000" dirty="0">
                <a:latin typeface="Calibri" panose="020F0502020204030204" pitchFamily="34" charset="0"/>
                <a:cs typeface="Calibri" panose="020F0502020204030204" pitchFamily="34" charset="0"/>
              </a:rPr>
              <a:t>2</a:t>
            </a:r>
            <a:r>
              <a:rPr lang="fr-FR" dirty="0">
                <a:latin typeface="Calibri" panose="020F0502020204030204" pitchFamily="34" charset="0"/>
                <a:cs typeface="Calibri" panose="020F0502020204030204" pitchFamily="34" charset="0"/>
              </a:rPr>
              <a:t> :</a:t>
            </a:r>
          </a:p>
          <a:p>
            <a:pPr lvl="1"/>
            <a:r>
              <a:rPr lang="fr-FR" dirty="0">
                <a:latin typeface="Calibri" panose="020F0502020204030204" pitchFamily="34" charset="0"/>
                <a:cs typeface="Calibri" panose="020F0502020204030204" pitchFamily="34" charset="0"/>
              </a:rPr>
              <a:t>55,2 % ont des lactobacilles &gt; 50 % du microbiote total</a:t>
            </a:r>
          </a:p>
          <a:p>
            <a:pPr lvl="1"/>
            <a:r>
              <a:rPr lang="fr-FR" dirty="0">
                <a:latin typeface="Calibri" panose="020F0502020204030204" pitchFamily="34" charset="0"/>
                <a:cs typeface="Calibri" panose="020F0502020204030204" pitchFamily="34" charset="0"/>
              </a:rPr>
              <a:t>Avec grande stabilité au cours du temps</a:t>
            </a:r>
          </a:p>
          <a:p>
            <a:pPr lvl="1"/>
            <a:endParaRPr lang="fr-FR" dirty="0">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461590DD-AC27-4855-B644-1C643D887710}"/>
              </a:ext>
            </a:extLst>
          </p:cNvPr>
          <p:cNvSpPr txBox="1"/>
          <p:nvPr/>
        </p:nvSpPr>
        <p:spPr>
          <a:xfrm>
            <a:off x="52779" y="5568737"/>
            <a:ext cx="12213771" cy="954107"/>
          </a:xfrm>
          <a:prstGeom prst="rect">
            <a:avLst/>
          </a:prstGeom>
          <a:noFill/>
        </p:spPr>
        <p:txBody>
          <a:bodyPr wrap="square" rtlCol="0">
            <a:spAutoFit/>
          </a:bodyPr>
          <a:lstStyle/>
          <a:p>
            <a:pPr marL="342900" indent="-342900">
              <a:buFont typeface="+mj-lt"/>
              <a:buAutoNum type="arabicPeriod"/>
            </a:pPr>
            <a:endParaRPr lang="en-US" sz="1400" i="1" dirty="0">
              <a:latin typeface="Arial" panose="020B0604020202020204" pitchFamily="34" charset="0"/>
              <a:cs typeface="Arial" panose="020B0604020202020204" pitchFamily="34" charset="0"/>
            </a:endParaRPr>
          </a:p>
          <a:p>
            <a:pPr marL="342900" indent="-342900">
              <a:buFont typeface="+mj-lt"/>
              <a:buAutoNum type="arabicPeriod"/>
            </a:pPr>
            <a:r>
              <a:rPr lang="en-US" sz="1400" i="1" dirty="0">
                <a:latin typeface="Arial" panose="020B0604020202020204" pitchFamily="34" charset="0"/>
                <a:cs typeface="Arial" panose="020B0604020202020204" pitchFamily="34" charset="0"/>
              </a:rPr>
              <a:t>Mitchell CM et al Vaginal microbiota and genitourinary menopausal symptoms: a cross-sectional analysis. Menopause.2017 Oct;24(10):1160-1166</a:t>
            </a:r>
          </a:p>
          <a:p>
            <a:pPr marL="342900" indent="-342900">
              <a:buFont typeface="+mj-lt"/>
              <a:buAutoNum type="arabicPeriod"/>
            </a:pPr>
            <a:r>
              <a:rPr lang="en-US" sz="1400" i="1" dirty="0">
                <a:latin typeface="Arial" panose="020B0604020202020204" pitchFamily="34" charset="0"/>
                <a:cs typeface="Arial" panose="020B0604020202020204" pitchFamily="34" charset="0"/>
              </a:rPr>
              <a:t>Shen J, et al. Effects of low dose estrogen therapy on the vaginal microbiomes of women with atrophic vaginitis. Scientific Reports. 2016;6:24380.</a:t>
            </a:r>
          </a:p>
          <a:p>
            <a:pPr marL="342900" indent="-342900">
              <a:buFont typeface="+mj-lt"/>
              <a:buAutoNum type="arabicPeriod"/>
            </a:pP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9742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AD5CCC5B-C81D-4ECF-AF69-A4721D5C7FAE}"/>
              </a:ext>
            </a:extLst>
          </p:cNvPr>
          <p:cNvSpPr>
            <a:spLocks noGrp="1"/>
          </p:cNvSpPr>
          <p:nvPr>
            <p:ph type="title"/>
          </p:nvPr>
        </p:nvSpPr>
        <p:spPr>
          <a:xfrm>
            <a:off x="145073" y="523847"/>
            <a:ext cx="11625494" cy="1492132"/>
          </a:xfrm>
        </p:spPr>
        <p:txBody>
          <a:bodyPr anchor="ctr">
            <a:normAutofit/>
          </a:bodyPr>
          <a:lstStyle/>
          <a:p>
            <a:r>
              <a:rPr lang="fr-FR" b="1" cap="none" spc="0" dirty="0">
                <a:solidFill>
                  <a:srgbClr val="002060"/>
                </a:solidFill>
                <a:latin typeface="+mn-lt"/>
                <a:cs typeface="Calibri" panose="020F0502020204030204" pitchFamily="34" charset="0"/>
              </a:rPr>
              <a:t>Microbiome, atrophie et sécheresse vaginales</a:t>
            </a:r>
          </a:p>
        </p:txBody>
      </p:sp>
      <p:graphicFrame>
        <p:nvGraphicFramePr>
          <p:cNvPr id="4" name="Espace réservé du contenu 3"/>
          <p:cNvGraphicFramePr>
            <a:graphicFrameLocks noGrp="1"/>
          </p:cNvGraphicFramePr>
          <p:nvPr>
            <p:ph idx="1"/>
          </p:nvPr>
        </p:nvGraphicFramePr>
        <p:xfrm>
          <a:off x="465964" y="2015979"/>
          <a:ext cx="10619704" cy="4074990"/>
        </p:xfrm>
        <a:graphic>
          <a:graphicData uri="http://schemas.openxmlformats.org/drawingml/2006/table">
            <a:tbl>
              <a:tblPr firstRow="1" bandRow="1">
                <a:tableStyleId>{5C22544A-7EE6-4342-B048-85BDC9FD1C3A}</a:tableStyleId>
              </a:tblPr>
              <a:tblGrid>
                <a:gridCol w="3034204">
                  <a:extLst>
                    <a:ext uri="{9D8B030D-6E8A-4147-A177-3AD203B41FA5}">
                      <a16:colId xmlns:a16="http://schemas.microsoft.com/office/drawing/2014/main" val="20000"/>
                    </a:ext>
                  </a:extLst>
                </a:gridCol>
                <a:gridCol w="1517100">
                  <a:extLst>
                    <a:ext uri="{9D8B030D-6E8A-4147-A177-3AD203B41FA5}">
                      <a16:colId xmlns:a16="http://schemas.microsoft.com/office/drawing/2014/main" val="20001"/>
                    </a:ext>
                  </a:extLst>
                </a:gridCol>
                <a:gridCol w="1517100">
                  <a:extLst>
                    <a:ext uri="{9D8B030D-6E8A-4147-A177-3AD203B41FA5}">
                      <a16:colId xmlns:a16="http://schemas.microsoft.com/office/drawing/2014/main" val="20002"/>
                    </a:ext>
                  </a:extLst>
                </a:gridCol>
                <a:gridCol w="1517100">
                  <a:extLst>
                    <a:ext uri="{9D8B030D-6E8A-4147-A177-3AD203B41FA5}">
                      <a16:colId xmlns:a16="http://schemas.microsoft.com/office/drawing/2014/main" val="20003"/>
                    </a:ext>
                  </a:extLst>
                </a:gridCol>
                <a:gridCol w="1517100">
                  <a:extLst>
                    <a:ext uri="{9D8B030D-6E8A-4147-A177-3AD203B41FA5}">
                      <a16:colId xmlns:a16="http://schemas.microsoft.com/office/drawing/2014/main" val="20004"/>
                    </a:ext>
                  </a:extLst>
                </a:gridCol>
                <a:gridCol w="1517100">
                  <a:extLst>
                    <a:ext uri="{9D8B030D-6E8A-4147-A177-3AD203B41FA5}">
                      <a16:colId xmlns:a16="http://schemas.microsoft.com/office/drawing/2014/main" val="20005"/>
                    </a:ext>
                  </a:extLst>
                </a:gridCol>
              </a:tblGrid>
              <a:tr h="338369">
                <a:tc>
                  <a:txBody>
                    <a:bodyPr/>
                    <a:lstStyle/>
                    <a:p>
                      <a:endParaRPr lang="fr-FR" dirty="0"/>
                    </a:p>
                  </a:txBody>
                  <a:tcPr marL="77523" marR="77523"/>
                </a:tc>
                <a:tc>
                  <a:txBody>
                    <a:bodyPr/>
                    <a:lstStyle/>
                    <a:p>
                      <a:pPr algn="ctr"/>
                      <a:r>
                        <a:rPr lang="fr-FR" dirty="0"/>
                        <a:t>CST I (</a:t>
                      </a:r>
                      <a:r>
                        <a:rPr lang="fr-FR" dirty="0" err="1"/>
                        <a:t>crispatus</a:t>
                      </a:r>
                      <a:r>
                        <a:rPr lang="fr-FR" dirty="0"/>
                        <a:t>)</a:t>
                      </a:r>
                    </a:p>
                  </a:txBody>
                  <a:tcPr marL="77523" marR="77523" anchor="ctr"/>
                </a:tc>
                <a:tc>
                  <a:txBody>
                    <a:bodyPr/>
                    <a:lstStyle/>
                    <a:p>
                      <a:pPr algn="ctr"/>
                      <a:r>
                        <a:rPr lang="fr-FR" dirty="0"/>
                        <a:t>CST II (</a:t>
                      </a:r>
                      <a:r>
                        <a:rPr lang="fr-FR" dirty="0" err="1"/>
                        <a:t>gasseri</a:t>
                      </a:r>
                      <a:r>
                        <a:rPr lang="fr-FR" dirty="0"/>
                        <a:t>)</a:t>
                      </a:r>
                    </a:p>
                  </a:txBody>
                  <a:tcPr marL="77523" marR="77523" anchor="ctr"/>
                </a:tc>
                <a:tc>
                  <a:txBody>
                    <a:bodyPr/>
                    <a:lstStyle/>
                    <a:p>
                      <a:pPr algn="ctr"/>
                      <a:r>
                        <a:rPr lang="fr-FR" dirty="0"/>
                        <a:t>CST</a:t>
                      </a:r>
                      <a:r>
                        <a:rPr lang="fr-FR" baseline="0" dirty="0"/>
                        <a:t> III (</a:t>
                      </a:r>
                      <a:r>
                        <a:rPr lang="fr-FR" baseline="0" dirty="0" err="1"/>
                        <a:t>iners</a:t>
                      </a:r>
                      <a:r>
                        <a:rPr lang="fr-FR" baseline="0" dirty="0"/>
                        <a:t>)</a:t>
                      </a:r>
                      <a:endParaRPr lang="fr-FR" dirty="0"/>
                    </a:p>
                  </a:txBody>
                  <a:tcPr marL="77523" marR="77523" anchor="ctr"/>
                </a:tc>
                <a:tc>
                  <a:txBody>
                    <a:bodyPr/>
                    <a:lstStyle/>
                    <a:p>
                      <a:pPr algn="ctr"/>
                      <a:r>
                        <a:rPr lang="fr-FR" dirty="0"/>
                        <a:t>CST IV A</a:t>
                      </a:r>
                    </a:p>
                  </a:txBody>
                  <a:tcPr marL="77523" marR="77523" anchor="ctr"/>
                </a:tc>
                <a:tc>
                  <a:txBody>
                    <a:bodyPr/>
                    <a:lstStyle/>
                    <a:p>
                      <a:pPr algn="ctr"/>
                      <a:r>
                        <a:rPr lang="fr-FR" dirty="0"/>
                        <a:t>CST IV B</a:t>
                      </a:r>
                    </a:p>
                  </a:txBody>
                  <a:tcPr marL="77523" marR="77523" anchor="ctr"/>
                </a:tc>
                <a:extLst>
                  <a:ext uri="{0D108BD9-81ED-4DB2-BD59-A6C34878D82A}">
                    <a16:rowId xmlns:a16="http://schemas.microsoft.com/office/drawing/2014/main" val="10000"/>
                  </a:ext>
                </a:extLst>
              </a:tr>
              <a:tr h="370840">
                <a:tc>
                  <a:txBody>
                    <a:bodyPr/>
                    <a:lstStyle/>
                    <a:p>
                      <a:pPr algn="ctr"/>
                      <a:r>
                        <a:rPr lang="fr-FR" dirty="0">
                          <a:solidFill>
                            <a:srgbClr val="FF0000"/>
                          </a:solidFill>
                        </a:rPr>
                        <a:t>ATROPHIE</a:t>
                      </a:r>
                    </a:p>
                  </a:txBody>
                  <a:tcPr marL="77523" marR="77523"/>
                </a:tc>
                <a:tc>
                  <a:txBody>
                    <a:bodyPr/>
                    <a:lstStyle/>
                    <a:p>
                      <a:endParaRPr lang="fr-FR" dirty="0"/>
                    </a:p>
                  </a:txBody>
                  <a:tcPr marL="77523" marR="77523"/>
                </a:tc>
                <a:tc>
                  <a:txBody>
                    <a:bodyPr/>
                    <a:lstStyle/>
                    <a:p>
                      <a:endParaRPr lang="fr-FR"/>
                    </a:p>
                  </a:txBody>
                  <a:tcPr marL="77523" marR="77523"/>
                </a:tc>
                <a:tc>
                  <a:txBody>
                    <a:bodyPr/>
                    <a:lstStyle/>
                    <a:p>
                      <a:endParaRPr lang="fr-FR"/>
                    </a:p>
                  </a:txBody>
                  <a:tcPr marL="77523" marR="77523"/>
                </a:tc>
                <a:tc>
                  <a:txBody>
                    <a:bodyPr/>
                    <a:lstStyle/>
                    <a:p>
                      <a:endParaRPr lang="fr-FR"/>
                    </a:p>
                  </a:txBody>
                  <a:tcPr marL="77523" marR="77523"/>
                </a:tc>
                <a:tc>
                  <a:txBody>
                    <a:bodyPr/>
                    <a:lstStyle/>
                    <a:p>
                      <a:endParaRPr lang="fr-FR"/>
                    </a:p>
                  </a:txBody>
                  <a:tcPr marL="77523" marR="77523"/>
                </a:tc>
                <a:extLst>
                  <a:ext uri="{0D108BD9-81ED-4DB2-BD59-A6C34878D82A}">
                    <a16:rowId xmlns:a16="http://schemas.microsoft.com/office/drawing/2014/main" val="10001"/>
                  </a:ext>
                </a:extLst>
              </a:tr>
              <a:tr h="370840">
                <a:tc>
                  <a:txBody>
                    <a:bodyPr/>
                    <a:lstStyle/>
                    <a:p>
                      <a:pPr algn="ctr"/>
                      <a:r>
                        <a:rPr lang="fr-FR" dirty="0"/>
                        <a:t>nulle</a:t>
                      </a:r>
                    </a:p>
                  </a:txBody>
                  <a:tcPr marL="77523" marR="77523"/>
                </a:tc>
                <a:tc>
                  <a:txBody>
                    <a:bodyPr/>
                    <a:lstStyle/>
                    <a:p>
                      <a:pPr algn="ctr"/>
                      <a:r>
                        <a:rPr lang="fr-FR" dirty="0"/>
                        <a:t>84 %</a:t>
                      </a:r>
                    </a:p>
                  </a:txBody>
                  <a:tcPr marL="77523" marR="77523"/>
                </a:tc>
                <a:tc>
                  <a:txBody>
                    <a:bodyPr/>
                    <a:lstStyle/>
                    <a:p>
                      <a:pPr algn="ctr"/>
                      <a:r>
                        <a:rPr lang="fr-FR" dirty="0"/>
                        <a:t>100 %</a:t>
                      </a:r>
                    </a:p>
                  </a:txBody>
                  <a:tcPr marL="77523" marR="77523"/>
                </a:tc>
                <a:tc>
                  <a:txBody>
                    <a:bodyPr/>
                    <a:lstStyle/>
                    <a:p>
                      <a:pPr algn="ctr"/>
                      <a:r>
                        <a:rPr lang="fr-FR" dirty="0"/>
                        <a:t>91,3 %</a:t>
                      </a:r>
                    </a:p>
                  </a:txBody>
                  <a:tcPr marL="77523" marR="77523"/>
                </a:tc>
                <a:tc>
                  <a:txBody>
                    <a:bodyPr/>
                    <a:lstStyle/>
                    <a:p>
                      <a:pPr algn="ctr"/>
                      <a:r>
                        <a:rPr lang="fr-FR" dirty="0"/>
                        <a:t>22,2 %</a:t>
                      </a:r>
                    </a:p>
                  </a:txBody>
                  <a:tcPr marL="77523" marR="77523"/>
                </a:tc>
                <a:tc>
                  <a:txBody>
                    <a:bodyPr/>
                    <a:lstStyle/>
                    <a:p>
                      <a:pPr algn="ctr"/>
                      <a:r>
                        <a:rPr lang="fr-FR" dirty="0"/>
                        <a:t>61,5</a:t>
                      </a:r>
                      <a:r>
                        <a:rPr lang="fr-FR" baseline="0" dirty="0"/>
                        <a:t> %</a:t>
                      </a:r>
                      <a:endParaRPr lang="fr-FR" dirty="0"/>
                    </a:p>
                  </a:txBody>
                  <a:tcPr marL="77523" marR="77523"/>
                </a:tc>
                <a:extLst>
                  <a:ext uri="{0D108BD9-81ED-4DB2-BD59-A6C34878D82A}">
                    <a16:rowId xmlns:a16="http://schemas.microsoft.com/office/drawing/2014/main" val="10002"/>
                  </a:ext>
                </a:extLst>
              </a:tr>
              <a:tr h="370840">
                <a:tc>
                  <a:txBody>
                    <a:bodyPr/>
                    <a:lstStyle/>
                    <a:p>
                      <a:pPr algn="ctr"/>
                      <a:r>
                        <a:rPr lang="fr-FR" dirty="0"/>
                        <a:t>légère</a:t>
                      </a:r>
                    </a:p>
                  </a:txBody>
                  <a:tcPr marL="77523" marR="77523"/>
                </a:tc>
                <a:tc>
                  <a:txBody>
                    <a:bodyPr/>
                    <a:lstStyle/>
                    <a:p>
                      <a:pPr algn="ctr"/>
                      <a:r>
                        <a:rPr lang="fr-FR" dirty="0"/>
                        <a:t>12 %</a:t>
                      </a:r>
                    </a:p>
                  </a:txBody>
                  <a:tcPr marL="77523" marR="77523"/>
                </a:tc>
                <a:tc>
                  <a:txBody>
                    <a:bodyPr/>
                    <a:lstStyle/>
                    <a:p>
                      <a:pPr algn="ctr"/>
                      <a:r>
                        <a:rPr lang="fr-FR" dirty="0"/>
                        <a:t>0</a:t>
                      </a:r>
                    </a:p>
                  </a:txBody>
                  <a:tcPr marL="77523" marR="77523"/>
                </a:tc>
                <a:tc>
                  <a:txBody>
                    <a:bodyPr/>
                    <a:lstStyle/>
                    <a:p>
                      <a:pPr algn="ctr"/>
                      <a:r>
                        <a:rPr lang="fr-FR" dirty="0"/>
                        <a:t>8,7 %</a:t>
                      </a:r>
                    </a:p>
                  </a:txBody>
                  <a:tcPr marL="77523" marR="77523"/>
                </a:tc>
                <a:tc>
                  <a:txBody>
                    <a:bodyPr/>
                    <a:lstStyle/>
                    <a:p>
                      <a:pPr algn="ctr"/>
                      <a:r>
                        <a:rPr lang="fr-FR" dirty="0">
                          <a:solidFill>
                            <a:srgbClr val="FF0000"/>
                          </a:solidFill>
                        </a:rPr>
                        <a:t>33,3 %</a:t>
                      </a:r>
                    </a:p>
                  </a:txBody>
                  <a:tcPr marL="77523" marR="77523"/>
                </a:tc>
                <a:tc>
                  <a:txBody>
                    <a:bodyPr/>
                    <a:lstStyle/>
                    <a:p>
                      <a:pPr algn="ctr"/>
                      <a:r>
                        <a:rPr lang="fr-FR" dirty="0">
                          <a:solidFill>
                            <a:srgbClr val="FF0000"/>
                          </a:solidFill>
                        </a:rPr>
                        <a:t>30,8 %</a:t>
                      </a:r>
                    </a:p>
                  </a:txBody>
                  <a:tcPr marL="77523" marR="77523"/>
                </a:tc>
                <a:extLst>
                  <a:ext uri="{0D108BD9-81ED-4DB2-BD59-A6C34878D82A}">
                    <a16:rowId xmlns:a16="http://schemas.microsoft.com/office/drawing/2014/main" val="10003"/>
                  </a:ext>
                </a:extLst>
              </a:tr>
              <a:tr h="370840">
                <a:tc>
                  <a:txBody>
                    <a:bodyPr/>
                    <a:lstStyle/>
                    <a:p>
                      <a:pPr algn="ctr"/>
                      <a:r>
                        <a:rPr lang="fr-FR" dirty="0"/>
                        <a:t>modérée</a:t>
                      </a:r>
                    </a:p>
                  </a:txBody>
                  <a:tcPr marL="77523" marR="77523"/>
                </a:tc>
                <a:tc>
                  <a:txBody>
                    <a:bodyPr/>
                    <a:lstStyle/>
                    <a:p>
                      <a:pPr algn="ctr"/>
                      <a:r>
                        <a:rPr lang="fr-FR" dirty="0"/>
                        <a:t>4 %</a:t>
                      </a:r>
                    </a:p>
                  </a:txBody>
                  <a:tcPr marL="77523" marR="77523"/>
                </a:tc>
                <a:tc>
                  <a:txBody>
                    <a:bodyPr/>
                    <a:lstStyle/>
                    <a:p>
                      <a:pPr algn="ctr"/>
                      <a:r>
                        <a:rPr lang="fr-FR" dirty="0"/>
                        <a:t>0</a:t>
                      </a:r>
                    </a:p>
                  </a:txBody>
                  <a:tcPr marL="77523" marR="77523"/>
                </a:tc>
                <a:tc>
                  <a:txBody>
                    <a:bodyPr/>
                    <a:lstStyle/>
                    <a:p>
                      <a:pPr algn="ctr"/>
                      <a:r>
                        <a:rPr lang="fr-FR" dirty="0"/>
                        <a:t>0</a:t>
                      </a:r>
                    </a:p>
                  </a:txBody>
                  <a:tcPr marL="77523" marR="77523"/>
                </a:tc>
                <a:tc>
                  <a:txBody>
                    <a:bodyPr/>
                    <a:lstStyle/>
                    <a:p>
                      <a:pPr algn="ctr"/>
                      <a:r>
                        <a:rPr lang="fr-FR" dirty="0">
                          <a:solidFill>
                            <a:srgbClr val="FF0000"/>
                          </a:solidFill>
                        </a:rPr>
                        <a:t>44,4 %</a:t>
                      </a:r>
                    </a:p>
                  </a:txBody>
                  <a:tcPr marL="77523" marR="77523"/>
                </a:tc>
                <a:tc>
                  <a:txBody>
                    <a:bodyPr/>
                    <a:lstStyle/>
                    <a:p>
                      <a:pPr algn="ctr"/>
                      <a:r>
                        <a:rPr lang="fr-FR" dirty="0">
                          <a:solidFill>
                            <a:srgbClr val="FF0000"/>
                          </a:solidFill>
                        </a:rPr>
                        <a:t>7,7 %</a:t>
                      </a:r>
                    </a:p>
                  </a:txBody>
                  <a:tcPr marL="77523" marR="77523"/>
                </a:tc>
                <a:extLst>
                  <a:ext uri="{0D108BD9-81ED-4DB2-BD59-A6C34878D82A}">
                    <a16:rowId xmlns:a16="http://schemas.microsoft.com/office/drawing/2014/main" val="10004"/>
                  </a:ext>
                </a:extLst>
              </a:tr>
              <a:tr h="468190">
                <a:tc>
                  <a:txBody>
                    <a:bodyPr/>
                    <a:lstStyle/>
                    <a:p>
                      <a:pPr algn="ctr"/>
                      <a:r>
                        <a:rPr lang="fr-FR" dirty="0">
                          <a:solidFill>
                            <a:srgbClr val="FF0000"/>
                          </a:solidFill>
                        </a:rPr>
                        <a:t>SECHERESSE</a:t>
                      </a:r>
                    </a:p>
                  </a:txBody>
                  <a:tcPr marL="77523" marR="77523" anchor="ctr"/>
                </a:tc>
                <a:tc>
                  <a:txBody>
                    <a:bodyPr/>
                    <a:lstStyle/>
                    <a:p>
                      <a:pPr algn="ctr"/>
                      <a:endParaRPr lang="fr-FR" dirty="0"/>
                    </a:p>
                  </a:txBody>
                  <a:tcPr marL="77523" marR="77523"/>
                </a:tc>
                <a:tc>
                  <a:txBody>
                    <a:bodyPr/>
                    <a:lstStyle/>
                    <a:p>
                      <a:pPr algn="ctr"/>
                      <a:endParaRPr lang="fr-FR" dirty="0"/>
                    </a:p>
                  </a:txBody>
                  <a:tcPr marL="77523" marR="77523"/>
                </a:tc>
                <a:tc>
                  <a:txBody>
                    <a:bodyPr/>
                    <a:lstStyle/>
                    <a:p>
                      <a:pPr algn="ctr"/>
                      <a:endParaRPr lang="fr-FR" dirty="0"/>
                    </a:p>
                  </a:txBody>
                  <a:tcPr marL="77523" marR="77523"/>
                </a:tc>
                <a:tc>
                  <a:txBody>
                    <a:bodyPr/>
                    <a:lstStyle/>
                    <a:p>
                      <a:pPr algn="ctr"/>
                      <a:endParaRPr lang="fr-FR" dirty="0"/>
                    </a:p>
                  </a:txBody>
                  <a:tcPr marL="77523" marR="77523"/>
                </a:tc>
                <a:tc>
                  <a:txBody>
                    <a:bodyPr/>
                    <a:lstStyle/>
                    <a:p>
                      <a:pPr algn="ctr"/>
                      <a:endParaRPr lang="fr-FR" dirty="0"/>
                    </a:p>
                  </a:txBody>
                  <a:tcPr marL="77523" marR="77523"/>
                </a:tc>
                <a:extLst>
                  <a:ext uri="{0D108BD9-81ED-4DB2-BD59-A6C34878D82A}">
                    <a16:rowId xmlns:a16="http://schemas.microsoft.com/office/drawing/2014/main" val="10005"/>
                  </a:ext>
                </a:extLst>
              </a:tr>
              <a:tr h="370840">
                <a:tc>
                  <a:txBody>
                    <a:bodyPr/>
                    <a:lstStyle/>
                    <a:p>
                      <a:pPr algn="ctr"/>
                      <a:r>
                        <a:rPr lang="fr-FR" dirty="0"/>
                        <a:t>nulle</a:t>
                      </a:r>
                    </a:p>
                  </a:txBody>
                  <a:tcPr marL="77523" marR="77523"/>
                </a:tc>
                <a:tc>
                  <a:txBody>
                    <a:bodyPr/>
                    <a:lstStyle/>
                    <a:p>
                      <a:pPr algn="ctr"/>
                      <a:r>
                        <a:rPr lang="fr-FR" dirty="0"/>
                        <a:t>92 %</a:t>
                      </a:r>
                    </a:p>
                  </a:txBody>
                  <a:tcPr marL="77523" marR="77523"/>
                </a:tc>
                <a:tc>
                  <a:txBody>
                    <a:bodyPr/>
                    <a:lstStyle/>
                    <a:p>
                      <a:pPr algn="ctr"/>
                      <a:r>
                        <a:rPr lang="fr-FR" dirty="0"/>
                        <a:t>100 %</a:t>
                      </a:r>
                    </a:p>
                  </a:txBody>
                  <a:tcPr marL="77523" marR="77523"/>
                </a:tc>
                <a:tc>
                  <a:txBody>
                    <a:bodyPr/>
                    <a:lstStyle/>
                    <a:p>
                      <a:pPr algn="ctr"/>
                      <a:r>
                        <a:rPr lang="fr-FR" dirty="0"/>
                        <a:t>91,3 %</a:t>
                      </a:r>
                    </a:p>
                  </a:txBody>
                  <a:tcPr marL="77523" marR="77523"/>
                </a:tc>
                <a:tc>
                  <a:txBody>
                    <a:bodyPr/>
                    <a:lstStyle/>
                    <a:p>
                      <a:pPr algn="ctr"/>
                      <a:r>
                        <a:rPr lang="fr-FR" dirty="0"/>
                        <a:t>55,6 %</a:t>
                      </a:r>
                    </a:p>
                  </a:txBody>
                  <a:tcPr marL="77523" marR="77523"/>
                </a:tc>
                <a:tc>
                  <a:txBody>
                    <a:bodyPr/>
                    <a:lstStyle/>
                    <a:p>
                      <a:pPr algn="ctr"/>
                      <a:r>
                        <a:rPr lang="fr-FR" dirty="0"/>
                        <a:t>66,7 %</a:t>
                      </a:r>
                    </a:p>
                  </a:txBody>
                  <a:tcPr marL="77523" marR="77523"/>
                </a:tc>
                <a:extLst>
                  <a:ext uri="{0D108BD9-81ED-4DB2-BD59-A6C34878D82A}">
                    <a16:rowId xmlns:a16="http://schemas.microsoft.com/office/drawing/2014/main" val="10006"/>
                  </a:ext>
                </a:extLst>
              </a:tr>
              <a:tr h="370840">
                <a:tc>
                  <a:txBody>
                    <a:bodyPr/>
                    <a:lstStyle/>
                    <a:p>
                      <a:pPr algn="ctr"/>
                      <a:r>
                        <a:rPr lang="fr-FR" dirty="0"/>
                        <a:t>légère</a:t>
                      </a:r>
                    </a:p>
                  </a:txBody>
                  <a:tcPr marL="77523" marR="77523"/>
                </a:tc>
                <a:tc>
                  <a:txBody>
                    <a:bodyPr/>
                    <a:lstStyle/>
                    <a:p>
                      <a:pPr algn="ctr"/>
                      <a:r>
                        <a:rPr lang="fr-FR" dirty="0"/>
                        <a:t>4 %</a:t>
                      </a:r>
                    </a:p>
                  </a:txBody>
                  <a:tcPr marL="77523" marR="77523"/>
                </a:tc>
                <a:tc>
                  <a:txBody>
                    <a:bodyPr/>
                    <a:lstStyle/>
                    <a:p>
                      <a:pPr algn="ctr"/>
                      <a:r>
                        <a:rPr lang="fr-FR" dirty="0"/>
                        <a:t>0</a:t>
                      </a:r>
                    </a:p>
                  </a:txBody>
                  <a:tcPr marL="77523" marR="77523"/>
                </a:tc>
                <a:tc>
                  <a:txBody>
                    <a:bodyPr/>
                    <a:lstStyle/>
                    <a:p>
                      <a:pPr algn="ctr"/>
                      <a:r>
                        <a:rPr lang="fr-FR" dirty="0"/>
                        <a:t>8,7</a:t>
                      </a:r>
                      <a:r>
                        <a:rPr lang="fr-FR" baseline="0" dirty="0"/>
                        <a:t> %</a:t>
                      </a:r>
                      <a:endParaRPr lang="fr-FR" dirty="0"/>
                    </a:p>
                  </a:txBody>
                  <a:tcPr marL="77523" marR="77523"/>
                </a:tc>
                <a:tc>
                  <a:txBody>
                    <a:bodyPr/>
                    <a:lstStyle/>
                    <a:p>
                      <a:pPr algn="ctr"/>
                      <a:r>
                        <a:rPr lang="fr-FR" dirty="0">
                          <a:solidFill>
                            <a:srgbClr val="FF0000"/>
                          </a:solidFill>
                        </a:rPr>
                        <a:t>0</a:t>
                      </a:r>
                    </a:p>
                  </a:txBody>
                  <a:tcPr marL="77523" marR="77523"/>
                </a:tc>
                <a:tc>
                  <a:txBody>
                    <a:bodyPr/>
                    <a:lstStyle/>
                    <a:p>
                      <a:pPr algn="ctr"/>
                      <a:r>
                        <a:rPr lang="fr-FR" dirty="0">
                          <a:solidFill>
                            <a:srgbClr val="FF0000"/>
                          </a:solidFill>
                        </a:rPr>
                        <a:t>33,3 %</a:t>
                      </a:r>
                    </a:p>
                  </a:txBody>
                  <a:tcPr marL="77523" marR="77523"/>
                </a:tc>
                <a:extLst>
                  <a:ext uri="{0D108BD9-81ED-4DB2-BD59-A6C34878D82A}">
                    <a16:rowId xmlns:a16="http://schemas.microsoft.com/office/drawing/2014/main" val="10007"/>
                  </a:ext>
                </a:extLst>
              </a:tr>
              <a:tr h="370840">
                <a:tc>
                  <a:txBody>
                    <a:bodyPr/>
                    <a:lstStyle/>
                    <a:p>
                      <a:pPr algn="ctr"/>
                      <a:r>
                        <a:rPr lang="fr-FR" dirty="0"/>
                        <a:t>modérée</a:t>
                      </a:r>
                    </a:p>
                  </a:txBody>
                  <a:tcPr marL="77523" marR="77523"/>
                </a:tc>
                <a:tc>
                  <a:txBody>
                    <a:bodyPr/>
                    <a:lstStyle/>
                    <a:p>
                      <a:pPr algn="ctr"/>
                      <a:r>
                        <a:rPr lang="fr-FR" dirty="0"/>
                        <a:t>4 %</a:t>
                      </a:r>
                    </a:p>
                  </a:txBody>
                  <a:tcPr marL="77523" marR="77523"/>
                </a:tc>
                <a:tc>
                  <a:txBody>
                    <a:bodyPr/>
                    <a:lstStyle/>
                    <a:p>
                      <a:pPr algn="ctr"/>
                      <a:r>
                        <a:rPr lang="fr-FR" dirty="0"/>
                        <a:t>0</a:t>
                      </a:r>
                    </a:p>
                  </a:txBody>
                  <a:tcPr marL="77523" marR="77523"/>
                </a:tc>
                <a:tc>
                  <a:txBody>
                    <a:bodyPr/>
                    <a:lstStyle/>
                    <a:p>
                      <a:pPr algn="ctr"/>
                      <a:r>
                        <a:rPr lang="fr-FR" dirty="0"/>
                        <a:t>0</a:t>
                      </a:r>
                    </a:p>
                  </a:txBody>
                  <a:tcPr marL="77523" marR="77523"/>
                </a:tc>
                <a:tc>
                  <a:txBody>
                    <a:bodyPr/>
                    <a:lstStyle/>
                    <a:p>
                      <a:pPr algn="ctr"/>
                      <a:r>
                        <a:rPr lang="fr-FR" dirty="0">
                          <a:solidFill>
                            <a:srgbClr val="FF0000"/>
                          </a:solidFill>
                        </a:rPr>
                        <a:t>44,4 %</a:t>
                      </a:r>
                    </a:p>
                  </a:txBody>
                  <a:tcPr marL="77523" marR="77523"/>
                </a:tc>
                <a:tc>
                  <a:txBody>
                    <a:bodyPr/>
                    <a:lstStyle/>
                    <a:p>
                      <a:pPr algn="ctr"/>
                      <a:r>
                        <a:rPr lang="fr-FR" dirty="0">
                          <a:solidFill>
                            <a:srgbClr val="FF0000"/>
                          </a:solidFill>
                        </a:rPr>
                        <a:t>0</a:t>
                      </a:r>
                    </a:p>
                  </a:txBody>
                  <a:tcPr marL="77523" marR="77523"/>
                </a:tc>
                <a:extLst>
                  <a:ext uri="{0D108BD9-81ED-4DB2-BD59-A6C34878D82A}">
                    <a16:rowId xmlns:a16="http://schemas.microsoft.com/office/drawing/2014/main" val="10008"/>
                  </a:ext>
                </a:extLst>
              </a:tr>
              <a:tr h="370840">
                <a:tc>
                  <a:txBody>
                    <a:bodyPr/>
                    <a:lstStyle/>
                    <a:p>
                      <a:pPr algn="ctr"/>
                      <a:r>
                        <a:rPr lang="fr-FR" dirty="0"/>
                        <a:t>sévère</a:t>
                      </a:r>
                    </a:p>
                  </a:txBody>
                  <a:tcPr marL="77523" marR="77523"/>
                </a:tc>
                <a:tc>
                  <a:txBody>
                    <a:bodyPr/>
                    <a:lstStyle/>
                    <a:p>
                      <a:pPr algn="ctr"/>
                      <a:r>
                        <a:rPr lang="fr-FR" dirty="0"/>
                        <a:t>0</a:t>
                      </a:r>
                    </a:p>
                  </a:txBody>
                  <a:tcPr marL="77523" marR="77523"/>
                </a:tc>
                <a:tc>
                  <a:txBody>
                    <a:bodyPr/>
                    <a:lstStyle/>
                    <a:p>
                      <a:pPr algn="ctr"/>
                      <a:r>
                        <a:rPr lang="fr-FR" dirty="0"/>
                        <a:t>0</a:t>
                      </a:r>
                    </a:p>
                  </a:txBody>
                  <a:tcPr marL="77523" marR="77523"/>
                </a:tc>
                <a:tc>
                  <a:txBody>
                    <a:bodyPr/>
                    <a:lstStyle/>
                    <a:p>
                      <a:pPr algn="ctr"/>
                      <a:r>
                        <a:rPr lang="fr-FR" dirty="0"/>
                        <a:t>0</a:t>
                      </a:r>
                    </a:p>
                  </a:txBody>
                  <a:tcPr marL="77523" marR="77523"/>
                </a:tc>
                <a:tc>
                  <a:txBody>
                    <a:bodyPr/>
                    <a:lstStyle/>
                    <a:p>
                      <a:pPr algn="ctr"/>
                      <a:r>
                        <a:rPr lang="fr-FR" dirty="0"/>
                        <a:t>0</a:t>
                      </a:r>
                    </a:p>
                  </a:txBody>
                  <a:tcPr marL="77523" marR="77523"/>
                </a:tc>
                <a:tc>
                  <a:txBody>
                    <a:bodyPr/>
                    <a:lstStyle/>
                    <a:p>
                      <a:pPr algn="ctr"/>
                      <a:r>
                        <a:rPr lang="fr-FR" dirty="0"/>
                        <a:t>0</a:t>
                      </a:r>
                    </a:p>
                  </a:txBody>
                  <a:tcPr marL="77523" marR="77523"/>
                </a:tc>
                <a:extLst>
                  <a:ext uri="{0D108BD9-81ED-4DB2-BD59-A6C34878D82A}">
                    <a16:rowId xmlns:a16="http://schemas.microsoft.com/office/drawing/2014/main" val="10009"/>
                  </a:ext>
                </a:extLst>
              </a:tr>
            </a:tbl>
          </a:graphicData>
        </a:graphic>
      </p:graphicFrame>
      <p:sp>
        <p:nvSpPr>
          <p:cNvPr id="3" name="ZoneTexte 2"/>
          <p:cNvSpPr txBox="1"/>
          <p:nvPr/>
        </p:nvSpPr>
        <p:spPr>
          <a:xfrm>
            <a:off x="940643" y="6334780"/>
            <a:ext cx="10941069" cy="523220"/>
          </a:xfrm>
          <a:prstGeom prst="rect">
            <a:avLst/>
          </a:prstGeom>
          <a:noFill/>
        </p:spPr>
        <p:txBody>
          <a:bodyPr wrap="square" rtlCol="0">
            <a:spAutoFit/>
          </a:bodyPr>
          <a:lstStyle/>
          <a:p>
            <a:r>
              <a:rPr lang="fr-FR" sz="1400" i="1" dirty="0" err="1">
                <a:solidFill>
                  <a:schemeClr val="bg2">
                    <a:lumMod val="20000"/>
                    <a:lumOff val="80000"/>
                  </a:schemeClr>
                </a:solidFill>
              </a:rPr>
              <a:t>Brotman</a:t>
            </a:r>
            <a:r>
              <a:rPr lang="fr-FR" sz="1400" i="1" dirty="0">
                <a:solidFill>
                  <a:schemeClr val="bg2">
                    <a:lumMod val="20000"/>
                    <a:lumOff val="80000"/>
                  </a:schemeClr>
                </a:solidFill>
              </a:rPr>
              <a:t> RM, </a:t>
            </a:r>
            <a:r>
              <a:rPr lang="fr-FR" sz="1400" i="1" dirty="0" err="1">
                <a:solidFill>
                  <a:schemeClr val="bg2">
                    <a:lumMod val="20000"/>
                    <a:lumOff val="80000"/>
                  </a:schemeClr>
                </a:solidFill>
              </a:rPr>
              <a:t>Shardell</a:t>
            </a:r>
            <a:r>
              <a:rPr lang="fr-FR" sz="1400" i="1" dirty="0">
                <a:solidFill>
                  <a:schemeClr val="bg2">
                    <a:lumMod val="20000"/>
                    <a:lumOff val="80000"/>
                  </a:schemeClr>
                </a:solidFill>
              </a:rPr>
              <a:t> MD, </a:t>
            </a:r>
            <a:r>
              <a:rPr lang="fr-FR" sz="1400" i="1" dirty="0" err="1">
                <a:solidFill>
                  <a:schemeClr val="bg2">
                    <a:lumMod val="20000"/>
                    <a:lumOff val="80000"/>
                  </a:schemeClr>
                </a:solidFill>
              </a:rPr>
              <a:t>Gajer</a:t>
            </a:r>
            <a:r>
              <a:rPr lang="fr-FR" sz="1400" i="1" dirty="0">
                <a:solidFill>
                  <a:schemeClr val="bg2">
                    <a:lumMod val="20000"/>
                    <a:lumOff val="80000"/>
                  </a:schemeClr>
                </a:solidFill>
              </a:rPr>
              <a:t> P, et al. Association </a:t>
            </a:r>
            <a:r>
              <a:rPr lang="fr-FR" sz="1400" i="1" dirty="0" err="1">
                <a:solidFill>
                  <a:schemeClr val="bg2">
                    <a:lumMod val="20000"/>
                    <a:lumOff val="80000"/>
                  </a:schemeClr>
                </a:solidFill>
              </a:rPr>
              <a:t>between</a:t>
            </a:r>
            <a:r>
              <a:rPr lang="fr-FR" sz="1400" i="1" dirty="0">
                <a:solidFill>
                  <a:schemeClr val="bg2">
                    <a:lumMod val="20000"/>
                    <a:lumOff val="80000"/>
                  </a:schemeClr>
                </a:solidFill>
              </a:rPr>
              <a:t> the vaginal </a:t>
            </a:r>
            <a:r>
              <a:rPr lang="fr-FR" sz="1400" i="1" dirty="0" err="1">
                <a:solidFill>
                  <a:schemeClr val="bg2">
                    <a:lumMod val="20000"/>
                    <a:lumOff val="80000"/>
                  </a:schemeClr>
                </a:solidFill>
              </a:rPr>
              <a:t>microbiota</a:t>
            </a:r>
            <a:r>
              <a:rPr lang="fr-FR" sz="1400" i="1" dirty="0">
                <a:solidFill>
                  <a:schemeClr val="bg2">
                    <a:lumMod val="20000"/>
                    <a:lumOff val="80000"/>
                  </a:schemeClr>
                </a:solidFill>
              </a:rPr>
              <a:t>, </a:t>
            </a:r>
            <a:r>
              <a:rPr lang="fr-FR" sz="1400" i="1" dirty="0" err="1">
                <a:solidFill>
                  <a:schemeClr val="bg2">
                    <a:lumMod val="20000"/>
                    <a:lumOff val="80000"/>
                  </a:schemeClr>
                </a:solidFill>
              </a:rPr>
              <a:t>menopause</a:t>
            </a:r>
            <a:r>
              <a:rPr lang="fr-FR" sz="1400" i="1" dirty="0">
                <a:solidFill>
                  <a:schemeClr val="bg2">
                    <a:lumMod val="20000"/>
                    <a:lumOff val="80000"/>
                  </a:schemeClr>
                </a:solidFill>
              </a:rPr>
              <a:t> </a:t>
            </a:r>
            <a:r>
              <a:rPr lang="fr-FR" sz="1400" i="1" dirty="0" err="1">
                <a:solidFill>
                  <a:schemeClr val="bg2">
                    <a:lumMod val="20000"/>
                    <a:lumOff val="80000"/>
                  </a:schemeClr>
                </a:solidFill>
              </a:rPr>
              <a:t>status</a:t>
            </a:r>
            <a:r>
              <a:rPr lang="fr-FR" sz="1400" i="1" dirty="0">
                <a:solidFill>
                  <a:schemeClr val="bg2">
                    <a:lumMod val="20000"/>
                    <a:lumOff val="80000"/>
                  </a:schemeClr>
                </a:solidFill>
              </a:rPr>
              <a:t>, and </a:t>
            </a:r>
            <a:r>
              <a:rPr lang="fr-FR" sz="1400" i="1" dirty="0" err="1">
                <a:solidFill>
                  <a:schemeClr val="bg2">
                    <a:lumMod val="20000"/>
                    <a:lumOff val="80000"/>
                  </a:schemeClr>
                </a:solidFill>
              </a:rPr>
              <a:t>signs</a:t>
            </a:r>
            <a:r>
              <a:rPr lang="fr-FR" sz="1400" i="1" dirty="0">
                <a:solidFill>
                  <a:schemeClr val="bg2">
                    <a:lumMod val="20000"/>
                    <a:lumOff val="80000"/>
                  </a:schemeClr>
                </a:solidFill>
              </a:rPr>
              <a:t> of vulvovaginal </a:t>
            </a:r>
            <a:r>
              <a:rPr lang="fr-FR" sz="1400" i="1" dirty="0" err="1">
                <a:solidFill>
                  <a:schemeClr val="bg2">
                    <a:lumMod val="20000"/>
                    <a:lumOff val="80000"/>
                  </a:schemeClr>
                </a:solidFill>
              </a:rPr>
              <a:t>atrophy</a:t>
            </a:r>
            <a:r>
              <a:rPr lang="fr-FR" sz="1400" i="1" dirty="0">
                <a:solidFill>
                  <a:schemeClr val="bg2">
                    <a:lumMod val="20000"/>
                    <a:lumOff val="80000"/>
                  </a:schemeClr>
                </a:solidFill>
              </a:rPr>
              <a:t>. </a:t>
            </a:r>
            <a:r>
              <a:rPr lang="fr-FR" sz="1400" i="1" dirty="0" err="1">
                <a:solidFill>
                  <a:schemeClr val="bg2">
                    <a:lumMod val="20000"/>
                    <a:lumOff val="80000"/>
                  </a:schemeClr>
                </a:solidFill>
              </a:rPr>
              <a:t>Menopause</a:t>
            </a:r>
            <a:r>
              <a:rPr lang="fr-FR" sz="1400" i="1" dirty="0">
                <a:solidFill>
                  <a:schemeClr val="bg2">
                    <a:lumMod val="20000"/>
                    <a:lumOff val="80000"/>
                  </a:schemeClr>
                </a:solidFill>
              </a:rPr>
              <a:t>. 2014;21</a:t>
            </a:r>
          </a:p>
        </p:txBody>
      </p:sp>
      <p:sp>
        <p:nvSpPr>
          <p:cNvPr id="2" name="Ellipse 1">
            <a:extLst>
              <a:ext uri="{FF2B5EF4-FFF2-40B4-BE49-F238E27FC236}">
                <a16:creationId xmlns:a16="http://schemas.microsoft.com/office/drawing/2014/main" id="{852E351C-18AD-4D68-A254-601A1104CF08}"/>
              </a:ext>
            </a:extLst>
          </p:cNvPr>
          <p:cNvSpPr/>
          <p:nvPr/>
        </p:nvSpPr>
        <p:spPr>
          <a:xfrm>
            <a:off x="3171650" y="2663123"/>
            <a:ext cx="2133601" cy="31991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1299B280-6842-497F-A011-0B42C570FF8F}"/>
              </a:ext>
            </a:extLst>
          </p:cNvPr>
          <p:cNvSpPr/>
          <p:nvPr/>
        </p:nvSpPr>
        <p:spPr>
          <a:xfrm>
            <a:off x="7800998" y="2082845"/>
            <a:ext cx="2133601" cy="39412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825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5E3556-6B28-460E-A249-1F68D36E3A00}"/>
              </a:ext>
            </a:extLst>
          </p:cNvPr>
          <p:cNvSpPr>
            <a:spLocks noGrp="1"/>
          </p:cNvSpPr>
          <p:nvPr>
            <p:ph type="title"/>
          </p:nvPr>
        </p:nvSpPr>
        <p:spPr>
          <a:xfrm>
            <a:off x="470388" y="365125"/>
            <a:ext cx="11311304" cy="1325563"/>
          </a:xfrm>
        </p:spPr>
        <p:txBody>
          <a:bodyPr>
            <a:normAutofit/>
          </a:bodyPr>
          <a:lstStyle/>
          <a:p>
            <a:r>
              <a:rPr lang="fr-FR" sz="3200" b="1" dirty="0">
                <a:solidFill>
                  <a:srgbClr val="002060"/>
                </a:solidFill>
                <a:latin typeface="+mn-lt"/>
              </a:rPr>
              <a:t>750 femmes 35-60 ans; 2111 visites semestrielles</a:t>
            </a:r>
          </a:p>
        </p:txBody>
      </p:sp>
      <p:graphicFrame>
        <p:nvGraphicFramePr>
          <p:cNvPr id="4" name="Tableau 4">
            <a:extLst>
              <a:ext uri="{FF2B5EF4-FFF2-40B4-BE49-F238E27FC236}">
                <a16:creationId xmlns:a16="http://schemas.microsoft.com/office/drawing/2014/main" id="{A8AC3521-CBAD-40BC-95F5-A16D40DE498D}"/>
              </a:ext>
            </a:extLst>
          </p:cNvPr>
          <p:cNvGraphicFramePr>
            <a:graphicFrameLocks noGrp="1"/>
          </p:cNvGraphicFramePr>
          <p:nvPr>
            <p:ph idx="1"/>
            <p:extLst>
              <p:ext uri="{D42A27DB-BD31-4B8C-83A1-F6EECF244321}">
                <p14:modId xmlns:p14="http://schemas.microsoft.com/office/powerpoint/2010/main" val="2672735329"/>
              </p:ext>
            </p:extLst>
          </p:nvPr>
        </p:nvGraphicFramePr>
        <p:xfrm>
          <a:off x="338504" y="1727933"/>
          <a:ext cx="10848242" cy="853440"/>
        </p:xfrm>
        <a:graphic>
          <a:graphicData uri="http://schemas.openxmlformats.org/drawingml/2006/table">
            <a:tbl>
              <a:tblPr firstRow="1" bandRow="1">
                <a:tableStyleId>{6E25E649-3F16-4E02-A733-19D2CDBF48F0}</a:tableStyleId>
              </a:tblPr>
              <a:tblGrid>
                <a:gridCol w="4360985">
                  <a:extLst>
                    <a:ext uri="{9D8B030D-6E8A-4147-A177-3AD203B41FA5}">
                      <a16:colId xmlns:a16="http://schemas.microsoft.com/office/drawing/2014/main" val="755655226"/>
                    </a:ext>
                  </a:extLst>
                </a:gridCol>
                <a:gridCol w="2250831">
                  <a:extLst>
                    <a:ext uri="{9D8B030D-6E8A-4147-A177-3AD203B41FA5}">
                      <a16:colId xmlns:a16="http://schemas.microsoft.com/office/drawing/2014/main" val="140888720"/>
                    </a:ext>
                  </a:extLst>
                </a:gridCol>
                <a:gridCol w="2391508">
                  <a:extLst>
                    <a:ext uri="{9D8B030D-6E8A-4147-A177-3AD203B41FA5}">
                      <a16:colId xmlns:a16="http://schemas.microsoft.com/office/drawing/2014/main" val="1509582722"/>
                    </a:ext>
                  </a:extLst>
                </a:gridCol>
                <a:gridCol w="1844918">
                  <a:extLst>
                    <a:ext uri="{9D8B030D-6E8A-4147-A177-3AD203B41FA5}">
                      <a16:colId xmlns:a16="http://schemas.microsoft.com/office/drawing/2014/main" val="1510275143"/>
                    </a:ext>
                  </a:extLst>
                </a:gridCol>
              </a:tblGrid>
              <a:tr h="0">
                <a:tc>
                  <a:txBody>
                    <a:bodyPr/>
                    <a:lstStyle/>
                    <a:p>
                      <a:endParaRPr lang="fr-FR" sz="2400" dirty="0"/>
                    </a:p>
                  </a:txBody>
                  <a:tcPr>
                    <a:solidFill>
                      <a:schemeClr val="accent5">
                        <a:lumMod val="75000"/>
                      </a:schemeClr>
                    </a:solidFill>
                  </a:tcPr>
                </a:tc>
                <a:tc>
                  <a:txBody>
                    <a:bodyPr/>
                    <a:lstStyle/>
                    <a:p>
                      <a:pPr algn="ctr"/>
                      <a:r>
                        <a:rPr lang="fr-FR" sz="2400" dirty="0" err="1"/>
                        <a:t>Pré-ménopause</a:t>
                      </a:r>
                      <a:endParaRPr lang="fr-FR" sz="2400" dirty="0"/>
                    </a:p>
                  </a:txBody>
                  <a:tcPr>
                    <a:solidFill>
                      <a:schemeClr val="accent5">
                        <a:lumMod val="75000"/>
                      </a:schemeClr>
                    </a:solidFill>
                  </a:tcPr>
                </a:tc>
                <a:tc>
                  <a:txBody>
                    <a:bodyPr/>
                    <a:lstStyle/>
                    <a:p>
                      <a:pPr algn="ctr"/>
                      <a:r>
                        <a:rPr lang="fr-FR" sz="2400" dirty="0"/>
                        <a:t>Péri-ménopause</a:t>
                      </a:r>
                    </a:p>
                  </a:txBody>
                  <a:tcPr>
                    <a:solidFill>
                      <a:schemeClr val="accent5">
                        <a:lumMod val="75000"/>
                      </a:schemeClr>
                    </a:solidFill>
                  </a:tcPr>
                </a:tc>
                <a:tc>
                  <a:txBody>
                    <a:bodyPr/>
                    <a:lstStyle/>
                    <a:p>
                      <a:pPr algn="ctr"/>
                      <a:r>
                        <a:rPr lang="fr-FR" sz="2400" dirty="0"/>
                        <a:t>Ménopause</a:t>
                      </a:r>
                    </a:p>
                  </a:txBody>
                  <a:tcPr>
                    <a:solidFill>
                      <a:schemeClr val="accent5">
                        <a:lumMod val="75000"/>
                      </a:schemeClr>
                    </a:solidFill>
                  </a:tcPr>
                </a:tc>
                <a:extLst>
                  <a:ext uri="{0D108BD9-81ED-4DB2-BD59-A6C34878D82A}">
                    <a16:rowId xmlns:a16="http://schemas.microsoft.com/office/drawing/2014/main" val="3254600340"/>
                  </a:ext>
                </a:extLst>
              </a:tr>
              <a:tr h="370840">
                <a:tc>
                  <a:txBody>
                    <a:bodyPr/>
                    <a:lstStyle/>
                    <a:p>
                      <a:r>
                        <a:rPr lang="fr-FR" sz="2000" dirty="0"/>
                        <a:t>Faible concentration </a:t>
                      </a:r>
                      <a:r>
                        <a:rPr lang="fr-FR" sz="2000" i="1" dirty="0"/>
                        <a:t>Lactobacilles</a:t>
                      </a:r>
                    </a:p>
                  </a:txBody>
                  <a:tcPr/>
                </a:tc>
                <a:tc>
                  <a:txBody>
                    <a:bodyPr/>
                    <a:lstStyle/>
                    <a:p>
                      <a:pPr algn="ctr"/>
                      <a:r>
                        <a:rPr lang="fr-FR" sz="2000" dirty="0"/>
                        <a:t>21.2 %</a:t>
                      </a:r>
                    </a:p>
                  </a:txBody>
                  <a:tcPr/>
                </a:tc>
                <a:tc>
                  <a:txBody>
                    <a:bodyPr/>
                    <a:lstStyle/>
                    <a:p>
                      <a:pPr algn="ctr"/>
                      <a:r>
                        <a:rPr lang="fr-FR" sz="2000" dirty="0"/>
                        <a:t>22.9 %</a:t>
                      </a:r>
                    </a:p>
                  </a:txBody>
                  <a:tcPr/>
                </a:tc>
                <a:tc>
                  <a:txBody>
                    <a:bodyPr/>
                    <a:lstStyle/>
                    <a:p>
                      <a:pPr algn="ctr"/>
                      <a:r>
                        <a:rPr lang="fr-FR" sz="2000" dirty="0"/>
                        <a:t>49.7 %</a:t>
                      </a:r>
                    </a:p>
                  </a:txBody>
                  <a:tcPr/>
                </a:tc>
                <a:extLst>
                  <a:ext uri="{0D108BD9-81ED-4DB2-BD59-A6C34878D82A}">
                    <a16:rowId xmlns:a16="http://schemas.microsoft.com/office/drawing/2014/main" val="1725219124"/>
                  </a:ext>
                </a:extLst>
              </a:tr>
            </a:tbl>
          </a:graphicData>
        </a:graphic>
      </p:graphicFrame>
      <p:sp>
        <p:nvSpPr>
          <p:cNvPr id="5" name="ZoneTexte 4">
            <a:extLst>
              <a:ext uri="{FF2B5EF4-FFF2-40B4-BE49-F238E27FC236}">
                <a16:creationId xmlns:a16="http://schemas.microsoft.com/office/drawing/2014/main" id="{25D13E83-6741-45E7-87BD-A01861815180}"/>
              </a:ext>
            </a:extLst>
          </p:cNvPr>
          <p:cNvSpPr txBox="1"/>
          <p:nvPr/>
        </p:nvSpPr>
        <p:spPr>
          <a:xfrm>
            <a:off x="272560" y="3198167"/>
            <a:ext cx="11311303" cy="830997"/>
          </a:xfrm>
          <a:prstGeom prst="rect">
            <a:avLst/>
          </a:prstGeom>
          <a:noFill/>
        </p:spPr>
        <p:txBody>
          <a:bodyPr wrap="square" rtlCol="0">
            <a:spAutoFit/>
          </a:bodyPr>
          <a:lstStyle/>
          <a:p>
            <a:r>
              <a:rPr lang="fr-FR" sz="2400" dirty="0"/>
              <a:t>Atrophie vaginale, sécheresse et diminution de la libido vs femmes </a:t>
            </a:r>
            <a:r>
              <a:rPr lang="fr-FR" sz="2400" i="1" dirty="0" err="1"/>
              <a:t>Gardnerella</a:t>
            </a:r>
            <a:r>
              <a:rPr lang="fr-FR" sz="2400" i="1" dirty="0"/>
              <a:t> vaginalis +</a:t>
            </a:r>
          </a:p>
        </p:txBody>
      </p:sp>
      <p:graphicFrame>
        <p:nvGraphicFramePr>
          <p:cNvPr id="6" name="Tableau 6">
            <a:extLst>
              <a:ext uri="{FF2B5EF4-FFF2-40B4-BE49-F238E27FC236}">
                <a16:creationId xmlns:a16="http://schemas.microsoft.com/office/drawing/2014/main" id="{F4C7C941-6D81-4280-A9F6-BC19EF6A6D19}"/>
              </a:ext>
            </a:extLst>
          </p:cNvPr>
          <p:cNvGraphicFramePr>
            <a:graphicFrameLocks noGrp="1"/>
          </p:cNvGraphicFramePr>
          <p:nvPr>
            <p:extLst>
              <p:ext uri="{D42A27DB-BD31-4B8C-83A1-F6EECF244321}">
                <p14:modId xmlns:p14="http://schemas.microsoft.com/office/powerpoint/2010/main" val="2836845893"/>
              </p:ext>
            </p:extLst>
          </p:nvPr>
        </p:nvGraphicFramePr>
        <p:xfrm>
          <a:off x="325315" y="3696897"/>
          <a:ext cx="11391683" cy="1645920"/>
        </p:xfrm>
        <a:graphic>
          <a:graphicData uri="http://schemas.openxmlformats.org/drawingml/2006/table">
            <a:tbl>
              <a:tblPr firstRow="1" bandRow="1">
                <a:tableStyleId>{7DF18680-E054-41AD-8BC1-D1AEF772440D}</a:tableStyleId>
              </a:tblPr>
              <a:tblGrid>
                <a:gridCol w="2329962">
                  <a:extLst>
                    <a:ext uri="{9D8B030D-6E8A-4147-A177-3AD203B41FA5}">
                      <a16:colId xmlns:a16="http://schemas.microsoft.com/office/drawing/2014/main" val="914797148"/>
                    </a:ext>
                  </a:extLst>
                </a:gridCol>
                <a:gridCol w="2414992">
                  <a:extLst>
                    <a:ext uri="{9D8B030D-6E8A-4147-A177-3AD203B41FA5}">
                      <a16:colId xmlns:a16="http://schemas.microsoft.com/office/drawing/2014/main" val="2969507842"/>
                    </a:ext>
                  </a:extLst>
                </a:gridCol>
                <a:gridCol w="3120802">
                  <a:extLst>
                    <a:ext uri="{9D8B030D-6E8A-4147-A177-3AD203B41FA5}">
                      <a16:colId xmlns:a16="http://schemas.microsoft.com/office/drawing/2014/main" val="3109631343"/>
                    </a:ext>
                  </a:extLst>
                </a:gridCol>
                <a:gridCol w="3525927">
                  <a:extLst>
                    <a:ext uri="{9D8B030D-6E8A-4147-A177-3AD203B41FA5}">
                      <a16:colId xmlns:a16="http://schemas.microsoft.com/office/drawing/2014/main" val="2727409682"/>
                    </a:ext>
                  </a:extLst>
                </a:gridCol>
              </a:tblGrid>
              <a:tr h="370840">
                <a:tc>
                  <a:txBody>
                    <a:bodyPr/>
                    <a:lstStyle/>
                    <a:p>
                      <a:endParaRPr lang="fr-FR" sz="2400" dirty="0"/>
                    </a:p>
                  </a:txBody>
                  <a:tcPr>
                    <a:solidFill>
                      <a:schemeClr val="accent5">
                        <a:lumMod val="75000"/>
                      </a:schemeClr>
                    </a:solidFill>
                  </a:tcPr>
                </a:tc>
                <a:tc>
                  <a:txBody>
                    <a:bodyPr/>
                    <a:lstStyle/>
                    <a:p>
                      <a:pPr algn="ctr"/>
                      <a:r>
                        <a:rPr lang="fr-FR" sz="2400" i="1" dirty="0"/>
                        <a:t>L. </a:t>
                      </a:r>
                      <a:r>
                        <a:rPr lang="fr-FR" sz="2400" i="1" dirty="0" err="1"/>
                        <a:t>crispatus</a:t>
                      </a:r>
                      <a:endParaRPr lang="fr-FR" sz="2400" i="1" dirty="0"/>
                    </a:p>
                  </a:txBody>
                  <a:tcPr>
                    <a:solidFill>
                      <a:schemeClr val="accent5">
                        <a:lumMod val="75000"/>
                      </a:schemeClr>
                    </a:solidFill>
                  </a:tcPr>
                </a:tc>
                <a:tc>
                  <a:txBody>
                    <a:bodyPr/>
                    <a:lstStyle/>
                    <a:p>
                      <a:pPr algn="ctr"/>
                      <a:r>
                        <a:rPr lang="fr-FR" sz="2400" i="1" dirty="0"/>
                        <a:t>L. </a:t>
                      </a:r>
                      <a:r>
                        <a:rPr lang="fr-FR" sz="2400" i="1" dirty="0" err="1"/>
                        <a:t>gasseri</a:t>
                      </a:r>
                      <a:r>
                        <a:rPr lang="fr-FR" sz="2400" i="1" dirty="0"/>
                        <a:t>/</a:t>
                      </a:r>
                      <a:r>
                        <a:rPr lang="fr-FR" sz="2400" i="1" dirty="0" err="1"/>
                        <a:t>jensenii</a:t>
                      </a:r>
                      <a:endParaRPr lang="fr-FR" sz="2400" i="1" dirty="0"/>
                    </a:p>
                  </a:txBody>
                  <a:tcPr>
                    <a:solidFill>
                      <a:schemeClr val="accent5">
                        <a:lumMod val="75000"/>
                      </a:schemeClr>
                    </a:solidFill>
                  </a:tcPr>
                </a:tc>
                <a:tc>
                  <a:txBody>
                    <a:bodyPr/>
                    <a:lstStyle/>
                    <a:p>
                      <a:pPr algn="ctr"/>
                      <a:r>
                        <a:rPr lang="fr-FR" sz="2400" i="1" dirty="0" err="1"/>
                        <a:t>L.iners</a:t>
                      </a:r>
                      <a:endParaRPr lang="fr-FR" sz="2400" i="1" dirty="0"/>
                    </a:p>
                  </a:txBody>
                  <a:tcPr>
                    <a:solidFill>
                      <a:schemeClr val="accent5">
                        <a:lumMod val="75000"/>
                      </a:schemeClr>
                    </a:solidFill>
                  </a:tcPr>
                </a:tc>
                <a:extLst>
                  <a:ext uri="{0D108BD9-81ED-4DB2-BD59-A6C34878D82A}">
                    <a16:rowId xmlns:a16="http://schemas.microsoft.com/office/drawing/2014/main" val="732786393"/>
                  </a:ext>
                </a:extLst>
              </a:tr>
              <a:tr h="370840">
                <a:tc>
                  <a:txBody>
                    <a:bodyPr/>
                    <a:lstStyle/>
                    <a:p>
                      <a:r>
                        <a:rPr lang="fr-FR" sz="2000" dirty="0"/>
                        <a:t>Atrophie</a:t>
                      </a:r>
                    </a:p>
                  </a:txBody>
                  <a:tcPr>
                    <a:solidFill>
                      <a:schemeClr val="bg1">
                        <a:lumMod val="85000"/>
                      </a:schemeClr>
                    </a:solidFill>
                  </a:tcPr>
                </a:tc>
                <a:tc>
                  <a:txBody>
                    <a:bodyPr/>
                    <a:lstStyle/>
                    <a:p>
                      <a:pPr algn="ctr"/>
                      <a:r>
                        <a:rPr lang="fr-FR" sz="2000" dirty="0"/>
                        <a:t>0.25 (ménopause)</a:t>
                      </a:r>
                    </a:p>
                  </a:txBody>
                  <a:tcPr>
                    <a:solidFill>
                      <a:schemeClr val="bg1">
                        <a:lumMod val="85000"/>
                      </a:schemeClr>
                    </a:solidFill>
                  </a:tcPr>
                </a:tc>
                <a:tc>
                  <a:txBody>
                    <a:bodyPr/>
                    <a:lstStyle/>
                    <a:p>
                      <a:pPr algn="ctr"/>
                      <a:r>
                        <a:rPr lang="fr-FR" sz="2000" dirty="0"/>
                        <a:t>0.21 (péri-ménopause)</a:t>
                      </a:r>
                    </a:p>
                  </a:txBody>
                  <a:tcPr>
                    <a:solidFill>
                      <a:schemeClr val="bg1">
                        <a:lumMod val="85000"/>
                      </a:schemeClr>
                    </a:solidFill>
                  </a:tcPr>
                </a:tc>
                <a:tc>
                  <a:txBody>
                    <a:bodyPr/>
                    <a:lstStyle/>
                    <a:p>
                      <a:pPr algn="ctr"/>
                      <a:r>
                        <a:rPr lang="fr-FR" sz="2000" dirty="0"/>
                        <a:t>0.21 (péri-m.)0.18 (pré-m.)</a:t>
                      </a:r>
                    </a:p>
                  </a:txBody>
                  <a:tcPr>
                    <a:solidFill>
                      <a:schemeClr val="bg1">
                        <a:lumMod val="85000"/>
                      </a:schemeClr>
                    </a:solidFill>
                  </a:tcPr>
                </a:tc>
                <a:extLst>
                  <a:ext uri="{0D108BD9-81ED-4DB2-BD59-A6C34878D82A}">
                    <a16:rowId xmlns:a16="http://schemas.microsoft.com/office/drawing/2014/main" val="3830333126"/>
                  </a:ext>
                </a:extLst>
              </a:tr>
              <a:tr h="370840">
                <a:tc>
                  <a:txBody>
                    <a:bodyPr/>
                    <a:lstStyle/>
                    <a:p>
                      <a:r>
                        <a:rPr lang="fr-FR" sz="2000" dirty="0"/>
                        <a:t>Sécheresse</a:t>
                      </a:r>
                    </a:p>
                  </a:txBody>
                  <a:tcPr>
                    <a:solidFill>
                      <a:schemeClr val="accent5">
                        <a:lumMod val="60000"/>
                        <a:lumOff val="40000"/>
                      </a:schemeClr>
                    </a:solidFill>
                  </a:tcPr>
                </a:tc>
                <a:tc>
                  <a:txBody>
                    <a:bodyPr/>
                    <a:lstStyle/>
                    <a:p>
                      <a:pPr algn="ctr"/>
                      <a:endParaRPr lang="fr-FR" sz="2000" dirty="0"/>
                    </a:p>
                  </a:txBody>
                  <a:tcPr>
                    <a:solidFill>
                      <a:schemeClr val="accent5">
                        <a:lumMod val="60000"/>
                        <a:lumOff val="40000"/>
                      </a:schemeClr>
                    </a:solidFill>
                  </a:tcPr>
                </a:tc>
                <a:tc>
                  <a:txBody>
                    <a:bodyPr/>
                    <a:lstStyle/>
                    <a:p>
                      <a:pPr algn="ctr"/>
                      <a:r>
                        <a:rPr lang="fr-FR" sz="2000" dirty="0"/>
                        <a:t>0.36 (ménopause)</a:t>
                      </a:r>
                    </a:p>
                  </a:txBody>
                  <a:tcPr>
                    <a:solidFill>
                      <a:schemeClr val="accent5">
                        <a:lumMod val="60000"/>
                        <a:lumOff val="40000"/>
                      </a:schemeClr>
                    </a:solidFill>
                  </a:tcPr>
                </a:tc>
                <a:tc>
                  <a:txBody>
                    <a:bodyPr/>
                    <a:lstStyle/>
                    <a:p>
                      <a:pPr algn="ctr"/>
                      <a:endParaRPr lang="fr-FR" sz="2000" dirty="0"/>
                    </a:p>
                  </a:txBody>
                  <a:tcPr>
                    <a:solidFill>
                      <a:schemeClr val="accent5">
                        <a:lumMod val="60000"/>
                        <a:lumOff val="40000"/>
                      </a:schemeClr>
                    </a:solidFill>
                  </a:tcPr>
                </a:tc>
                <a:extLst>
                  <a:ext uri="{0D108BD9-81ED-4DB2-BD59-A6C34878D82A}">
                    <a16:rowId xmlns:a16="http://schemas.microsoft.com/office/drawing/2014/main" val="2927347828"/>
                  </a:ext>
                </a:extLst>
              </a:tr>
              <a:tr h="370840">
                <a:tc>
                  <a:txBody>
                    <a:bodyPr/>
                    <a:lstStyle/>
                    <a:p>
                      <a:r>
                        <a:rPr lang="fr-FR" sz="2000" dirty="0"/>
                        <a:t>Diminution libido</a:t>
                      </a:r>
                    </a:p>
                  </a:txBody>
                  <a:tcPr>
                    <a:solidFill>
                      <a:schemeClr val="bg1">
                        <a:lumMod val="85000"/>
                      </a:schemeClr>
                    </a:solidFill>
                  </a:tcPr>
                </a:tc>
                <a:tc>
                  <a:txBody>
                    <a:bodyPr/>
                    <a:lstStyle/>
                    <a:p>
                      <a:pPr algn="ctr"/>
                      <a:endParaRPr lang="fr-FR" sz="2000" dirty="0"/>
                    </a:p>
                  </a:txBody>
                  <a:tcPr>
                    <a:solidFill>
                      <a:schemeClr val="bg1">
                        <a:lumMod val="85000"/>
                      </a:schemeClr>
                    </a:solidFill>
                  </a:tcPr>
                </a:tc>
                <a:tc>
                  <a:txBody>
                    <a:bodyPr/>
                    <a:lstStyle/>
                    <a:p>
                      <a:pPr algn="ctr"/>
                      <a:r>
                        <a:rPr lang="fr-FR" sz="2000" dirty="0"/>
                        <a:t>0.28 (ménopause)</a:t>
                      </a:r>
                    </a:p>
                  </a:txBody>
                  <a:tcPr>
                    <a:solidFill>
                      <a:schemeClr val="bg1">
                        <a:lumMod val="85000"/>
                      </a:schemeClr>
                    </a:solidFill>
                  </a:tcPr>
                </a:tc>
                <a:tc>
                  <a:txBody>
                    <a:bodyPr/>
                    <a:lstStyle/>
                    <a:p>
                      <a:pPr algn="ctr"/>
                      <a:endParaRPr lang="fr-FR" sz="2000" dirty="0"/>
                    </a:p>
                  </a:txBody>
                  <a:tcPr>
                    <a:solidFill>
                      <a:schemeClr val="bg1">
                        <a:lumMod val="85000"/>
                      </a:schemeClr>
                    </a:solidFill>
                  </a:tcPr>
                </a:tc>
                <a:extLst>
                  <a:ext uri="{0D108BD9-81ED-4DB2-BD59-A6C34878D82A}">
                    <a16:rowId xmlns:a16="http://schemas.microsoft.com/office/drawing/2014/main" val="2065431382"/>
                  </a:ext>
                </a:extLst>
              </a:tr>
            </a:tbl>
          </a:graphicData>
        </a:graphic>
      </p:graphicFrame>
      <p:sp>
        <p:nvSpPr>
          <p:cNvPr id="7" name="ZoneTexte 6">
            <a:extLst>
              <a:ext uri="{FF2B5EF4-FFF2-40B4-BE49-F238E27FC236}">
                <a16:creationId xmlns:a16="http://schemas.microsoft.com/office/drawing/2014/main" id="{FDC47B08-0ADE-4900-94DB-F4FC1EF51A78}"/>
              </a:ext>
            </a:extLst>
          </p:cNvPr>
          <p:cNvSpPr txBox="1"/>
          <p:nvPr/>
        </p:nvSpPr>
        <p:spPr>
          <a:xfrm>
            <a:off x="369276" y="6231265"/>
            <a:ext cx="11579467" cy="461665"/>
          </a:xfrm>
          <a:prstGeom prst="rect">
            <a:avLst/>
          </a:prstGeom>
          <a:noFill/>
        </p:spPr>
        <p:txBody>
          <a:bodyPr wrap="square" rtlCol="0">
            <a:spAutoFit/>
          </a:bodyPr>
          <a:lstStyle/>
          <a:p>
            <a:r>
              <a:rPr lang="fr-FR" sz="1200" b="0" i="1" dirty="0" err="1">
                <a:solidFill>
                  <a:srgbClr val="212121"/>
                </a:solidFill>
                <a:effectLst/>
                <a:latin typeface="BlinkMacSystemFont"/>
              </a:rPr>
              <a:t>Shardell</a:t>
            </a:r>
            <a:r>
              <a:rPr lang="fr-FR" sz="1200" b="0" i="1" dirty="0">
                <a:solidFill>
                  <a:srgbClr val="212121"/>
                </a:solidFill>
                <a:effectLst/>
                <a:latin typeface="BlinkMacSystemFont"/>
              </a:rPr>
              <a:t> M, et al Association of Vaginal </a:t>
            </a:r>
            <a:r>
              <a:rPr lang="fr-FR" sz="1200" b="0" i="1" dirty="0" err="1">
                <a:solidFill>
                  <a:srgbClr val="212121"/>
                </a:solidFill>
                <a:effectLst/>
                <a:latin typeface="BlinkMacSystemFont"/>
              </a:rPr>
              <a:t>Microbiota</a:t>
            </a:r>
            <a:r>
              <a:rPr lang="fr-FR" sz="1200" b="0" i="1" dirty="0">
                <a:solidFill>
                  <a:srgbClr val="212121"/>
                </a:solidFill>
                <a:effectLst/>
                <a:latin typeface="BlinkMacSystemFont"/>
              </a:rPr>
              <a:t> </a:t>
            </a:r>
            <a:r>
              <a:rPr lang="fr-FR" sz="1200" b="0" i="1" dirty="0" err="1">
                <a:solidFill>
                  <a:srgbClr val="212121"/>
                </a:solidFill>
                <a:effectLst/>
                <a:latin typeface="BlinkMacSystemFont"/>
              </a:rPr>
              <a:t>with</a:t>
            </a:r>
            <a:r>
              <a:rPr lang="fr-FR" sz="1200" b="0" i="1" dirty="0">
                <a:solidFill>
                  <a:srgbClr val="212121"/>
                </a:solidFill>
                <a:effectLst/>
                <a:latin typeface="BlinkMacSystemFont"/>
              </a:rPr>
              <a:t> </a:t>
            </a:r>
            <a:r>
              <a:rPr lang="fr-FR" sz="1200" b="0" i="1" dirty="0" err="1">
                <a:solidFill>
                  <a:srgbClr val="212121"/>
                </a:solidFill>
                <a:effectLst/>
                <a:latin typeface="BlinkMacSystemFont"/>
              </a:rPr>
              <a:t>Signs</a:t>
            </a:r>
            <a:r>
              <a:rPr lang="fr-FR" sz="1200" b="0" i="1" dirty="0">
                <a:solidFill>
                  <a:srgbClr val="212121"/>
                </a:solidFill>
                <a:effectLst/>
                <a:latin typeface="BlinkMacSystemFont"/>
              </a:rPr>
              <a:t> and </a:t>
            </a:r>
            <a:r>
              <a:rPr lang="fr-FR" sz="1200" b="0" i="1" dirty="0" err="1">
                <a:solidFill>
                  <a:srgbClr val="212121"/>
                </a:solidFill>
                <a:effectLst/>
                <a:latin typeface="BlinkMacSystemFont"/>
              </a:rPr>
              <a:t>Symptoms</a:t>
            </a:r>
            <a:r>
              <a:rPr lang="fr-FR" sz="1200" b="0" i="1" dirty="0">
                <a:solidFill>
                  <a:srgbClr val="212121"/>
                </a:solidFill>
                <a:effectLst/>
                <a:latin typeface="BlinkMacSystemFont"/>
              </a:rPr>
              <a:t> of the </a:t>
            </a:r>
            <a:r>
              <a:rPr lang="fr-FR" sz="1200" b="0" i="1" dirty="0" err="1">
                <a:solidFill>
                  <a:srgbClr val="212121"/>
                </a:solidFill>
                <a:effectLst/>
                <a:latin typeface="BlinkMacSystemFont"/>
              </a:rPr>
              <a:t>Genitourinary</a:t>
            </a:r>
            <a:r>
              <a:rPr lang="fr-FR" sz="1200" b="0" i="1" dirty="0">
                <a:solidFill>
                  <a:srgbClr val="212121"/>
                </a:solidFill>
                <a:effectLst/>
                <a:latin typeface="BlinkMacSystemFont"/>
              </a:rPr>
              <a:t> Syndrome of </a:t>
            </a:r>
            <a:r>
              <a:rPr lang="fr-FR" sz="1200" b="0" i="1" dirty="0" err="1">
                <a:solidFill>
                  <a:srgbClr val="212121"/>
                </a:solidFill>
                <a:effectLst/>
                <a:latin typeface="BlinkMacSystemFont"/>
              </a:rPr>
              <a:t>Menopause</a:t>
            </a:r>
            <a:r>
              <a:rPr lang="fr-FR" sz="1200" b="0" i="1" dirty="0">
                <a:solidFill>
                  <a:srgbClr val="212121"/>
                </a:solidFill>
                <a:effectLst/>
                <a:latin typeface="BlinkMacSystemFont"/>
              </a:rPr>
              <a:t> </a:t>
            </a:r>
            <a:r>
              <a:rPr lang="fr-FR" sz="1200" b="0" i="1" dirty="0" err="1">
                <a:solidFill>
                  <a:srgbClr val="212121"/>
                </a:solidFill>
                <a:effectLst/>
                <a:latin typeface="BlinkMacSystemFont"/>
              </a:rPr>
              <a:t>across</a:t>
            </a:r>
            <a:r>
              <a:rPr lang="fr-FR" sz="1200" b="0" i="1" dirty="0">
                <a:solidFill>
                  <a:srgbClr val="212121"/>
                </a:solidFill>
                <a:effectLst/>
                <a:latin typeface="BlinkMacSystemFont"/>
              </a:rPr>
              <a:t> Reproductive Stages. J </a:t>
            </a:r>
            <a:r>
              <a:rPr lang="fr-FR" sz="1200" b="0" i="1" dirty="0" err="1">
                <a:solidFill>
                  <a:srgbClr val="212121"/>
                </a:solidFill>
                <a:effectLst/>
                <a:latin typeface="BlinkMacSystemFont"/>
              </a:rPr>
              <a:t>Gerontol</a:t>
            </a:r>
            <a:r>
              <a:rPr lang="fr-FR" sz="1200" b="0" i="1" dirty="0">
                <a:solidFill>
                  <a:srgbClr val="212121"/>
                </a:solidFill>
                <a:effectLst/>
                <a:latin typeface="BlinkMacSystemFont"/>
              </a:rPr>
              <a:t> A Biol </a:t>
            </a:r>
            <a:r>
              <a:rPr lang="fr-FR" sz="1200" b="0" i="1" dirty="0" err="1">
                <a:solidFill>
                  <a:srgbClr val="212121"/>
                </a:solidFill>
                <a:effectLst/>
                <a:latin typeface="BlinkMacSystemFont"/>
              </a:rPr>
              <a:t>Sci</a:t>
            </a:r>
            <a:r>
              <a:rPr lang="fr-FR" sz="1200" b="0" i="1" dirty="0">
                <a:solidFill>
                  <a:srgbClr val="212121"/>
                </a:solidFill>
                <a:effectLst/>
                <a:latin typeface="BlinkMacSystemFont"/>
              </a:rPr>
              <a:t> Med </a:t>
            </a:r>
            <a:r>
              <a:rPr lang="fr-FR" sz="1200" b="0" i="1" dirty="0" err="1">
                <a:solidFill>
                  <a:srgbClr val="212121"/>
                </a:solidFill>
                <a:effectLst/>
                <a:latin typeface="BlinkMacSystemFont"/>
              </a:rPr>
              <a:t>Sci</a:t>
            </a:r>
            <a:r>
              <a:rPr lang="fr-FR" sz="1200" b="0" i="1" dirty="0">
                <a:solidFill>
                  <a:srgbClr val="212121"/>
                </a:solidFill>
                <a:effectLst/>
                <a:latin typeface="BlinkMacSystemFont"/>
              </a:rPr>
              <a:t>. 2021 </a:t>
            </a:r>
            <a:r>
              <a:rPr lang="fr-FR" sz="1200" b="0" i="1" dirty="0" err="1">
                <a:solidFill>
                  <a:srgbClr val="212121"/>
                </a:solidFill>
                <a:effectLst/>
                <a:latin typeface="BlinkMacSystemFont"/>
              </a:rPr>
              <a:t>Apr</a:t>
            </a:r>
            <a:r>
              <a:rPr lang="fr-FR" sz="1200" b="0" i="1" dirty="0">
                <a:solidFill>
                  <a:srgbClr val="212121"/>
                </a:solidFill>
                <a:effectLst/>
                <a:latin typeface="BlinkMacSystemFont"/>
              </a:rPr>
              <a:t> 27;76(9):1542–50. </a:t>
            </a:r>
            <a:r>
              <a:rPr lang="fr-FR" sz="1200" b="0" i="1" dirty="0" err="1">
                <a:solidFill>
                  <a:srgbClr val="212121"/>
                </a:solidFill>
                <a:effectLst/>
                <a:latin typeface="BlinkMacSystemFont"/>
              </a:rPr>
              <a:t>doi</a:t>
            </a:r>
            <a:r>
              <a:rPr lang="fr-FR" sz="1200" b="0" i="1" dirty="0">
                <a:solidFill>
                  <a:srgbClr val="212121"/>
                </a:solidFill>
                <a:effectLst/>
                <a:latin typeface="BlinkMacSystemFont"/>
              </a:rPr>
              <a:t>: 10.1093/</a:t>
            </a:r>
            <a:r>
              <a:rPr lang="fr-FR" sz="1200" b="0" i="1" dirty="0" err="1">
                <a:solidFill>
                  <a:srgbClr val="212121"/>
                </a:solidFill>
                <a:effectLst/>
                <a:latin typeface="BlinkMacSystemFont"/>
              </a:rPr>
              <a:t>gerona</a:t>
            </a:r>
            <a:r>
              <a:rPr lang="fr-FR" sz="1200" b="0" i="1" dirty="0">
                <a:solidFill>
                  <a:srgbClr val="212121"/>
                </a:solidFill>
                <a:effectLst/>
                <a:latin typeface="BlinkMacSystemFont"/>
              </a:rPr>
              <a:t>/glab120. Epub </a:t>
            </a:r>
            <a:r>
              <a:rPr lang="fr-FR" sz="1200" b="0" i="1" dirty="0" err="1">
                <a:solidFill>
                  <a:srgbClr val="212121"/>
                </a:solidFill>
                <a:effectLst/>
                <a:latin typeface="BlinkMacSystemFont"/>
              </a:rPr>
              <a:t>ahead</a:t>
            </a:r>
            <a:r>
              <a:rPr lang="fr-FR" sz="1200" b="0" i="1" dirty="0">
                <a:solidFill>
                  <a:srgbClr val="212121"/>
                </a:solidFill>
                <a:effectLst/>
                <a:latin typeface="BlinkMacSystemFont"/>
              </a:rPr>
              <a:t> of </a:t>
            </a:r>
            <a:r>
              <a:rPr lang="fr-FR" sz="1200" b="0" i="1" dirty="0" err="1">
                <a:solidFill>
                  <a:srgbClr val="212121"/>
                </a:solidFill>
                <a:effectLst/>
                <a:latin typeface="BlinkMacSystemFont"/>
              </a:rPr>
              <a:t>print</a:t>
            </a:r>
            <a:r>
              <a:rPr lang="fr-FR" sz="1200" b="0" i="1" dirty="0">
                <a:solidFill>
                  <a:srgbClr val="212121"/>
                </a:solidFill>
                <a:effectLst/>
                <a:latin typeface="BlinkMacSystemFont"/>
              </a:rPr>
              <a:t>. PMID: 33903897; PMCID: PMC8361365.</a:t>
            </a:r>
            <a:endParaRPr lang="fr-FR" sz="1200" i="1" dirty="0"/>
          </a:p>
        </p:txBody>
      </p:sp>
    </p:spTree>
    <p:extLst>
      <p:ext uri="{BB962C8B-B14F-4D97-AF65-F5344CB8AC3E}">
        <p14:creationId xmlns:p14="http://schemas.microsoft.com/office/powerpoint/2010/main" val="1255707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96097D4-C477-F09C-C4B6-4039130CE926}"/>
              </a:ext>
            </a:extLst>
          </p:cNvPr>
          <p:cNvPicPr>
            <a:picLocks noChangeAspect="1"/>
          </p:cNvPicPr>
          <p:nvPr/>
        </p:nvPicPr>
        <p:blipFill rotWithShape="1">
          <a:blip r:embed="rId2"/>
          <a:srcRect r="11111"/>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2EB25D17-B786-BEB8-C541-0C7CA3A3F05C}"/>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dirty="0">
                <a:solidFill>
                  <a:srgbClr val="FFFFFF"/>
                </a:solidFill>
                <a:latin typeface="+mn-lt"/>
              </a:rPr>
              <a:t>Comment </a:t>
            </a:r>
            <a:r>
              <a:rPr lang="en-US" sz="5200" b="1" dirty="0" err="1">
                <a:solidFill>
                  <a:srgbClr val="FFFFFF"/>
                </a:solidFill>
                <a:latin typeface="+mn-lt"/>
              </a:rPr>
              <a:t>évaluer</a:t>
            </a:r>
            <a:r>
              <a:rPr lang="en-US" sz="5200" b="1" dirty="0">
                <a:solidFill>
                  <a:srgbClr val="FFFFFF"/>
                </a:solidFill>
                <a:latin typeface="+mn-lt"/>
              </a:rPr>
              <a:t> le </a:t>
            </a:r>
            <a:r>
              <a:rPr lang="en-US" sz="5200" b="1" dirty="0" err="1">
                <a:solidFill>
                  <a:srgbClr val="FFFFFF"/>
                </a:solidFill>
                <a:latin typeface="+mn-lt"/>
              </a:rPr>
              <a:t>microbiote</a:t>
            </a:r>
            <a:r>
              <a:rPr lang="en-US" sz="5200" b="1" dirty="0">
                <a:solidFill>
                  <a:srgbClr val="FFFFFF"/>
                </a:solidFill>
                <a:latin typeface="+mn-lt"/>
              </a:rPr>
              <a:t> vaginal ?</a:t>
            </a:r>
          </a:p>
        </p:txBody>
      </p:sp>
      <p:sp>
        <p:nvSpPr>
          <p:cNvPr id="5" name="Espace réservé du texte 4">
            <a:extLst>
              <a:ext uri="{FF2B5EF4-FFF2-40B4-BE49-F238E27FC236}">
                <a16:creationId xmlns:a16="http://schemas.microsoft.com/office/drawing/2014/main" id="{222FB738-9A68-A821-4982-B53FB26B9926}"/>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3981270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B951F-6385-4D43-9656-CC51C2490AC5}"/>
              </a:ext>
            </a:extLst>
          </p:cNvPr>
          <p:cNvSpPr>
            <a:spLocks noGrp="1"/>
          </p:cNvSpPr>
          <p:nvPr>
            <p:ph type="title"/>
          </p:nvPr>
        </p:nvSpPr>
        <p:spPr>
          <a:xfrm>
            <a:off x="145073" y="328286"/>
            <a:ext cx="12008049" cy="744836"/>
          </a:xfrm>
          <a:noFill/>
        </p:spPr>
        <p:txBody>
          <a:bodyPr vert="horz" lIns="91440" tIns="45720" rIns="91440" bIns="45720" rtlCol="0" anchor="ctr">
            <a:normAutofit fontScale="90000"/>
          </a:bodyPr>
          <a:lstStyle/>
          <a:p>
            <a:r>
              <a:rPr lang="en-US" b="1" kern="1200" cap="none" spc="0" dirty="0">
                <a:solidFill>
                  <a:srgbClr val="002060"/>
                </a:solidFill>
                <a:latin typeface="Calibri" panose="020F0502020204030204" pitchFamily="34" charset="0"/>
                <a:cs typeface="Calibri" panose="020F0502020204030204" pitchFamily="34" charset="0"/>
              </a:rPr>
              <a:t>Score de Nugent : gold standard de la </a:t>
            </a:r>
            <a:r>
              <a:rPr lang="en-US" b="1" kern="1200" cap="none" spc="0" dirty="0" err="1">
                <a:solidFill>
                  <a:srgbClr val="002060"/>
                </a:solidFill>
                <a:latin typeface="Calibri" panose="020F0502020204030204" pitchFamily="34" charset="0"/>
                <a:cs typeface="Calibri" panose="020F0502020204030204" pitchFamily="34" charset="0"/>
              </a:rPr>
              <a:t>bactério</a:t>
            </a:r>
            <a:r>
              <a:rPr lang="en-US" b="1" dirty="0">
                <a:solidFill>
                  <a:srgbClr val="002060"/>
                </a:solidFill>
                <a:latin typeface="Calibri" panose="020F0502020204030204" pitchFamily="34" charset="0"/>
                <a:cs typeface="Calibri" panose="020F0502020204030204" pitchFamily="34" charset="0"/>
              </a:rPr>
              <a:t> </a:t>
            </a:r>
            <a:r>
              <a:rPr lang="en-US" b="1" kern="1200" cap="none" spc="0" dirty="0" err="1">
                <a:solidFill>
                  <a:srgbClr val="002060"/>
                </a:solidFill>
                <a:latin typeface="Calibri" panose="020F0502020204030204" pitchFamily="34" charset="0"/>
                <a:cs typeface="Calibri" panose="020F0502020204030204" pitchFamily="34" charset="0"/>
              </a:rPr>
              <a:t>classique</a:t>
            </a:r>
            <a:endParaRPr lang="en-US" b="1" kern="1200" cap="none" spc="0" dirty="0">
              <a:solidFill>
                <a:srgbClr val="002060"/>
              </a:solidFill>
              <a:latin typeface="Calibri" panose="020F0502020204030204" pitchFamily="34" charset="0"/>
              <a:cs typeface="Calibri" panose="020F0502020204030204" pitchFamily="34" charset="0"/>
            </a:endParaRPr>
          </a:p>
        </p:txBody>
      </p:sp>
      <p:graphicFrame>
        <p:nvGraphicFramePr>
          <p:cNvPr id="4" name="Espace réservé du contenu 3">
            <a:extLst>
              <a:ext uri="{FF2B5EF4-FFF2-40B4-BE49-F238E27FC236}">
                <a16:creationId xmlns:a16="http://schemas.microsoft.com/office/drawing/2014/main" id="{ACF2FABD-97F5-4332-9999-DBF2D8E4E8D8}"/>
              </a:ext>
            </a:extLst>
          </p:cNvPr>
          <p:cNvGraphicFramePr>
            <a:graphicFrameLocks noGrp="1"/>
          </p:cNvGraphicFramePr>
          <p:nvPr>
            <p:ph idx="1"/>
          </p:nvPr>
        </p:nvGraphicFramePr>
        <p:xfrm>
          <a:off x="145073" y="1634708"/>
          <a:ext cx="11931162" cy="4150170"/>
        </p:xfrm>
        <a:graphic>
          <a:graphicData uri="http://schemas.openxmlformats.org/drawingml/2006/table">
            <a:tbl>
              <a:tblPr firstRow="1" firstCol="1" bandRow="1">
                <a:tableStyleId>{5C22544A-7EE6-4342-B048-85BDC9FD1C3A}</a:tableStyleId>
              </a:tblPr>
              <a:tblGrid>
                <a:gridCol w="1561724">
                  <a:extLst>
                    <a:ext uri="{9D8B030D-6E8A-4147-A177-3AD203B41FA5}">
                      <a16:colId xmlns:a16="http://schemas.microsoft.com/office/drawing/2014/main" val="887768317"/>
                    </a:ext>
                  </a:extLst>
                </a:gridCol>
                <a:gridCol w="2862628">
                  <a:extLst>
                    <a:ext uri="{9D8B030D-6E8A-4147-A177-3AD203B41FA5}">
                      <a16:colId xmlns:a16="http://schemas.microsoft.com/office/drawing/2014/main" val="3128269574"/>
                    </a:ext>
                  </a:extLst>
                </a:gridCol>
                <a:gridCol w="4240467">
                  <a:extLst>
                    <a:ext uri="{9D8B030D-6E8A-4147-A177-3AD203B41FA5}">
                      <a16:colId xmlns:a16="http://schemas.microsoft.com/office/drawing/2014/main" val="1876885589"/>
                    </a:ext>
                  </a:extLst>
                </a:gridCol>
                <a:gridCol w="3266343">
                  <a:extLst>
                    <a:ext uri="{9D8B030D-6E8A-4147-A177-3AD203B41FA5}">
                      <a16:colId xmlns:a16="http://schemas.microsoft.com/office/drawing/2014/main" val="1227685635"/>
                    </a:ext>
                  </a:extLst>
                </a:gridCol>
              </a:tblGrid>
              <a:tr h="1326403">
                <a:tc>
                  <a:txBody>
                    <a:bodyPr/>
                    <a:lstStyle/>
                    <a:p>
                      <a:pPr algn="ctr">
                        <a:lnSpc>
                          <a:spcPct val="107000"/>
                        </a:lnSpc>
                        <a:spcAft>
                          <a:spcPts val="800"/>
                        </a:spcAft>
                      </a:pPr>
                      <a:r>
                        <a:rPr lang="fr-FR" sz="2000" dirty="0">
                          <a:effectLst/>
                        </a:rPr>
                        <a:t>Sous score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nchor="ctr"/>
                </a:tc>
                <a:tc>
                  <a:txBody>
                    <a:bodyPr/>
                    <a:lstStyle/>
                    <a:p>
                      <a:pPr algn="ctr">
                        <a:lnSpc>
                          <a:spcPct val="107000"/>
                        </a:lnSpc>
                        <a:spcAft>
                          <a:spcPts val="800"/>
                        </a:spcAft>
                      </a:pPr>
                      <a:r>
                        <a:rPr lang="fr-FR" sz="2000" dirty="0">
                          <a:effectLst/>
                        </a:rPr>
                        <a:t>Morphotype</a:t>
                      </a:r>
                    </a:p>
                    <a:p>
                      <a:pPr algn="ctr">
                        <a:lnSpc>
                          <a:spcPct val="107000"/>
                        </a:lnSpc>
                        <a:spcAft>
                          <a:spcPts val="800"/>
                        </a:spcAft>
                      </a:pPr>
                      <a:r>
                        <a:rPr lang="fr-FR" sz="2000" dirty="0">
                          <a:effectLst/>
                        </a:rPr>
                        <a:t>Lactobacillus</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nchor="ctr"/>
                </a:tc>
                <a:tc>
                  <a:txBody>
                    <a:bodyPr/>
                    <a:lstStyle/>
                    <a:p>
                      <a:pPr algn="ctr">
                        <a:lnSpc>
                          <a:spcPct val="107000"/>
                        </a:lnSpc>
                        <a:spcAft>
                          <a:spcPts val="800"/>
                        </a:spcAft>
                      </a:pPr>
                      <a:r>
                        <a:rPr lang="fr-FR" sz="2000" dirty="0">
                          <a:effectLst/>
                        </a:rPr>
                        <a:t>Morphotype</a:t>
                      </a:r>
                    </a:p>
                    <a:p>
                      <a:pPr algn="ctr">
                        <a:lnSpc>
                          <a:spcPct val="107000"/>
                        </a:lnSpc>
                        <a:spcAft>
                          <a:spcPts val="800"/>
                        </a:spcAft>
                      </a:pPr>
                      <a:r>
                        <a:rPr lang="fr-FR" sz="2000" dirty="0" err="1">
                          <a:effectLst/>
                        </a:rPr>
                        <a:t>Gardnerella</a:t>
                      </a:r>
                      <a:r>
                        <a:rPr lang="fr-FR" sz="2000" dirty="0">
                          <a:effectLst/>
                        </a:rPr>
                        <a:t> vaginalis</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nchor="ctr"/>
                </a:tc>
                <a:tc>
                  <a:txBody>
                    <a:bodyPr/>
                    <a:lstStyle/>
                    <a:p>
                      <a:pPr algn="ctr">
                        <a:lnSpc>
                          <a:spcPct val="107000"/>
                        </a:lnSpc>
                        <a:spcAft>
                          <a:spcPts val="800"/>
                        </a:spcAft>
                      </a:pPr>
                      <a:r>
                        <a:rPr lang="fr-FR" sz="2000" dirty="0">
                          <a:effectLst/>
                        </a:rPr>
                        <a:t>Morphotype</a:t>
                      </a:r>
                    </a:p>
                    <a:p>
                      <a:pPr algn="ctr">
                        <a:lnSpc>
                          <a:spcPct val="107000"/>
                        </a:lnSpc>
                        <a:spcAft>
                          <a:spcPts val="800"/>
                        </a:spcAft>
                      </a:pPr>
                      <a:r>
                        <a:rPr lang="fr-FR" sz="2000" dirty="0" err="1">
                          <a:effectLst/>
                        </a:rPr>
                        <a:t>Mobiluncus</a:t>
                      </a:r>
                      <a:r>
                        <a:rPr lang="fr-FR" sz="2000" dirty="0">
                          <a:effectLst/>
                        </a:rPr>
                        <a:t> </a:t>
                      </a:r>
                      <a:r>
                        <a:rPr lang="fr-FR" sz="2000" dirty="0" err="1">
                          <a:effectLst/>
                        </a:rPr>
                        <a:t>spp</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nchor="ctr"/>
                </a:tc>
                <a:extLst>
                  <a:ext uri="{0D108BD9-81ED-4DB2-BD59-A6C34878D82A}">
                    <a16:rowId xmlns:a16="http://schemas.microsoft.com/office/drawing/2014/main" val="2425263472"/>
                  </a:ext>
                </a:extLst>
              </a:tr>
              <a:tr h="729082">
                <a:tc>
                  <a:txBody>
                    <a:bodyPr/>
                    <a:lstStyle/>
                    <a:p>
                      <a:pPr>
                        <a:lnSpc>
                          <a:spcPct val="107000"/>
                        </a:lnSpc>
                        <a:spcAft>
                          <a:spcPts val="800"/>
                        </a:spcAft>
                      </a:pPr>
                      <a:r>
                        <a:rPr lang="fr-FR" sz="2400" dirty="0">
                          <a:effectLst/>
                        </a:rPr>
                        <a:t>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tc>
                  <a:txBody>
                    <a:bodyPr/>
                    <a:lstStyle/>
                    <a:p>
                      <a:pPr algn="ctr">
                        <a:lnSpc>
                          <a:spcPct val="100000"/>
                        </a:lnSpc>
                        <a:spcAft>
                          <a:spcPts val="0"/>
                        </a:spcAft>
                      </a:pPr>
                      <a:r>
                        <a:rPr lang="fr-FR" sz="1800" dirty="0">
                          <a:effectLst/>
                        </a:rPr>
                        <a:t>Nb de bacilles Gram +</a:t>
                      </a:r>
                      <a:endParaRPr lang="fr-FR" sz="2400" dirty="0">
                        <a:effectLst/>
                      </a:endParaRPr>
                    </a:p>
                    <a:p>
                      <a:pPr algn="ctr">
                        <a:lnSpc>
                          <a:spcPct val="100000"/>
                        </a:lnSpc>
                        <a:spcAft>
                          <a:spcPts val="0"/>
                        </a:spcAft>
                      </a:pPr>
                      <a:r>
                        <a:rPr lang="fr-FR" sz="1800" dirty="0">
                          <a:effectLst/>
                        </a:rPr>
                        <a:t>par champ</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tc>
                  <a:txBody>
                    <a:bodyPr/>
                    <a:lstStyle/>
                    <a:p>
                      <a:pPr algn="ctr">
                        <a:lnSpc>
                          <a:spcPct val="100000"/>
                        </a:lnSpc>
                        <a:spcAft>
                          <a:spcPts val="0"/>
                        </a:spcAft>
                      </a:pPr>
                      <a:r>
                        <a:rPr lang="fr-FR" sz="1800" dirty="0">
                          <a:effectLst/>
                        </a:rPr>
                        <a:t>Nb de petits bacilles Gram – </a:t>
                      </a:r>
                    </a:p>
                    <a:p>
                      <a:pPr algn="ctr">
                        <a:lnSpc>
                          <a:spcPct val="100000"/>
                        </a:lnSpc>
                        <a:spcAft>
                          <a:spcPts val="0"/>
                        </a:spcAft>
                      </a:pPr>
                      <a:r>
                        <a:rPr lang="fr-FR" sz="1800" dirty="0">
                          <a:effectLst/>
                        </a:rPr>
                        <a:t>ou gram + par champ</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tc>
                  <a:txBody>
                    <a:bodyPr/>
                    <a:lstStyle/>
                    <a:p>
                      <a:pPr algn="ctr">
                        <a:lnSpc>
                          <a:spcPct val="100000"/>
                        </a:lnSpc>
                        <a:spcAft>
                          <a:spcPts val="800"/>
                        </a:spcAft>
                      </a:pPr>
                      <a:r>
                        <a:rPr lang="fr-FR" sz="1800" dirty="0">
                          <a:effectLst/>
                        </a:rPr>
                        <a:t>Nb de bacilles incurvés Gram variable par champ</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extLst>
                  <a:ext uri="{0D108BD9-81ED-4DB2-BD59-A6C34878D82A}">
                    <a16:rowId xmlns:a16="http://schemas.microsoft.com/office/drawing/2014/main" val="3698886372"/>
                  </a:ext>
                </a:extLst>
              </a:tr>
              <a:tr h="418937">
                <a:tc>
                  <a:txBody>
                    <a:bodyPr/>
                    <a:lstStyle/>
                    <a:p>
                      <a:pPr algn="ctr">
                        <a:lnSpc>
                          <a:spcPct val="107000"/>
                        </a:lnSpc>
                        <a:spcAft>
                          <a:spcPts val="800"/>
                        </a:spcAft>
                      </a:pPr>
                      <a:r>
                        <a:rPr lang="fr-FR" sz="2400">
                          <a:effectLst/>
                        </a:rPr>
                        <a:t>0</a:t>
                      </a:r>
                      <a:endParaRPr lang="fr-FR" sz="240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tc>
                  <a:txBody>
                    <a:bodyPr/>
                    <a:lstStyle/>
                    <a:p>
                      <a:pPr algn="ctr">
                        <a:lnSpc>
                          <a:spcPct val="107000"/>
                        </a:lnSpc>
                        <a:spcAft>
                          <a:spcPts val="800"/>
                        </a:spcAft>
                      </a:pPr>
                      <a:r>
                        <a:rPr lang="fr-FR" sz="2400" dirty="0">
                          <a:effectLst/>
                        </a:rPr>
                        <a:t>&gt;30</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tc>
                  <a:txBody>
                    <a:bodyPr/>
                    <a:lstStyle/>
                    <a:p>
                      <a:pPr algn="ctr">
                        <a:lnSpc>
                          <a:spcPct val="107000"/>
                        </a:lnSpc>
                        <a:spcAft>
                          <a:spcPts val="800"/>
                        </a:spcAft>
                      </a:pPr>
                      <a:r>
                        <a:rPr lang="fr-FR" sz="2400" dirty="0">
                          <a:effectLst/>
                        </a:rPr>
                        <a:t>0</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tc>
                  <a:txBody>
                    <a:bodyPr/>
                    <a:lstStyle/>
                    <a:p>
                      <a:pPr algn="ctr">
                        <a:lnSpc>
                          <a:spcPct val="107000"/>
                        </a:lnSpc>
                        <a:spcAft>
                          <a:spcPts val="800"/>
                        </a:spcAft>
                      </a:pPr>
                      <a:r>
                        <a:rPr lang="fr-FR" sz="2400">
                          <a:effectLst/>
                        </a:rPr>
                        <a:t>0</a:t>
                      </a:r>
                      <a:endParaRPr lang="fr-FR" sz="240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extLst>
                  <a:ext uri="{0D108BD9-81ED-4DB2-BD59-A6C34878D82A}">
                    <a16:rowId xmlns:a16="http://schemas.microsoft.com/office/drawing/2014/main" val="922239730"/>
                  </a:ext>
                </a:extLst>
              </a:tr>
              <a:tr h="418937">
                <a:tc>
                  <a:txBody>
                    <a:bodyPr/>
                    <a:lstStyle/>
                    <a:p>
                      <a:pPr algn="ctr">
                        <a:lnSpc>
                          <a:spcPct val="107000"/>
                        </a:lnSpc>
                        <a:spcAft>
                          <a:spcPts val="800"/>
                        </a:spcAft>
                      </a:pPr>
                      <a:r>
                        <a:rPr lang="fr-FR" sz="2400">
                          <a:effectLst/>
                        </a:rPr>
                        <a:t>1</a:t>
                      </a:r>
                      <a:endParaRPr lang="fr-FR" sz="240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tc>
                  <a:txBody>
                    <a:bodyPr/>
                    <a:lstStyle/>
                    <a:p>
                      <a:pPr algn="ctr">
                        <a:lnSpc>
                          <a:spcPct val="107000"/>
                        </a:lnSpc>
                        <a:spcAft>
                          <a:spcPts val="800"/>
                        </a:spcAft>
                      </a:pPr>
                      <a:r>
                        <a:rPr lang="fr-FR" sz="2400">
                          <a:effectLst/>
                        </a:rPr>
                        <a:t>5-30</a:t>
                      </a:r>
                      <a:endParaRPr lang="fr-FR" sz="240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tc>
                  <a:txBody>
                    <a:bodyPr/>
                    <a:lstStyle/>
                    <a:p>
                      <a:pPr algn="ctr">
                        <a:lnSpc>
                          <a:spcPct val="107000"/>
                        </a:lnSpc>
                        <a:spcAft>
                          <a:spcPts val="800"/>
                        </a:spcAft>
                      </a:pPr>
                      <a:r>
                        <a:rPr lang="fr-FR" sz="2400" dirty="0">
                          <a:effectLst/>
                        </a:rPr>
                        <a:t>&lt;1</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tc>
                  <a:txBody>
                    <a:bodyPr/>
                    <a:lstStyle/>
                    <a:p>
                      <a:pPr algn="ctr">
                        <a:lnSpc>
                          <a:spcPct val="107000"/>
                        </a:lnSpc>
                        <a:spcAft>
                          <a:spcPts val="800"/>
                        </a:spcAft>
                      </a:pPr>
                      <a:r>
                        <a:rPr lang="fr-FR" sz="2400">
                          <a:effectLst/>
                        </a:rPr>
                        <a:t>1-5</a:t>
                      </a:r>
                      <a:endParaRPr lang="fr-FR" sz="240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extLst>
                  <a:ext uri="{0D108BD9-81ED-4DB2-BD59-A6C34878D82A}">
                    <a16:rowId xmlns:a16="http://schemas.microsoft.com/office/drawing/2014/main" val="2253999672"/>
                  </a:ext>
                </a:extLst>
              </a:tr>
              <a:tr h="418937">
                <a:tc>
                  <a:txBody>
                    <a:bodyPr/>
                    <a:lstStyle/>
                    <a:p>
                      <a:pPr algn="ctr">
                        <a:lnSpc>
                          <a:spcPct val="107000"/>
                        </a:lnSpc>
                        <a:spcAft>
                          <a:spcPts val="800"/>
                        </a:spcAft>
                      </a:pPr>
                      <a:r>
                        <a:rPr lang="fr-FR" sz="2400">
                          <a:effectLst/>
                        </a:rPr>
                        <a:t>2</a:t>
                      </a:r>
                      <a:endParaRPr lang="fr-FR" sz="240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tc>
                  <a:txBody>
                    <a:bodyPr/>
                    <a:lstStyle/>
                    <a:p>
                      <a:pPr algn="ctr">
                        <a:lnSpc>
                          <a:spcPct val="107000"/>
                        </a:lnSpc>
                        <a:spcAft>
                          <a:spcPts val="800"/>
                        </a:spcAft>
                      </a:pPr>
                      <a:r>
                        <a:rPr lang="fr-FR" sz="2400">
                          <a:effectLst/>
                        </a:rPr>
                        <a:t>1-4</a:t>
                      </a:r>
                      <a:endParaRPr lang="fr-FR" sz="240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tc>
                  <a:txBody>
                    <a:bodyPr/>
                    <a:lstStyle/>
                    <a:p>
                      <a:pPr algn="ctr">
                        <a:lnSpc>
                          <a:spcPct val="107000"/>
                        </a:lnSpc>
                        <a:spcAft>
                          <a:spcPts val="800"/>
                        </a:spcAft>
                      </a:pPr>
                      <a:r>
                        <a:rPr lang="fr-FR" sz="2400" dirty="0">
                          <a:effectLst/>
                        </a:rPr>
                        <a:t>1 -4</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tc>
                  <a:txBody>
                    <a:bodyPr/>
                    <a:lstStyle/>
                    <a:p>
                      <a:pPr algn="ctr">
                        <a:lnSpc>
                          <a:spcPct val="107000"/>
                        </a:lnSpc>
                        <a:spcAft>
                          <a:spcPts val="800"/>
                        </a:spcAft>
                      </a:pPr>
                      <a:r>
                        <a:rPr lang="fr-FR" sz="2400">
                          <a:effectLst/>
                        </a:rPr>
                        <a:t>&gt;5</a:t>
                      </a:r>
                      <a:endParaRPr lang="fr-FR" sz="240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extLst>
                  <a:ext uri="{0D108BD9-81ED-4DB2-BD59-A6C34878D82A}">
                    <a16:rowId xmlns:a16="http://schemas.microsoft.com/office/drawing/2014/main" val="1335382766"/>
                  </a:ext>
                </a:extLst>
              </a:tr>
              <a:tr h="418937">
                <a:tc>
                  <a:txBody>
                    <a:bodyPr/>
                    <a:lstStyle/>
                    <a:p>
                      <a:pPr algn="ctr">
                        <a:lnSpc>
                          <a:spcPct val="107000"/>
                        </a:lnSpc>
                        <a:spcAft>
                          <a:spcPts val="800"/>
                        </a:spcAft>
                      </a:pPr>
                      <a:r>
                        <a:rPr lang="fr-FR" sz="2400">
                          <a:effectLst/>
                        </a:rPr>
                        <a:t>3</a:t>
                      </a:r>
                      <a:endParaRPr lang="fr-FR" sz="240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tc>
                  <a:txBody>
                    <a:bodyPr/>
                    <a:lstStyle/>
                    <a:p>
                      <a:pPr algn="ctr">
                        <a:lnSpc>
                          <a:spcPct val="107000"/>
                        </a:lnSpc>
                        <a:spcAft>
                          <a:spcPts val="800"/>
                        </a:spcAft>
                      </a:pPr>
                      <a:r>
                        <a:rPr lang="fr-FR" sz="2400">
                          <a:effectLst/>
                        </a:rPr>
                        <a:t>&lt;1</a:t>
                      </a:r>
                      <a:endParaRPr lang="fr-FR" sz="240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tc>
                  <a:txBody>
                    <a:bodyPr/>
                    <a:lstStyle/>
                    <a:p>
                      <a:pPr algn="ctr">
                        <a:lnSpc>
                          <a:spcPct val="107000"/>
                        </a:lnSpc>
                        <a:spcAft>
                          <a:spcPts val="800"/>
                        </a:spcAft>
                      </a:pPr>
                      <a:r>
                        <a:rPr lang="fr-FR" sz="2400" dirty="0">
                          <a:effectLst/>
                        </a:rPr>
                        <a:t>5-30</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tc>
                  <a:txBody>
                    <a:bodyPr/>
                    <a:lstStyle/>
                    <a:p>
                      <a:pPr algn="ctr">
                        <a:lnSpc>
                          <a:spcPct val="107000"/>
                        </a:lnSpc>
                        <a:spcAft>
                          <a:spcPts val="800"/>
                        </a:spcAft>
                      </a:pPr>
                      <a:r>
                        <a:rPr lang="fr-FR" sz="2400" dirty="0">
                          <a:effectLst/>
                        </a:rPr>
                        <a:t>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extLst>
                  <a:ext uri="{0D108BD9-81ED-4DB2-BD59-A6C34878D82A}">
                    <a16:rowId xmlns:a16="http://schemas.microsoft.com/office/drawing/2014/main" val="124473438"/>
                  </a:ext>
                </a:extLst>
              </a:tr>
              <a:tr h="418937">
                <a:tc>
                  <a:txBody>
                    <a:bodyPr/>
                    <a:lstStyle/>
                    <a:p>
                      <a:pPr algn="ctr">
                        <a:lnSpc>
                          <a:spcPct val="107000"/>
                        </a:lnSpc>
                        <a:spcAft>
                          <a:spcPts val="800"/>
                        </a:spcAft>
                      </a:pPr>
                      <a:r>
                        <a:rPr lang="fr-FR" sz="2400">
                          <a:effectLst/>
                        </a:rPr>
                        <a:t>4</a:t>
                      </a:r>
                      <a:endParaRPr lang="fr-FR" sz="240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tc>
                  <a:txBody>
                    <a:bodyPr/>
                    <a:lstStyle/>
                    <a:p>
                      <a:pPr algn="ctr">
                        <a:lnSpc>
                          <a:spcPct val="107000"/>
                        </a:lnSpc>
                        <a:spcAft>
                          <a:spcPts val="800"/>
                        </a:spcAft>
                      </a:pPr>
                      <a:r>
                        <a:rPr lang="fr-FR" sz="2400">
                          <a:effectLst/>
                        </a:rPr>
                        <a:t>0</a:t>
                      </a:r>
                      <a:endParaRPr lang="fr-FR" sz="240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tc>
                  <a:txBody>
                    <a:bodyPr/>
                    <a:lstStyle/>
                    <a:p>
                      <a:pPr algn="ctr">
                        <a:lnSpc>
                          <a:spcPct val="107000"/>
                        </a:lnSpc>
                        <a:spcAft>
                          <a:spcPts val="800"/>
                        </a:spcAft>
                      </a:pPr>
                      <a:r>
                        <a:rPr lang="fr-FR" sz="2400">
                          <a:effectLst/>
                        </a:rPr>
                        <a:t>&gt;30</a:t>
                      </a:r>
                      <a:endParaRPr lang="fr-FR" sz="240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tc>
                  <a:txBody>
                    <a:bodyPr/>
                    <a:lstStyle/>
                    <a:p>
                      <a:pPr algn="ctr">
                        <a:lnSpc>
                          <a:spcPct val="107000"/>
                        </a:lnSpc>
                        <a:spcAft>
                          <a:spcPts val="800"/>
                        </a:spcAft>
                      </a:pPr>
                      <a:r>
                        <a:rPr lang="fr-FR" sz="2400" dirty="0">
                          <a:effectLst/>
                        </a:rPr>
                        <a:t>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0377" marR="70377" marT="0" marB="0"/>
                </a:tc>
                <a:extLst>
                  <a:ext uri="{0D108BD9-81ED-4DB2-BD59-A6C34878D82A}">
                    <a16:rowId xmlns:a16="http://schemas.microsoft.com/office/drawing/2014/main" val="2170856315"/>
                  </a:ext>
                </a:extLst>
              </a:tr>
            </a:tbl>
          </a:graphicData>
        </a:graphic>
      </p:graphicFrame>
      <p:sp>
        <p:nvSpPr>
          <p:cNvPr id="7" name="ZoneTexte 6">
            <a:extLst>
              <a:ext uri="{FF2B5EF4-FFF2-40B4-BE49-F238E27FC236}">
                <a16:creationId xmlns:a16="http://schemas.microsoft.com/office/drawing/2014/main" id="{42F93578-3EE4-4CE3-8B2E-682C4D913617}"/>
              </a:ext>
            </a:extLst>
          </p:cNvPr>
          <p:cNvSpPr txBox="1"/>
          <p:nvPr/>
        </p:nvSpPr>
        <p:spPr>
          <a:xfrm>
            <a:off x="1899138" y="5971248"/>
            <a:ext cx="8247184" cy="470000"/>
          </a:xfrm>
          <a:prstGeom prst="rect">
            <a:avLst/>
          </a:prstGeom>
          <a:noFill/>
        </p:spPr>
        <p:txBody>
          <a:bodyPr wrap="square">
            <a:spAutoFit/>
          </a:bodyPr>
          <a:lstStyle/>
          <a:p>
            <a:pPr>
              <a:lnSpc>
                <a:spcPct val="107000"/>
              </a:lnSpc>
              <a:spcAft>
                <a:spcPts val="800"/>
              </a:spcAft>
            </a:pPr>
            <a:r>
              <a:rPr lang="fr-FR" sz="2400" i="1" dirty="0">
                <a:effectLst/>
                <a:latin typeface="Calibri" panose="020F0502020204030204" pitchFamily="34" charset="0"/>
                <a:ea typeface="Calibri" panose="020F0502020204030204" pitchFamily="34" charset="0"/>
                <a:cs typeface="Calibri" panose="020F0502020204030204" pitchFamily="34" charset="0"/>
              </a:rPr>
              <a:t>0-3 : flore normale, 4-6 : flore intermédiaire, 7-10 : </a:t>
            </a:r>
            <a:r>
              <a:rPr lang="fr-FR" sz="2400" i="1" dirty="0" err="1">
                <a:effectLst/>
                <a:latin typeface="Calibri" panose="020F0502020204030204" pitchFamily="34" charset="0"/>
                <a:ea typeface="Calibri" panose="020F0502020204030204" pitchFamily="34" charset="0"/>
                <a:cs typeface="Calibri" panose="020F0502020204030204" pitchFamily="34" charset="0"/>
              </a:rPr>
              <a:t>vaginose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7881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4CEBF8-CA6A-97BC-85AC-9C3CA455043B}"/>
              </a:ext>
            </a:extLst>
          </p:cNvPr>
          <p:cNvPicPr>
            <a:picLocks noChangeAspect="1"/>
          </p:cNvPicPr>
          <p:nvPr/>
        </p:nvPicPr>
        <p:blipFill rotWithShape="1">
          <a:blip r:embed="rId2"/>
          <a:srcRect t="5436"/>
          <a:stretch/>
        </p:blipFill>
        <p:spPr>
          <a:xfrm>
            <a:off x="2519309" y="7239"/>
            <a:ext cx="9669642" cy="6857990"/>
          </a:xfrm>
          <a:prstGeom prst="rect">
            <a:avLst/>
          </a:prstGeom>
        </p:spPr>
      </p:pic>
      <p:sp>
        <p:nvSpPr>
          <p:cNvPr id="2" name="Titre 1">
            <a:extLst>
              <a:ext uri="{FF2B5EF4-FFF2-40B4-BE49-F238E27FC236}">
                <a16:creationId xmlns:a16="http://schemas.microsoft.com/office/drawing/2014/main" id="{FAD068B5-CB4E-4937-AF4F-CB13B6AE3572}"/>
              </a:ext>
            </a:extLst>
          </p:cNvPr>
          <p:cNvSpPr>
            <a:spLocks noGrp="1"/>
          </p:cNvSpPr>
          <p:nvPr>
            <p:ph type="title"/>
          </p:nvPr>
        </p:nvSpPr>
        <p:spPr>
          <a:xfrm>
            <a:off x="249810" y="113121"/>
            <a:ext cx="2418746" cy="2151916"/>
          </a:xfrm>
        </p:spPr>
        <p:txBody>
          <a:bodyPr>
            <a:normAutofit/>
          </a:bodyPr>
          <a:lstStyle/>
          <a:p>
            <a:r>
              <a:rPr lang="fr-FR" sz="4000" b="1" cap="none" spc="0" dirty="0">
                <a:solidFill>
                  <a:srgbClr val="002060"/>
                </a:solidFill>
                <a:latin typeface="Calibri" panose="020F0502020204030204" pitchFamily="34" charset="0"/>
                <a:cs typeface="Calibri" panose="020F0502020204030204" pitchFamily="34" charset="0"/>
              </a:rPr>
              <a:t>Limites du  </a:t>
            </a:r>
            <a:r>
              <a:rPr lang="fr-FR" sz="4000" b="1" cap="none" spc="0" dirty="0" err="1">
                <a:solidFill>
                  <a:srgbClr val="002060"/>
                </a:solidFill>
                <a:latin typeface="Calibri" panose="020F0502020204030204" pitchFamily="34" charset="0"/>
                <a:cs typeface="Calibri" panose="020F0502020204030204" pitchFamily="34" charset="0"/>
              </a:rPr>
              <a:t>Nugent</a:t>
            </a:r>
            <a:endParaRPr lang="fr-FR" sz="4000" b="1" cap="none" spc="0" dirty="0">
              <a:solidFill>
                <a:srgbClr val="002060"/>
              </a:solidFill>
              <a:latin typeface="Calibri" panose="020F0502020204030204" pitchFamily="34" charset="0"/>
              <a:cs typeface="Calibri" panose="020F0502020204030204" pitchFamily="34" charset="0"/>
            </a:endParaRPr>
          </a:p>
        </p:txBody>
      </p:sp>
      <p:graphicFrame>
        <p:nvGraphicFramePr>
          <p:cNvPr id="6" name="Espace réservé du contenu 2">
            <a:extLst>
              <a:ext uri="{FF2B5EF4-FFF2-40B4-BE49-F238E27FC236}">
                <a16:creationId xmlns:a16="http://schemas.microsoft.com/office/drawing/2014/main" id="{DCA04E90-7AEC-C88F-4705-32957452723A}"/>
              </a:ext>
            </a:extLst>
          </p:cNvPr>
          <p:cNvGraphicFramePr>
            <a:graphicFrameLocks noGrp="1"/>
          </p:cNvGraphicFramePr>
          <p:nvPr>
            <p:ph idx="1"/>
          </p:nvPr>
        </p:nvGraphicFramePr>
        <p:xfrm>
          <a:off x="0" y="2154025"/>
          <a:ext cx="9266548" cy="4553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4206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9">
            <a:extLst>
              <a:ext uri="{FF2B5EF4-FFF2-40B4-BE49-F238E27FC236}">
                <a16:creationId xmlns:a16="http://schemas.microsoft.com/office/drawing/2014/main" id="{7C6CD9BD-1588-3E22-6481-860F2C38EC20}"/>
              </a:ext>
            </a:extLst>
          </p:cNvPr>
          <p:cNvGrpSpPr>
            <a:grpSpLocks/>
          </p:cNvGrpSpPr>
          <p:nvPr/>
        </p:nvGrpSpPr>
        <p:grpSpPr bwMode="auto">
          <a:xfrm>
            <a:off x="2257425" y="4108450"/>
            <a:ext cx="1754188" cy="1466850"/>
            <a:chOff x="914400" y="2357120"/>
            <a:chExt cx="1950720" cy="1706880"/>
          </a:xfrm>
        </p:grpSpPr>
        <p:sp>
          <p:nvSpPr>
            <p:cNvPr id="5" name="Rectangle 4">
              <a:extLst>
                <a:ext uri="{FF2B5EF4-FFF2-40B4-BE49-F238E27FC236}">
                  <a16:creationId xmlns:a16="http://schemas.microsoft.com/office/drawing/2014/main" id="{BFDAFFDE-D8D1-819F-1411-AC10B0E4D2C6}"/>
                </a:ext>
              </a:extLst>
            </p:cNvPr>
            <p:cNvSpPr/>
            <p:nvPr/>
          </p:nvSpPr>
          <p:spPr>
            <a:xfrm>
              <a:off x="914400" y="2357120"/>
              <a:ext cx="1950720" cy="17068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ZoneTexte 5">
              <a:extLst>
                <a:ext uri="{FF2B5EF4-FFF2-40B4-BE49-F238E27FC236}">
                  <a16:creationId xmlns:a16="http://schemas.microsoft.com/office/drawing/2014/main" id="{561E9092-A624-3A87-0E58-007A5B725F58}"/>
                </a:ext>
              </a:extLst>
            </p:cNvPr>
            <p:cNvSpPr txBox="1"/>
            <p:nvPr/>
          </p:nvSpPr>
          <p:spPr>
            <a:xfrm>
              <a:off x="914400" y="2357120"/>
              <a:ext cx="1950720" cy="17068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77368" tIns="277368" rIns="277368" bIns="277368" spcCol="1270" anchor="ctr"/>
            <a:lstStyle/>
            <a:p>
              <a:pPr algn="ctr" defTabSz="1733585" eaLnBrk="1" fontAlgn="auto" hangingPunct="1">
                <a:lnSpc>
                  <a:spcPct val="90000"/>
                </a:lnSpc>
                <a:spcAft>
                  <a:spcPct val="35000"/>
                </a:spcAft>
                <a:defRPr/>
              </a:pPr>
              <a:endParaRPr lang="fr-FR" sz="3600">
                <a:solidFill>
                  <a:prstClr val="black">
                    <a:hueOff val="0"/>
                    <a:satOff val="0"/>
                    <a:lumOff val="0"/>
                    <a:alphaOff val="0"/>
                  </a:prstClr>
                </a:solidFill>
              </a:endParaRPr>
            </a:p>
          </p:txBody>
        </p:sp>
      </p:grpSp>
      <p:grpSp>
        <p:nvGrpSpPr>
          <p:cNvPr id="3" name="Groupe 2">
            <a:extLst>
              <a:ext uri="{FF2B5EF4-FFF2-40B4-BE49-F238E27FC236}">
                <a16:creationId xmlns:a16="http://schemas.microsoft.com/office/drawing/2014/main" id="{4E24A57C-122D-F7BF-AAC2-6E11FDF76F21}"/>
              </a:ext>
            </a:extLst>
          </p:cNvPr>
          <p:cNvGrpSpPr/>
          <p:nvPr/>
        </p:nvGrpSpPr>
        <p:grpSpPr>
          <a:xfrm>
            <a:off x="3825551" y="2841171"/>
            <a:ext cx="4185396" cy="2792079"/>
            <a:chOff x="4310063" y="708950"/>
            <a:chExt cx="3644900" cy="2205970"/>
          </a:xfrm>
        </p:grpSpPr>
        <p:sp>
          <p:nvSpPr>
            <p:cNvPr id="11" name="Rectangle : coins arrondis 10">
              <a:extLst>
                <a:ext uri="{FF2B5EF4-FFF2-40B4-BE49-F238E27FC236}">
                  <a16:creationId xmlns:a16="http://schemas.microsoft.com/office/drawing/2014/main" id="{6C91ADE0-5639-0F6D-F97A-9BD340324E97}"/>
                </a:ext>
              </a:extLst>
            </p:cNvPr>
            <p:cNvSpPr/>
            <p:nvPr/>
          </p:nvSpPr>
          <p:spPr>
            <a:xfrm>
              <a:off x="4310063" y="708950"/>
              <a:ext cx="1417637" cy="1465263"/>
            </a:xfrm>
            <a:prstGeom prst="roundRect">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dirty="0">
                  <a:solidFill>
                    <a:prstClr val="white"/>
                  </a:solidFill>
                </a:rPr>
                <a:t>Lactobacilles</a:t>
              </a:r>
            </a:p>
          </p:txBody>
        </p:sp>
        <p:sp>
          <p:nvSpPr>
            <p:cNvPr id="13" name="Rectangle : coins arrondis 12">
              <a:extLst>
                <a:ext uri="{FF2B5EF4-FFF2-40B4-BE49-F238E27FC236}">
                  <a16:creationId xmlns:a16="http://schemas.microsoft.com/office/drawing/2014/main" id="{F8CEF865-440F-36E9-3BEB-3B66ACA94B3D}"/>
                </a:ext>
              </a:extLst>
            </p:cNvPr>
            <p:cNvSpPr/>
            <p:nvPr/>
          </p:nvSpPr>
          <p:spPr>
            <a:xfrm>
              <a:off x="6537325" y="1778925"/>
              <a:ext cx="1417638" cy="392113"/>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600" dirty="0">
                  <a:solidFill>
                    <a:prstClr val="white"/>
                  </a:solidFill>
                </a:rPr>
                <a:t>Autres micro-organismes</a:t>
              </a:r>
            </a:p>
          </p:txBody>
        </p:sp>
        <p:pic>
          <p:nvPicPr>
            <p:cNvPr id="15" name="Graphique 29" descr="Ajouter">
              <a:extLst>
                <a:ext uri="{FF2B5EF4-FFF2-40B4-BE49-F238E27FC236}">
                  <a16:creationId xmlns:a16="http://schemas.microsoft.com/office/drawing/2014/main" id="{7EE17457-5F4A-4728-360F-FB9648462D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1225" y="1864650"/>
              <a:ext cx="34766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5F9414A6-9E1F-4240-CAF0-27EFA67E1EFD}"/>
                </a:ext>
              </a:extLst>
            </p:cNvPr>
            <p:cNvSpPr/>
            <p:nvPr/>
          </p:nvSpPr>
          <p:spPr>
            <a:xfrm>
              <a:off x="4386263" y="2261525"/>
              <a:ext cx="3568700" cy="57150"/>
            </a:xfrm>
            <a:prstGeom prst="rect">
              <a:avLst/>
            </a:prstGeom>
            <a:solidFill>
              <a:srgbClr val="002060"/>
            </a:solidFill>
            <a:ln>
              <a:solidFill>
                <a:srgbClr val="002060"/>
              </a:solidFill>
            </a:ln>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endParaRPr lang="fr-FR" sz="1600">
                <a:solidFill>
                  <a:srgbClr val="002060"/>
                </a:solidFill>
              </a:endParaRPr>
            </a:p>
          </p:txBody>
        </p:sp>
        <p:sp>
          <p:nvSpPr>
            <p:cNvPr id="22" name="ZoneTexte 36">
              <a:extLst>
                <a:ext uri="{FF2B5EF4-FFF2-40B4-BE49-F238E27FC236}">
                  <a16:creationId xmlns:a16="http://schemas.microsoft.com/office/drawing/2014/main" id="{C4A34102-B4C5-3C1B-B974-700C3F493379}"/>
                </a:ext>
              </a:extLst>
            </p:cNvPr>
            <p:cNvSpPr txBox="1">
              <a:spLocks noChangeArrowheads="1"/>
            </p:cNvSpPr>
            <p:nvPr/>
          </p:nvSpPr>
          <p:spPr bwMode="auto">
            <a:xfrm>
              <a:off x="4956175" y="2391700"/>
              <a:ext cx="2506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defRPr>
              </a:lvl9pPr>
            </a:lstStyle>
            <a:p>
              <a:pPr algn="ctr" eaLnBrk="1" hangingPunct="1"/>
              <a:r>
                <a:rPr lang="fr-FR" altLang="fr-FR" sz="2800" dirty="0">
                  <a:solidFill>
                    <a:srgbClr val="000000"/>
                  </a:solidFill>
                </a:rPr>
                <a:t>Flore saine</a:t>
              </a:r>
            </a:p>
          </p:txBody>
        </p:sp>
        <p:sp>
          <p:nvSpPr>
            <p:cNvPr id="28" name="ZoneTexte 27">
              <a:extLst>
                <a:ext uri="{FF2B5EF4-FFF2-40B4-BE49-F238E27FC236}">
                  <a16:creationId xmlns:a16="http://schemas.microsoft.com/office/drawing/2014/main" id="{C018DF96-AD18-5FA3-39CD-B5D665830EDD}"/>
                </a:ext>
              </a:extLst>
            </p:cNvPr>
            <p:cNvSpPr txBox="1"/>
            <p:nvPr/>
          </p:nvSpPr>
          <p:spPr>
            <a:xfrm>
              <a:off x="4501752" y="1678952"/>
              <a:ext cx="1034257" cy="369332"/>
            </a:xfrm>
            <a:prstGeom prst="rect">
              <a:avLst/>
            </a:prstGeom>
            <a:noFill/>
          </p:spPr>
          <p:txBody>
            <a:bodyPr wrap="none" rtlCol="0">
              <a:spAutoFit/>
            </a:bodyPr>
            <a:lstStyle/>
            <a:p>
              <a:r>
                <a:rPr lang="fr-FR" dirty="0">
                  <a:solidFill>
                    <a:schemeClr val="bg1"/>
                  </a:solidFill>
                </a:rPr>
                <a:t>60 à 80%</a:t>
              </a:r>
            </a:p>
          </p:txBody>
        </p:sp>
      </p:grpSp>
      <p:sp>
        <p:nvSpPr>
          <p:cNvPr id="29" name="ZoneTexte 28">
            <a:extLst>
              <a:ext uri="{FF2B5EF4-FFF2-40B4-BE49-F238E27FC236}">
                <a16:creationId xmlns:a16="http://schemas.microsoft.com/office/drawing/2014/main" id="{765A6342-E1A8-1F28-413E-7E089D82938C}"/>
              </a:ext>
            </a:extLst>
          </p:cNvPr>
          <p:cNvSpPr txBox="1"/>
          <p:nvPr/>
        </p:nvSpPr>
        <p:spPr>
          <a:xfrm>
            <a:off x="782404" y="1852903"/>
            <a:ext cx="2627119" cy="3693319"/>
          </a:xfrm>
          <a:prstGeom prst="rect">
            <a:avLst/>
          </a:prstGeom>
          <a:noFill/>
        </p:spPr>
        <p:txBody>
          <a:bodyPr wrap="square" rtlCol="0">
            <a:spAutoFit/>
          </a:bodyPr>
          <a:lstStyle/>
          <a:p>
            <a:r>
              <a:rPr lang="fr-FR" i="1" dirty="0"/>
              <a:t>L. </a:t>
            </a:r>
            <a:r>
              <a:rPr lang="fr-FR" i="1" dirty="0" err="1"/>
              <a:t>Crispatus</a:t>
            </a:r>
            <a:r>
              <a:rPr lang="fr-FR" i="1" dirty="0"/>
              <a:t> (48%)</a:t>
            </a:r>
          </a:p>
          <a:p>
            <a:r>
              <a:rPr lang="fr-FR" i="1" dirty="0"/>
              <a:t>L. </a:t>
            </a:r>
            <a:r>
              <a:rPr lang="fr-FR" i="1" dirty="0" err="1"/>
              <a:t>Gasseri</a:t>
            </a:r>
            <a:r>
              <a:rPr lang="fr-FR" i="1" dirty="0"/>
              <a:t>  (23%)</a:t>
            </a:r>
          </a:p>
          <a:p>
            <a:r>
              <a:rPr lang="fr-FR" i="1" dirty="0"/>
              <a:t>L. </a:t>
            </a:r>
            <a:r>
              <a:rPr lang="fr-FR" i="1" dirty="0" err="1"/>
              <a:t>Jensenii</a:t>
            </a:r>
            <a:r>
              <a:rPr lang="fr-FR" i="1" dirty="0"/>
              <a:t> (25%)</a:t>
            </a:r>
          </a:p>
          <a:p>
            <a:r>
              <a:rPr lang="fr-FR" i="1" dirty="0"/>
              <a:t>L. </a:t>
            </a:r>
            <a:r>
              <a:rPr lang="fr-FR" i="1" dirty="0" err="1"/>
              <a:t>Iners</a:t>
            </a:r>
            <a:r>
              <a:rPr lang="fr-FR" i="1" dirty="0"/>
              <a:t> (20%)</a:t>
            </a:r>
          </a:p>
          <a:p>
            <a:r>
              <a:rPr lang="fr-FR" i="1" dirty="0"/>
              <a:t>L. </a:t>
            </a:r>
            <a:r>
              <a:rPr lang="fr-FR" i="1" dirty="0" err="1"/>
              <a:t>acidophilus</a:t>
            </a:r>
            <a:endParaRPr lang="fr-FR" i="1" dirty="0"/>
          </a:p>
          <a:p>
            <a:r>
              <a:rPr lang="fr-FR" i="1" dirty="0"/>
              <a:t>L. </a:t>
            </a:r>
            <a:r>
              <a:rPr lang="fr-FR" i="1" dirty="0" err="1"/>
              <a:t>rhamnosus</a:t>
            </a:r>
            <a:endParaRPr lang="fr-FR" i="1" dirty="0"/>
          </a:p>
          <a:p>
            <a:r>
              <a:rPr lang="fr-FR" i="1" dirty="0"/>
              <a:t>L. </a:t>
            </a:r>
            <a:r>
              <a:rPr lang="fr-FR" i="1" dirty="0" err="1"/>
              <a:t>helveticus</a:t>
            </a:r>
            <a:endParaRPr lang="fr-FR" i="1" dirty="0"/>
          </a:p>
          <a:p>
            <a:r>
              <a:rPr lang="fr-FR" i="1" dirty="0"/>
              <a:t>L. </a:t>
            </a:r>
            <a:r>
              <a:rPr lang="fr-FR" i="1" dirty="0" err="1"/>
              <a:t>Plantarum</a:t>
            </a:r>
            <a:endParaRPr lang="fr-FR" i="1" dirty="0"/>
          </a:p>
          <a:p>
            <a:r>
              <a:rPr lang="fr-FR" i="1" dirty="0"/>
              <a:t>L. </a:t>
            </a:r>
            <a:r>
              <a:rPr lang="fr-FR" i="1" dirty="0" err="1"/>
              <a:t>acidophilus</a:t>
            </a:r>
            <a:endParaRPr lang="fr-FR" i="1" dirty="0"/>
          </a:p>
          <a:p>
            <a:r>
              <a:rPr lang="fr-FR" i="1" dirty="0"/>
              <a:t>L. </a:t>
            </a:r>
            <a:r>
              <a:rPr lang="fr-FR" i="1" dirty="0" err="1"/>
              <a:t>fermentum</a:t>
            </a:r>
            <a:endParaRPr lang="fr-FR" i="1" dirty="0"/>
          </a:p>
          <a:p>
            <a:r>
              <a:rPr lang="fr-FR" i="1" dirty="0"/>
              <a:t>L. </a:t>
            </a:r>
            <a:r>
              <a:rPr lang="fr-FR" i="1" dirty="0" err="1"/>
              <a:t>reuteri</a:t>
            </a:r>
            <a:endParaRPr lang="fr-FR" i="1" dirty="0"/>
          </a:p>
          <a:p>
            <a:r>
              <a:rPr lang="fr-FR" i="1" dirty="0"/>
              <a:t>L. casei…</a:t>
            </a:r>
          </a:p>
          <a:p>
            <a:endParaRPr lang="fr-FR" dirty="0"/>
          </a:p>
        </p:txBody>
      </p:sp>
      <p:sp>
        <p:nvSpPr>
          <p:cNvPr id="31" name="ZoneTexte 30">
            <a:extLst>
              <a:ext uri="{FF2B5EF4-FFF2-40B4-BE49-F238E27FC236}">
                <a16:creationId xmlns:a16="http://schemas.microsoft.com/office/drawing/2014/main" id="{8FBD8865-7DE2-5C82-F507-F181E3B9A8C6}"/>
              </a:ext>
            </a:extLst>
          </p:cNvPr>
          <p:cNvSpPr txBox="1"/>
          <p:nvPr/>
        </p:nvSpPr>
        <p:spPr>
          <a:xfrm>
            <a:off x="6618321" y="3699563"/>
            <a:ext cx="1341156" cy="369332"/>
          </a:xfrm>
          <a:prstGeom prst="rect">
            <a:avLst/>
          </a:prstGeom>
          <a:noFill/>
        </p:spPr>
        <p:txBody>
          <a:bodyPr wrap="square">
            <a:spAutoFit/>
          </a:bodyPr>
          <a:lstStyle/>
          <a:p>
            <a:r>
              <a:rPr lang="fr-FR" sz="1800" b="1" dirty="0"/>
              <a:t>20 à 40 %</a:t>
            </a:r>
          </a:p>
        </p:txBody>
      </p:sp>
      <p:sp>
        <p:nvSpPr>
          <p:cNvPr id="33" name="ZoneTexte 32">
            <a:extLst>
              <a:ext uri="{FF2B5EF4-FFF2-40B4-BE49-F238E27FC236}">
                <a16:creationId xmlns:a16="http://schemas.microsoft.com/office/drawing/2014/main" id="{8C38EE67-285F-6A26-8CCA-D12B648D6F5D}"/>
              </a:ext>
            </a:extLst>
          </p:cNvPr>
          <p:cNvSpPr txBox="1"/>
          <p:nvPr/>
        </p:nvSpPr>
        <p:spPr>
          <a:xfrm>
            <a:off x="8566808" y="4344588"/>
            <a:ext cx="2976466" cy="923330"/>
          </a:xfrm>
          <a:prstGeom prst="rect">
            <a:avLst/>
          </a:prstGeom>
          <a:noFill/>
        </p:spPr>
        <p:txBody>
          <a:bodyPr wrap="square">
            <a:spAutoFit/>
          </a:bodyPr>
          <a:lstStyle/>
          <a:p>
            <a:pPr marL="73150" indent="0">
              <a:buNone/>
              <a:defRPr/>
            </a:pPr>
            <a:r>
              <a:rPr lang="fr-FR" dirty="0"/>
              <a:t>2 à 5 fois plus de germes anaérobies que de germes aérobies</a:t>
            </a:r>
          </a:p>
        </p:txBody>
      </p:sp>
      <p:sp>
        <p:nvSpPr>
          <p:cNvPr id="12" name="ZoneTexte 11">
            <a:extLst>
              <a:ext uri="{FF2B5EF4-FFF2-40B4-BE49-F238E27FC236}">
                <a16:creationId xmlns:a16="http://schemas.microsoft.com/office/drawing/2014/main" id="{7DB55BCC-487A-019C-1E2C-E010421DAD45}"/>
              </a:ext>
            </a:extLst>
          </p:cNvPr>
          <p:cNvSpPr txBox="1"/>
          <p:nvPr/>
        </p:nvSpPr>
        <p:spPr>
          <a:xfrm>
            <a:off x="8258175" y="1610107"/>
            <a:ext cx="3352800" cy="2585323"/>
          </a:xfrm>
          <a:prstGeom prst="rect">
            <a:avLst/>
          </a:prstGeom>
          <a:noFill/>
        </p:spPr>
        <p:txBody>
          <a:bodyPr wrap="square">
            <a:spAutoFit/>
          </a:bodyPr>
          <a:lstStyle/>
          <a:p>
            <a:pPr lvl="1" eaLnBrk="1" fontAlgn="auto" hangingPunct="1">
              <a:spcBef>
                <a:spcPts val="0"/>
              </a:spcBef>
              <a:spcAft>
                <a:spcPts val="0"/>
              </a:spcAft>
              <a:defRPr/>
            </a:pPr>
            <a:r>
              <a:rPr lang="fr-FR" i="1" dirty="0" err="1">
                <a:solidFill>
                  <a:prstClr val="black"/>
                </a:solidFill>
                <a:latin typeface="Tw Cen MT" panose="020B0602020104020603"/>
              </a:rPr>
              <a:t>Gardnerella</a:t>
            </a:r>
            <a:r>
              <a:rPr lang="fr-FR" i="1" dirty="0">
                <a:solidFill>
                  <a:prstClr val="black"/>
                </a:solidFill>
                <a:latin typeface="Tw Cen MT" panose="020B0602020104020603"/>
              </a:rPr>
              <a:t> vaginalis</a:t>
            </a:r>
          </a:p>
          <a:p>
            <a:pPr lvl="1" eaLnBrk="1" fontAlgn="auto" hangingPunct="1">
              <a:spcBef>
                <a:spcPts val="0"/>
              </a:spcBef>
              <a:spcAft>
                <a:spcPts val="0"/>
              </a:spcAft>
              <a:defRPr/>
            </a:pPr>
            <a:r>
              <a:rPr lang="fr-FR" i="1" dirty="0" err="1">
                <a:solidFill>
                  <a:prstClr val="black"/>
                </a:solidFill>
                <a:latin typeface="Tw Cen MT" panose="020B0602020104020603"/>
              </a:rPr>
              <a:t>Fannyhessea</a:t>
            </a:r>
            <a:r>
              <a:rPr lang="fr-FR" i="1" dirty="0">
                <a:solidFill>
                  <a:prstClr val="black"/>
                </a:solidFill>
                <a:latin typeface="Tw Cen MT" panose="020B0602020104020603"/>
              </a:rPr>
              <a:t> </a:t>
            </a:r>
            <a:r>
              <a:rPr lang="fr-FR" i="1" dirty="0" err="1">
                <a:solidFill>
                  <a:prstClr val="black"/>
                </a:solidFill>
                <a:latin typeface="Tw Cen MT" panose="020B0602020104020603"/>
              </a:rPr>
              <a:t>vaginae</a:t>
            </a:r>
            <a:r>
              <a:rPr lang="fr-FR" i="1" dirty="0">
                <a:solidFill>
                  <a:prstClr val="black"/>
                </a:solidFill>
                <a:latin typeface="Tw Cen MT" panose="020B0602020104020603"/>
              </a:rPr>
              <a:t> (</a:t>
            </a:r>
            <a:r>
              <a:rPr lang="fr-FR" i="1" dirty="0" err="1">
                <a:solidFill>
                  <a:prstClr val="black"/>
                </a:solidFill>
                <a:latin typeface="Tw Cen MT" panose="020B0602020104020603"/>
              </a:rPr>
              <a:t>Atopobium</a:t>
            </a:r>
            <a:r>
              <a:rPr lang="fr-FR" i="1" dirty="0">
                <a:solidFill>
                  <a:prstClr val="black"/>
                </a:solidFill>
                <a:latin typeface="Tw Cen MT" panose="020B0602020104020603"/>
              </a:rPr>
              <a:t>)</a:t>
            </a:r>
          </a:p>
          <a:p>
            <a:pPr lvl="1" eaLnBrk="1" fontAlgn="auto" hangingPunct="1">
              <a:spcBef>
                <a:spcPts val="0"/>
              </a:spcBef>
              <a:spcAft>
                <a:spcPts val="0"/>
              </a:spcAft>
              <a:defRPr/>
            </a:pPr>
            <a:r>
              <a:rPr lang="fr-FR" i="1" dirty="0" err="1">
                <a:solidFill>
                  <a:prstClr val="black"/>
                </a:solidFill>
                <a:latin typeface="Tw Cen MT" panose="020B0602020104020603"/>
              </a:rPr>
              <a:t>Mobiluncus</a:t>
            </a:r>
            <a:endParaRPr lang="fr-FR" i="1" dirty="0">
              <a:solidFill>
                <a:prstClr val="black"/>
              </a:solidFill>
              <a:latin typeface="Tw Cen MT" panose="020B0602020104020603"/>
            </a:endParaRPr>
          </a:p>
          <a:p>
            <a:pPr lvl="1" eaLnBrk="1" fontAlgn="auto" hangingPunct="1">
              <a:spcBef>
                <a:spcPts val="0"/>
              </a:spcBef>
              <a:spcAft>
                <a:spcPts val="0"/>
              </a:spcAft>
              <a:defRPr/>
            </a:pPr>
            <a:r>
              <a:rPr lang="fr-FR" i="1" dirty="0" err="1">
                <a:solidFill>
                  <a:prstClr val="black"/>
                </a:solidFill>
                <a:latin typeface="Tw Cen MT" panose="020B0602020104020603"/>
              </a:rPr>
              <a:t>Prevotella</a:t>
            </a:r>
            <a:endParaRPr lang="fr-FR" i="1" dirty="0">
              <a:solidFill>
                <a:prstClr val="black"/>
              </a:solidFill>
              <a:latin typeface="Tw Cen MT" panose="020B0602020104020603"/>
            </a:endParaRPr>
          </a:p>
          <a:p>
            <a:pPr lvl="1" eaLnBrk="1" fontAlgn="auto" hangingPunct="1">
              <a:spcBef>
                <a:spcPts val="0"/>
              </a:spcBef>
              <a:spcAft>
                <a:spcPts val="0"/>
              </a:spcAft>
              <a:defRPr/>
            </a:pPr>
            <a:r>
              <a:rPr lang="fr-FR" i="1" dirty="0" err="1">
                <a:solidFill>
                  <a:prstClr val="black"/>
                </a:solidFill>
                <a:latin typeface="Tw Cen MT" panose="020B0602020104020603"/>
              </a:rPr>
              <a:t>Snethea</a:t>
            </a:r>
            <a:endParaRPr lang="fr-FR" i="1" dirty="0">
              <a:solidFill>
                <a:prstClr val="black"/>
              </a:solidFill>
              <a:latin typeface="Tw Cen MT" panose="020B0602020104020603"/>
            </a:endParaRPr>
          </a:p>
          <a:p>
            <a:pPr lvl="1" eaLnBrk="1" fontAlgn="auto" hangingPunct="1">
              <a:spcBef>
                <a:spcPts val="0"/>
              </a:spcBef>
              <a:spcAft>
                <a:spcPts val="0"/>
              </a:spcAft>
              <a:defRPr/>
            </a:pPr>
            <a:r>
              <a:rPr lang="fr-FR" i="1" dirty="0">
                <a:solidFill>
                  <a:prstClr val="black"/>
                </a:solidFill>
                <a:latin typeface="Tw Cen MT" panose="020B0602020104020603"/>
              </a:rPr>
              <a:t>Streptococcus </a:t>
            </a:r>
            <a:r>
              <a:rPr lang="fr-FR" i="1" dirty="0" err="1">
                <a:solidFill>
                  <a:prstClr val="black"/>
                </a:solidFill>
                <a:latin typeface="Tw Cen MT" panose="020B0602020104020603"/>
              </a:rPr>
              <a:t>spp</a:t>
            </a:r>
            <a:endParaRPr lang="fr-FR" i="1" dirty="0">
              <a:solidFill>
                <a:prstClr val="black"/>
              </a:solidFill>
              <a:latin typeface="Tw Cen MT" panose="020B0602020104020603"/>
            </a:endParaRPr>
          </a:p>
          <a:p>
            <a:pPr lvl="1" eaLnBrk="1" fontAlgn="auto" hangingPunct="1">
              <a:spcBef>
                <a:spcPts val="0"/>
              </a:spcBef>
              <a:spcAft>
                <a:spcPts val="0"/>
              </a:spcAft>
              <a:defRPr/>
            </a:pPr>
            <a:r>
              <a:rPr lang="fr-FR" i="1" dirty="0">
                <a:solidFill>
                  <a:prstClr val="black"/>
                </a:solidFill>
                <a:latin typeface="Tw Cen MT" panose="020B0602020104020603"/>
              </a:rPr>
              <a:t>Staphylococcus </a:t>
            </a:r>
            <a:r>
              <a:rPr lang="fr-FR" i="1" dirty="0" err="1">
                <a:solidFill>
                  <a:prstClr val="black"/>
                </a:solidFill>
                <a:latin typeface="Tw Cen MT" panose="020B0602020104020603"/>
              </a:rPr>
              <a:t>spp</a:t>
            </a:r>
            <a:endParaRPr lang="fr-FR" i="1" dirty="0">
              <a:solidFill>
                <a:prstClr val="black"/>
              </a:solidFill>
              <a:latin typeface="Tw Cen MT" panose="020B0602020104020603"/>
            </a:endParaRPr>
          </a:p>
          <a:p>
            <a:pPr lvl="1" eaLnBrk="1" fontAlgn="auto" hangingPunct="1">
              <a:spcBef>
                <a:spcPts val="0"/>
              </a:spcBef>
              <a:spcAft>
                <a:spcPts val="0"/>
              </a:spcAft>
              <a:defRPr/>
            </a:pPr>
            <a:r>
              <a:rPr lang="fr-FR" i="1" dirty="0">
                <a:solidFill>
                  <a:prstClr val="black"/>
                </a:solidFill>
                <a:latin typeface="Tw Cen MT" panose="020B0602020104020603"/>
              </a:rPr>
              <a:t>Candida…</a:t>
            </a:r>
          </a:p>
        </p:txBody>
      </p:sp>
      <p:sp>
        <p:nvSpPr>
          <p:cNvPr id="7" name="Titre 6">
            <a:extLst>
              <a:ext uri="{FF2B5EF4-FFF2-40B4-BE49-F238E27FC236}">
                <a16:creationId xmlns:a16="http://schemas.microsoft.com/office/drawing/2014/main" id="{D9DD5754-E7AF-FACE-C6C2-EB2E8EDB2CFD}"/>
              </a:ext>
            </a:extLst>
          </p:cNvPr>
          <p:cNvSpPr>
            <a:spLocks noGrp="1"/>
          </p:cNvSpPr>
          <p:nvPr>
            <p:ph type="title"/>
          </p:nvPr>
        </p:nvSpPr>
        <p:spPr>
          <a:xfrm>
            <a:off x="838200" y="156597"/>
            <a:ext cx="7280124" cy="1325563"/>
          </a:xfrm>
        </p:spPr>
        <p:txBody>
          <a:bodyPr/>
          <a:lstStyle/>
          <a:p>
            <a:r>
              <a:rPr lang="fr-FR" b="1" dirty="0">
                <a:solidFill>
                  <a:srgbClr val="002060"/>
                </a:solidFill>
                <a:latin typeface="+mn-lt"/>
              </a:rPr>
              <a:t>Microbiote vaginal : rappel</a:t>
            </a:r>
          </a:p>
        </p:txBody>
      </p:sp>
    </p:spTree>
    <p:extLst>
      <p:ext uri="{BB962C8B-B14F-4D97-AF65-F5344CB8AC3E}">
        <p14:creationId xmlns:p14="http://schemas.microsoft.com/office/powerpoint/2010/main" val="227058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22F80B-659F-4944-BBAF-2231DC347D96}"/>
              </a:ext>
            </a:extLst>
          </p:cNvPr>
          <p:cNvSpPr>
            <a:spLocks noGrp="1"/>
          </p:cNvSpPr>
          <p:nvPr>
            <p:ph type="title"/>
          </p:nvPr>
        </p:nvSpPr>
        <p:spPr>
          <a:xfrm>
            <a:off x="329302" y="165318"/>
            <a:ext cx="9423609" cy="1618489"/>
          </a:xfrm>
        </p:spPr>
        <p:txBody>
          <a:bodyPr anchor="ctr">
            <a:normAutofit/>
          </a:bodyPr>
          <a:lstStyle/>
          <a:p>
            <a:r>
              <a:rPr lang="fr-FR" sz="4800" b="0" cap="none" spc="0" dirty="0">
                <a:solidFill>
                  <a:srgbClr val="002060"/>
                </a:solidFill>
                <a:latin typeface="Calibri" panose="020F0502020204030204" pitchFamily="34" charset="0"/>
                <a:cs typeface="Calibri" panose="020F0502020204030204" pitchFamily="34" charset="0"/>
              </a:rPr>
              <a:t>Bactériologie classique : cultures</a:t>
            </a:r>
          </a:p>
        </p:txBody>
      </p:sp>
      <p:sp>
        <p:nvSpPr>
          <p:cNvPr id="3" name="Espace réservé du contenu 2">
            <a:extLst>
              <a:ext uri="{FF2B5EF4-FFF2-40B4-BE49-F238E27FC236}">
                <a16:creationId xmlns:a16="http://schemas.microsoft.com/office/drawing/2014/main" id="{EBF62510-A416-4288-9624-9CE7B4C5B33B}"/>
              </a:ext>
            </a:extLst>
          </p:cNvPr>
          <p:cNvSpPr>
            <a:spLocks noGrp="1"/>
          </p:cNvSpPr>
          <p:nvPr>
            <p:ph idx="1"/>
          </p:nvPr>
        </p:nvSpPr>
        <p:spPr>
          <a:xfrm>
            <a:off x="607142" y="2097535"/>
            <a:ext cx="10435472" cy="4411743"/>
          </a:xfrm>
        </p:spPr>
        <p:txBody>
          <a:bodyPr anchor="t">
            <a:normAutofit/>
          </a:bodyPr>
          <a:lstStyle/>
          <a:p>
            <a:r>
              <a:rPr lang="fr-FR" sz="2400" dirty="0">
                <a:latin typeface="Calibri" panose="020F0502020204030204" pitchFamily="34" charset="0"/>
                <a:cs typeface="Calibri" panose="020F0502020204030204" pitchFamily="34" charset="0"/>
              </a:rPr>
              <a:t>Un nombre important  de bactéries présentes dans le vagin ne sont pas cultivables</a:t>
            </a:r>
          </a:p>
          <a:p>
            <a:r>
              <a:rPr lang="fr-FR" sz="2400" dirty="0">
                <a:latin typeface="Calibri" panose="020F0502020204030204" pitchFamily="34" charset="0"/>
                <a:cs typeface="Calibri" panose="020F0502020204030204" pitchFamily="34" charset="0"/>
              </a:rPr>
              <a:t>L’attention se focalise donc sur certaines bactéries cultivables avec risque de traitement soit excessif soit inapproprié</a:t>
            </a:r>
          </a:p>
          <a:p>
            <a:r>
              <a:rPr lang="fr-FR" sz="2400" dirty="0">
                <a:latin typeface="Calibri" panose="020F0502020204030204" pitchFamily="34" charset="0"/>
                <a:cs typeface="Calibri" panose="020F0502020204030204" pitchFamily="34" charset="0"/>
              </a:rPr>
              <a:t>La décision du traitement peut se fonder sur l’association : présence bactérienne en quantité importante et réaction inflammatoire (polynucléaires nombreux); </a:t>
            </a:r>
          </a:p>
          <a:p>
            <a:pPr lvl="1"/>
            <a:r>
              <a:rPr lang="fr-FR" dirty="0">
                <a:latin typeface="Calibri" panose="020F0502020204030204" pitchFamily="34" charset="0"/>
                <a:cs typeface="Calibri" panose="020F0502020204030204" pitchFamily="34" charset="0"/>
              </a:rPr>
              <a:t>Exemple : </a:t>
            </a:r>
            <a:r>
              <a:rPr lang="fr-FR" dirty="0" err="1">
                <a:latin typeface="Calibri" panose="020F0502020204030204" pitchFamily="34" charset="0"/>
                <a:cs typeface="Calibri" panose="020F0502020204030204" pitchFamily="34" charset="0"/>
              </a:rPr>
              <a:t>Strepto</a:t>
            </a:r>
            <a:r>
              <a:rPr lang="fr-FR" dirty="0">
                <a:latin typeface="Calibri" panose="020F0502020204030204" pitchFamily="34" charset="0"/>
                <a:cs typeface="Calibri" panose="020F0502020204030204" pitchFamily="34" charset="0"/>
              </a:rPr>
              <a:t> B +++ avec PN nombreux et altérés = antibiothérapie</a:t>
            </a:r>
          </a:p>
          <a:p>
            <a:pPr marL="457200" lvl="1" indent="0">
              <a:buNone/>
            </a:pP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StreptoB</a:t>
            </a:r>
            <a:r>
              <a:rPr lang="fr-FR" dirty="0">
                <a:latin typeface="Calibri" panose="020F0502020204030204" pitchFamily="34" charset="0"/>
                <a:cs typeface="Calibri" panose="020F0502020204030204" pitchFamily="34" charset="0"/>
              </a:rPr>
              <a:t> +++ sans PN = dysbiose</a:t>
            </a:r>
          </a:p>
          <a:p>
            <a:r>
              <a:rPr lang="fr-FR" sz="2400" dirty="0">
                <a:latin typeface="Calibri" panose="020F0502020204030204" pitchFamily="34" charset="0"/>
                <a:cs typeface="Calibri" panose="020F0502020204030204" pitchFamily="34" charset="0"/>
              </a:rPr>
              <a:t>Mais pour la majorité des flores </a:t>
            </a:r>
            <a:r>
              <a:rPr lang="fr-FR" sz="2400" dirty="0" err="1">
                <a:latin typeface="Calibri" panose="020F0502020204030204" pitchFamily="34" charset="0"/>
                <a:cs typeface="Calibri" panose="020F0502020204030204" pitchFamily="34" charset="0"/>
              </a:rPr>
              <a:t>dysbiosiques</a:t>
            </a:r>
            <a:r>
              <a:rPr lang="fr-FR" sz="2400" dirty="0">
                <a:latin typeface="Calibri" panose="020F0502020204030204" pitchFamily="34" charset="0"/>
                <a:cs typeface="Calibri" panose="020F0502020204030204" pitchFamily="34" charset="0"/>
              </a:rPr>
              <a:t> : pas de réaction inflammatoire</a:t>
            </a:r>
          </a:p>
        </p:txBody>
      </p:sp>
    </p:spTree>
    <p:extLst>
      <p:ext uri="{BB962C8B-B14F-4D97-AF65-F5344CB8AC3E}">
        <p14:creationId xmlns:p14="http://schemas.microsoft.com/office/powerpoint/2010/main" val="1850200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7EB8B9-FF26-415D-BF6D-3808D9D8D69A}"/>
              </a:ext>
            </a:extLst>
          </p:cNvPr>
          <p:cNvSpPr>
            <a:spLocks noGrp="1"/>
          </p:cNvSpPr>
          <p:nvPr>
            <p:ph type="title"/>
          </p:nvPr>
        </p:nvSpPr>
        <p:spPr>
          <a:xfrm>
            <a:off x="936381" y="211462"/>
            <a:ext cx="10241280" cy="1234440"/>
          </a:xfrm>
        </p:spPr>
        <p:txBody>
          <a:bodyPr anchor="ctr">
            <a:normAutofit/>
          </a:bodyPr>
          <a:lstStyle/>
          <a:p>
            <a:r>
              <a:rPr lang="fr-FR" sz="4800" b="0" cap="none" spc="0" dirty="0">
                <a:solidFill>
                  <a:srgbClr val="002060"/>
                </a:solidFill>
                <a:latin typeface="Calibri" panose="020F0502020204030204" pitchFamily="34" charset="0"/>
                <a:cs typeface="Calibri" panose="020F0502020204030204" pitchFamily="34" charset="0"/>
              </a:rPr>
              <a:t>les tests Multiplex</a:t>
            </a:r>
          </a:p>
        </p:txBody>
      </p:sp>
      <p:sp>
        <p:nvSpPr>
          <p:cNvPr id="3" name="Espace réservé du contenu 2">
            <a:extLst>
              <a:ext uri="{FF2B5EF4-FFF2-40B4-BE49-F238E27FC236}">
                <a16:creationId xmlns:a16="http://schemas.microsoft.com/office/drawing/2014/main" id="{3BD7D935-0D6B-45B1-A4E6-B08462F93E9C}"/>
              </a:ext>
            </a:extLst>
          </p:cNvPr>
          <p:cNvSpPr>
            <a:spLocks noGrp="1"/>
          </p:cNvSpPr>
          <p:nvPr>
            <p:ph idx="1"/>
          </p:nvPr>
        </p:nvSpPr>
        <p:spPr>
          <a:xfrm>
            <a:off x="411775" y="1494012"/>
            <a:ext cx="11587392" cy="4416913"/>
          </a:xfrm>
        </p:spPr>
        <p:txBody>
          <a:bodyPr>
            <a:normAutofit/>
          </a:bodyPr>
          <a:lstStyle/>
          <a:p>
            <a:r>
              <a:rPr lang="fr-FR" sz="2400" dirty="0">
                <a:latin typeface="Calibri" panose="020F0502020204030204" pitchFamily="34" charset="0"/>
                <a:cs typeface="Calibri" panose="020F0502020204030204" pitchFamily="34" charset="0"/>
              </a:rPr>
              <a:t>Tests PCR « </a:t>
            </a:r>
            <a:r>
              <a:rPr lang="fr-FR" sz="2400" dirty="0" err="1">
                <a:latin typeface="Calibri" panose="020F0502020204030204" pitchFamily="34" charset="0"/>
                <a:cs typeface="Calibri" panose="020F0502020204030204" pitchFamily="34" charset="0"/>
              </a:rPr>
              <a:t>multi-cartes</a:t>
            </a:r>
            <a:r>
              <a:rPr lang="fr-FR" sz="2400" dirty="0">
                <a:latin typeface="Calibri" panose="020F0502020204030204" pitchFamily="34" charset="0"/>
                <a:cs typeface="Calibri" panose="020F0502020204030204" pitchFamily="34" charset="0"/>
              </a:rPr>
              <a:t> »</a:t>
            </a:r>
          </a:p>
          <a:p>
            <a:r>
              <a:rPr lang="fr-FR" sz="2400" dirty="0">
                <a:latin typeface="Calibri" panose="020F0502020204030204" pitchFamily="34" charset="0"/>
                <a:cs typeface="Calibri" panose="020F0502020204030204" pitchFamily="34" charset="0"/>
              </a:rPr>
              <a:t>Permettent la détection par PCR de bactéries peu ou pas cultivables mais aussi des levures</a:t>
            </a:r>
          </a:p>
          <a:p>
            <a:r>
              <a:rPr lang="fr-FR" sz="2400" dirty="0">
                <a:latin typeface="Calibri" panose="020F0502020204030204" pitchFamily="34" charset="0"/>
                <a:cs typeface="Calibri" panose="020F0502020204030204" pitchFamily="34" charset="0"/>
              </a:rPr>
              <a:t>Surtout utiles pour les IST </a:t>
            </a:r>
            <a:r>
              <a:rPr lang="fr-FR" dirty="0">
                <a:latin typeface="Calibri" panose="020F0502020204030204" pitchFamily="34" charset="0"/>
                <a:cs typeface="Calibri" panose="020F0502020204030204" pitchFamily="34" charset="0"/>
              </a:rPr>
              <a:t>et certaines </a:t>
            </a:r>
            <a:r>
              <a:rPr lang="fr-FR" sz="2400" dirty="0">
                <a:latin typeface="Calibri" panose="020F0502020204030204" pitchFamily="34" charset="0"/>
                <a:cs typeface="Calibri" panose="020F0502020204030204" pitchFamily="34" charset="0"/>
              </a:rPr>
              <a:t>bactéries associées à la VB</a:t>
            </a:r>
          </a:p>
          <a:p>
            <a:r>
              <a:rPr lang="fr-FR" sz="2400" dirty="0">
                <a:latin typeface="Calibri" panose="020F0502020204030204" pitchFamily="34" charset="0"/>
                <a:cs typeface="Calibri" panose="020F0502020204030204" pitchFamily="34" charset="0"/>
              </a:rPr>
              <a:t>Une étude sur 233 femmes</a:t>
            </a:r>
            <a:r>
              <a:rPr lang="fr-FR" sz="2400" baseline="30000" dirty="0">
                <a:latin typeface="Calibri" panose="020F0502020204030204" pitchFamily="34" charset="0"/>
                <a:cs typeface="Calibri" panose="020F0502020204030204" pitchFamily="34" charset="0"/>
              </a:rPr>
              <a:t>1</a:t>
            </a:r>
            <a:r>
              <a:rPr lang="fr-FR" sz="2400" dirty="0">
                <a:latin typeface="Calibri" panose="020F0502020204030204" pitchFamily="34" charset="0"/>
                <a:cs typeface="Calibri" panose="020F0502020204030204" pitchFamily="34" charset="0"/>
              </a:rPr>
              <a:t> avec un Multiplex pouvant détecter jusqu’à 13 bactéries associées à la VB* a montré une  sensibilité, spécificité et VPP de 100 % ainsi qu’une VPN de 97 %</a:t>
            </a:r>
          </a:p>
          <a:p>
            <a:r>
              <a:rPr lang="fr-FR" sz="2400" dirty="0">
                <a:latin typeface="Calibri" panose="020F0502020204030204" pitchFamily="34" charset="0"/>
                <a:cs typeface="Calibri" panose="020F0502020204030204" pitchFamily="34" charset="0"/>
              </a:rPr>
              <a:t>Certaines des bactéries non cultivables étaient les seules identifiées dans les sécrétions vaginales : optimisation du diagnostic de VB</a:t>
            </a:r>
          </a:p>
          <a:p>
            <a:r>
              <a:rPr lang="fr-FR" sz="2400" dirty="0">
                <a:latin typeface="Calibri" panose="020F0502020204030204" pitchFamily="34" charset="0"/>
                <a:cs typeface="Calibri" panose="020F0502020204030204" pitchFamily="34" charset="0"/>
              </a:rPr>
              <a:t>Cette technique ne permet cependant pas de quantifier le nombre de bactéries détectées</a:t>
            </a:r>
          </a:p>
          <a:p>
            <a:pPr marL="0" indent="0">
              <a:buNone/>
            </a:pPr>
            <a:endParaRPr lang="fr-FR" sz="2400" dirty="0">
              <a:latin typeface="Calibri" panose="020F0502020204030204" pitchFamily="34" charset="0"/>
              <a:cs typeface="Calibri" panose="020F0502020204030204" pitchFamily="34" charset="0"/>
            </a:endParaRPr>
          </a:p>
          <a:p>
            <a:pPr marL="0" indent="0">
              <a:buNone/>
            </a:pPr>
            <a:endParaRPr lang="fr-FR" sz="2400" dirty="0">
              <a:latin typeface="Calibri" panose="020F0502020204030204" pitchFamily="34" charset="0"/>
              <a:cs typeface="Calibri" panose="020F0502020204030204" pitchFamily="34" charset="0"/>
            </a:endParaRPr>
          </a:p>
          <a:p>
            <a:endParaRPr lang="fr-FR" sz="1800" dirty="0">
              <a:latin typeface="Calibri" panose="020F0502020204030204" pitchFamily="34" charset="0"/>
              <a:cs typeface="Calibri" panose="020F0502020204030204" pitchFamily="34" charset="0"/>
            </a:endParaRPr>
          </a:p>
          <a:p>
            <a:endParaRPr lang="fr-FR" sz="1800" dirty="0">
              <a:latin typeface="Calibri" panose="020F0502020204030204" pitchFamily="34" charset="0"/>
              <a:cs typeface="Calibri" panose="020F0502020204030204" pitchFamily="34" charset="0"/>
            </a:endParaRPr>
          </a:p>
          <a:p>
            <a:endParaRPr lang="fr-FR" sz="1800" dirty="0">
              <a:latin typeface="Calibri" panose="020F0502020204030204" pitchFamily="34" charset="0"/>
              <a:cs typeface="Calibri" panose="020F0502020204030204" pitchFamily="34" charset="0"/>
            </a:endParaRPr>
          </a:p>
          <a:p>
            <a:endParaRPr lang="fr-FR" sz="1800" dirty="0">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AFA50BFB-FD98-4805-BCE6-29A1B5820033}"/>
              </a:ext>
            </a:extLst>
          </p:cNvPr>
          <p:cNvSpPr txBox="1"/>
          <p:nvPr/>
        </p:nvSpPr>
        <p:spPr>
          <a:xfrm>
            <a:off x="411775" y="5726259"/>
            <a:ext cx="10937631" cy="646331"/>
          </a:xfrm>
          <a:prstGeom prst="rect">
            <a:avLst/>
          </a:prstGeom>
          <a:noFill/>
        </p:spPr>
        <p:txBody>
          <a:bodyPr wrap="square" rtlCol="0">
            <a:spAutoFit/>
          </a:bodyPr>
          <a:lstStyle/>
          <a:p>
            <a:r>
              <a:rPr lang="fr-FR" sz="1200" dirty="0">
                <a:latin typeface="Calibri" panose="020F0502020204030204" pitchFamily="34" charset="0"/>
                <a:cs typeface="Calibri" panose="020F0502020204030204" pitchFamily="34" charset="0"/>
              </a:rPr>
              <a:t>*</a:t>
            </a:r>
            <a:r>
              <a:rPr lang="fr-FR" sz="1200" b="0" i="1" dirty="0" err="1">
                <a:solidFill>
                  <a:srgbClr val="000000"/>
                </a:solidFill>
                <a:effectLst/>
                <a:latin typeface="Calibri" panose="020F0502020204030204" pitchFamily="34" charset="0"/>
                <a:cs typeface="Calibri" panose="020F0502020204030204" pitchFamily="34" charset="0"/>
              </a:rPr>
              <a:t>Gardnerella</a:t>
            </a:r>
            <a:r>
              <a:rPr lang="fr-FR" sz="1200" b="0" i="1" dirty="0">
                <a:solidFill>
                  <a:srgbClr val="000000"/>
                </a:solidFill>
                <a:effectLst/>
                <a:latin typeface="Calibri" panose="020F0502020204030204" pitchFamily="34" charset="0"/>
                <a:cs typeface="Calibri" panose="020F0502020204030204" pitchFamily="34" charset="0"/>
              </a:rPr>
              <a:t> vaginalis, </a:t>
            </a:r>
            <a:r>
              <a:rPr lang="fr-FR" sz="1200" b="0" i="1" dirty="0" err="1">
                <a:solidFill>
                  <a:srgbClr val="000000"/>
                </a:solidFill>
                <a:effectLst/>
                <a:latin typeface="Calibri" panose="020F0502020204030204" pitchFamily="34" charset="0"/>
                <a:cs typeface="Calibri" panose="020F0502020204030204" pitchFamily="34" charset="0"/>
              </a:rPr>
              <a:t>Mobiluncus</a:t>
            </a:r>
            <a:r>
              <a:rPr lang="fr-FR" sz="1200" b="0" i="1" dirty="0">
                <a:solidFill>
                  <a:srgbClr val="000000"/>
                </a:solidFill>
                <a:effectLst/>
                <a:latin typeface="Calibri" panose="020F0502020204030204" pitchFamily="34" charset="0"/>
                <a:cs typeface="Calibri" panose="020F0502020204030204" pitchFamily="34" charset="0"/>
              </a:rPr>
              <a:t> </a:t>
            </a:r>
            <a:r>
              <a:rPr lang="fr-FR" sz="1200" b="0" i="1" dirty="0" err="1">
                <a:solidFill>
                  <a:srgbClr val="000000"/>
                </a:solidFill>
                <a:effectLst/>
                <a:latin typeface="Calibri" panose="020F0502020204030204" pitchFamily="34" charset="0"/>
                <a:cs typeface="Calibri" panose="020F0502020204030204" pitchFamily="34" charset="0"/>
              </a:rPr>
              <a:t>curtisii</a:t>
            </a:r>
            <a:r>
              <a:rPr lang="fr-FR" sz="1200" b="0" i="1" dirty="0">
                <a:solidFill>
                  <a:srgbClr val="000000"/>
                </a:solidFill>
                <a:effectLst/>
                <a:latin typeface="Calibri" panose="020F0502020204030204" pitchFamily="34" charset="0"/>
                <a:cs typeface="Calibri" panose="020F0502020204030204" pitchFamily="34" charset="0"/>
              </a:rPr>
              <a:t>, </a:t>
            </a:r>
            <a:r>
              <a:rPr lang="fr-FR" sz="1200" b="0" i="1" dirty="0" err="1">
                <a:solidFill>
                  <a:srgbClr val="000000"/>
                </a:solidFill>
                <a:effectLst/>
                <a:latin typeface="Calibri" panose="020F0502020204030204" pitchFamily="34" charset="0"/>
                <a:cs typeface="Calibri" panose="020F0502020204030204" pitchFamily="34" charset="0"/>
              </a:rPr>
              <a:t>Mobiluncus</a:t>
            </a:r>
            <a:r>
              <a:rPr lang="fr-FR" sz="1200" b="0" i="1" dirty="0">
                <a:solidFill>
                  <a:srgbClr val="000000"/>
                </a:solidFill>
                <a:effectLst/>
                <a:latin typeface="Calibri" panose="020F0502020204030204" pitchFamily="34" charset="0"/>
                <a:cs typeface="Calibri" panose="020F0502020204030204" pitchFamily="34" charset="0"/>
              </a:rPr>
              <a:t> </a:t>
            </a:r>
            <a:r>
              <a:rPr lang="fr-FR" sz="1200" b="0" i="1" dirty="0" err="1">
                <a:solidFill>
                  <a:srgbClr val="000000"/>
                </a:solidFill>
                <a:effectLst/>
                <a:latin typeface="Calibri" panose="020F0502020204030204" pitchFamily="34" charset="0"/>
                <a:cs typeface="Calibri" panose="020F0502020204030204" pitchFamily="34" charset="0"/>
              </a:rPr>
              <a:t>mulieris</a:t>
            </a:r>
            <a:r>
              <a:rPr lang="fr-FR" sz="1200" b="0" i="1" dirty="0">
                <a:solidFill>
                  <a:srgbClr val="000000"/>
                </a:solidFill>
                <a:effectLst/>
                <a:latin typeface="Calibri" panose="020F0502020204030204" pitchFamily="34" charset="0"/>
                <a:cs typeface="Calibri" panose="020F0502020204030204" pitchFamily="34" charset="0"/>
              </a:rPr>
              <a:t>, </a:t>
            </a:r>
            <a:r>
              <a:rPr lang="fr-FR" sz="1200" b="0" i="1" dirty="0" err="1">
                <a:solidFill>
                  <a:srgbClr val="000000"/>
                </a:solidFill>
                <a:effectLst/>
                <a:latin typeface="Calibri" panose="020F0502020204030204" pitchFamily="34" charset="0"/>
                <a:cs typeface="Calibri" panose="020F0502020204030204" pitchFamily="34" charset="0"/>
              </a:rPr>
              <a:t>Bacteroides</a:t>
            </a:r>
            <a:r>
              <a:rPr lang="fr-FR" sz="1200" b="0" i="1" dirty="0">
                <a:solidFill>
                  <a:srgbClr val="000000"/>
                </a:solidFill>
                <a:effectLst/>
                <a:latin typeface="Calibri" panose="020F0502020204030204" pitchFamily="34" charset="0"/>
                <a:cs typeface="Calibri" panose="020F0502020204030204" pitchFamily="34" charset="0"/>
              </a:rPr>
              <a:t> </a:t>
            </a:r>
            <a:r>
              <a:rPr lang="fr-FR" sz="1200" b="0" i="1" dirty="0" err="1">
                <a:solidFill>
                  <a:srgbClr val="000000"/>
                </a:solidFill>
                <a:effectLst/>
                <a:latin typeface="Calibri" panose="020F0502020204030204" pitchFamily="34" charset="0"/>
                <a:cs typeface="Calibri" panose="020F0502020204030204" pitchFamily="34" charset="0"/>
              </a:rPr>
              <a:t>fragilis</a:t>
            </a:r>
            <a:r>
              <a:rPr lang="fr-FR" sz="1200" b="0" i="1" dirty="0">
                <a:solidFill>
                  <a:srgbClr val="000000"/>
                </a:solidFill>
                <a:effectLst/>
                <a:latin typeface="Calibri" panose="020F0502020204030204" pitchFamily="34" charset="0"/>
                <a:cs typeface="Calibri" panose="020F0502020204030204" pitchFamily="34" charset="0"/>
              </a:rPr>
              <a:t>, Mycoplasma hominis, </a:t>
            </a:r>
            <a:r>
              <a:rPr lang="fr-FR" sz="1200" b="0" i="1" dirty="0" err="1">
                <a:solidFill>
                  <a:srgbClr val="000000"/>
                </a:solidFill>
                <a:effectLst/>
                <a:latin typeface="Calibri" panose="020F0502020204030204" pitchFamily="34" charset="0"/>
                <a:cs typeface="Calibri" panose="020F0502020204030204" pitchFamily="34" charset="0"/>
              </a:rPr>
              <a:t>Atopobium</a:t>
            </a:r>
            <a:r>
              <a:rPr lang="fr-FR" sz="1200" b="0" i="1" dirty="0">
                <a:solidFill>
                  <a:srgbClr val="000000"/>
                </a:solidFill>
                <a:effectLst/>
                <a:latin typeface="Calibri" panose="020F0502020204030204" pitchFamily="34" charset="0"/>
                <a:cs typeface="Calibri" panose="020F0502020204030204" pitchFamily="34" charset="0"/>
              </a:rPr>
              <a:t> </a:t>
            </a:r>
            <a:r>
              <a:rPr lang="fr-FR" sz="1200" b="0" i="1" dirty="0" err="1">
                <a:solidFill>
                  <a:srgbClr val="000000"/>
                </a:solidFill>
                <a:effectLst/>
                <a:latin typeface="Calibri" panose="020F0502020204030204" pitchFamily="34" charset="0"/>
                <a:cs typeface="Calibri" panose="020F0502020204030204" pitchFamily="34" charset="0"/>
              </a:rPr>
              <a:t>vaginae</a:t>
            </a:r>
            <a:r>
              <a:rPr lang="fr-FR" sz="1200" b="0" i="1" dirty="0">
                <a:solidFill>
                  <a:srgbClr val="000000"/>
                </a:solidFill>
                <a:effectLst/>
                <a:latin typeface="Calibri" panose="020F0502020204030204" pitchFamily="34" charset="0"/>
                <a:cs typeface="Calibri" panose="020F0502020204030204" pitchFamily="34" charset="0"/>
              </a:rPr>
              <a:t>, </a:t>
            </a:r>
            <a:r>
              <a:rPr lang="fr-FR" sz="1200" b="0" i="1" dirty="0" err="1">
                <a:solidFill>
                  <a:srgbClr val="000000"/>
                </a:solidFill>
                <a:effectLst/>
                <a:latin typeface="Calibri" panose="020F0502020204030204" pitchFamily="34" charset="0"/>
                <a:cs typeface="Calibri" panose="020F0502020204030204" pitchFamily="34" charset="0"/>
              </a:rPr>
              <a:t>Ureaplasma</a:t>
            </a:r>
            <a:r>
              <a:rPr lang="fr-FR" sz="1200" b="0" i="1" dirty="0">
                <a:solidFill>
                  <a:srgbClr val="000000"/>
                </a:solidFill>
                <a:effectLst/>
                <a:latin typeface="Calibri" panose="020F0502020204030204" pitchFamily="34" charset="0"/>
                <a:cs typeface="Calibri" panose="020F0502020204030204" pitchFamily="34" charset="0"/>
              </a:rPr>
              <a:t> </a:t>
            </a:r>
            <a:r>
              <a:rPr lang="fr-FR" sz="1200" b="0" i="1" dirty="0" err="1">
                <a:solidFill>
                  <a:srgbClr val="000000"/>
                </a:solidFill>
                <a:effectLst/>
                <a:latin typeface="Calibri" panose="020F0502020204030204" pitchFamily="34" charset="0"/>
                <a:cs typeface="Calibri" panose="020F0502020204030204" pitchFamily="34" charset="0"/>
              </a:rPr>
              <a:t>urealyticum</a:t>
            </a:r>
            <a:r>
              <a:rPr lang="fr-FR" sz="1200" b="0" i="1" dirty="0">
                <a:solidFill>
                  <a:srgbClr val="000000"/>
                </a:solidFill>
                <a:effectLst/>
                <a:latin typeface="Calibri" panose="020F0502020204030204" pitchFamily="34" charset="0"/>
                <a:cs typeface="Calibri" panose="020F0502020204030204" pitchFamily="34" charset="0"/>
              </a:rPr>
              <a:t>, </a:t>
            </a:r>
            <a:r>
              <a:rPr lang="fr-FR" sz="1200" b="0" i="1" dirty="0" err="1">
                <a:solidFill>
                  <a:srgbClr val="000000"/>
                </a:solidFill>
                <a:effectLst/>
                <a:latin typeface="Calibri" panose="020F0502020204030204" pitchFamily="34" charset="0"/>
                <a:cs typeface="Calibri" panose="020F0502020204030204" pitchFamily="34" charset="0"/>
              </a:rPr>
              <a:t>Megasphaera</a:t>
            </a:r>
            <a:r>
              <a:rPr lang="fr-FR" sz="1200" b="0" i="0" dirty="0">
                <a:solidFill>
                  <a:srgbClr val="000000"/>
                </a:solidFill>
                <a:effectLst/>
                <a:latin typeface="Calibri" panose="020F0502020204030204" pitchFamily="34" charset="0"/>
                <a:cs typeface="Calibri" panose="020F0502020204030204" pitchFamily="34" charset="0"/>
              </a:rPr>
              <a:t> type I, BVAB 1, BVAB 2, BVAB 3,</a:t>
            </a:r>
            <a:r>
              <a:rPr lang="fr-FR" sz="1200" b="0" i="1" dirty="0">
                <a:solidFill>
                  <a:srgbClr val="000000"/>
                </a:solidFill>
                <a:effectLst/>
                <a:latin typeface="Calibri" panose="020F0502020204030204" pitchFamily="34" charset="0"/>
                <a:cs typeface="Calibri" panose="020F0502020204030204" pitchFamily="34" charset="0"/>
              </a:rPr>
              <a:t> </a:t>
            </a:r>
            <a:r>
              <a:rPr lang="fr-FR" sz="1200" b="0" i="1" dirty="0" err="1">
                <a:solidFill>
                  <a:srgbClr val="000000"/>
                </a:solidFill>
                <a:effectLst/>
                <a:latin typeface="Calibri" panose="020F0502020204030204" pitchFamily="34" charset="0"/>
                <a:cs typeface="Calibri" panose="020F0502020204030204" pitchFamily="34" charset="0"/>
              </a:rPr>
              <a:t>Sneathia</a:t>
            </a:r>
            <a:r>
              <a:rPr lang="fr-FR" sz="1200" b="0" i="1" dirty="0">
                <a:solidFill>
                  <a:srgbClr val="000000"/>
                </a:solidFill>
                <a:effectLst/>
                <a:latin typeface="Calibri" panose="020F0502020204030204" pitchFamily="34" charset="0"/>
                <a:cs typeface="Calibri" panose="020F0502020204030204" pitchFamily="34" charset="0"/>
              </a:rPr>
              <a:t> </a:t>
            </a:r>
            <a:r>
              <a:rPr lang="fr-FR" sz="1200" b="0" i="1" dirty="0" err="1">
                <a:solidFill>
                  <a:srgbClr val="000000"/>
                </a:solidFill>
                <a:effectLst/>
                <a:latin typeface="Calibri" panose="020F0502020204030204" pitchFamily="34" charset="0"/>
                <a:cs typeface="Calibri" panose="020F0502020204030204" pitchFamily="34" charset="0"/>
              </a:rPr>
              <a:t>sanguinegens</a:t>
            </a:r>
            <a:r>
              <a:rPr lang="fr-FR" sz="1200" b="0" i="1" dirty="0">
                <a:solidFill>
                  <a:srgbClr val="000000"/>
                </a:solidFill>
                <a:effectLst/>
                <a:latin typeface="Calibri" panose="020F0502020204030204" pitchFamily="34" charset="0"/>
                <a:cs typeface="Calibri" panose="020F0502020204030204" pitchFamily="34" charset="0"/>
              </a:rPr>
              <a:t>,</a:t>
            </a:r>
            <a:r>
              <a:rPr lang="fr-FR" sz="1200" b="0" i="0" dirty="0">
                <a:solidFill>
                  <a:srgbClr val="000000"/>
                </a:solidFill>
                <a:effectLst/>
                <a:latin typeface="Calibri" panose="020F0502020204030204" pitchFamily="34" charset="0"/>
                <a:cs typeface="Calibri" panose="020F0502020204030204" pitchFamily="34" charset="0"/>
              </a:rPr>
              <a:t> et</a:t>
            </a:r>
            <a:r>
              <a:rPr lang="fr-FR" sz="1200" b="0" i="1" dirty="0">
                <a:solidFill>
                  <a:srgbClr val="000000"/>
                </a:solidFill>
                <a:effectLst/>
                <a:latin typeface="Calibri" panose="020F0502020204030204" pitchFamily="34" charset="0"/>
                <a:cs typeface="Calibri" panose="020F0502020204030204" pitchFamily="34" charset="0"/>
              </a:rPr>
              <a:t> Mycoplasma genitalium</a:t>
            </a:r>
            <a:endParaRPr lang="fr-FR" sz="1200" dirty="0">
              <a:latin typeface="Calibri" panose="020F0502020204030204" pitchFamily="34" charset="0"/>
              <a:cs typeface="Calibri" panose="020F0502020204030204" pitchFamily="34" charset="0"/>
            </a:endParaRPr>
          </a:p>
          <a:p>
            <a:pPr marL="228600" indent="-228600">
              <a:buFont typeface="+mj-lt"/>
              <a:buAutoNum type="arabicPeriod"/>
            </a:pPr>
            <a:endParaRPr lang="fr-FR" sz="1200" dirty="0">
              <a:latin typeface="Calibri" panose="020F0502020204030204" pitchFamily="34" charset="0"/>
              <a:cs typeface="Calibri" panose="020F0502020204030204" pitchFamily="34" charset="0"/>
            </a:endParaRPr>
          </a:p>
        </p:txBody>
      </p:sp>
      <p:sp>
        <p:nvSpPr>
          <p:cNvPr id="5" name="ZoneTexte 4">
            <a:extLst>
              <a:ext uri="{FF2B5EF4-FFF2-40B4-BE49-F238E27FC236}">
                <a16:creationId xmlns:a16="http://schemas.microsoft.com/office/drawing/2014/main" id="{A5D624CA-2EF6-4ABB-A5F6-AFD832AC2AD9}"/>
              </a:ext>
            </a:extLst>
          </p:cNvPr>
          <p:cNvSpPr txBox="1"/>
          <p:nvPr/>
        </p:nvSpPr>
        <p:spPr>
          <a:xfrm>
            <a:off x="347297" y="6236034"/>
            <a:ext cx="11210194" cy="461665"/>
          </a:xfrm>
          <a:prstGeom prst="rect">
            <a:avLst/>
          </a:prstGeom>
          <a:noFill/>
        </p:spPr>
        <p:txBody>
          <a:bodyPr wrap="square" rtlCol="0">
            <a:spAutoFit/>
          </a:bodyPr>
          <a:lstStyle/>
          <a:p>
            <a:pPr marL="342900" indent="-342900">
              <a:buFont typeface="+mj-lt"/>
              <a:buAutoNum type="arabicPeriod"/>
            </a:pPr>
            <a:r>
              <a:rPr lang="fr-FR" sz="1200" b="0" i="1" dirty="0" err="1">
                <a:solidFill>
                  <a:srgbClr val="303030"/>
                </a:solidFill>
                <a:effectLst/>
                <a:latin typeface="Arial" panose="020B0604020202020204" pitchFamily="34" charset="0"/>
                <a:cs typeface="Arial" panose="020B0604020202020204" pitchFamily="34" charset="0"/>
              </a:rPr>
              <a:t>Malaguti</a:t>
            </a:r>
            <a:r>
              <a:rPr lang="fr-FR" sz="1200" b="0" i="1" dirty="0">
                <a:solidFill>
                  <a:srgbClr val="303030"/>
                </a:solidFill>
                <a:effectLst/>
                <a:latin typeface="Arial" panose="020B0604020202020204" pitchFamily="34" charset="0"/>
                <a:cs typeface="Arial" panose="020B0604020202020204" pitchFamily="34" charset="0"/>
              </a:rPr>
              <a:t> N, Bahls LD, </a:t>
            </a:r>
            <a:r>
              <a:rPr lang="fr-FR" sz="1200" b="0" i="1" dirty="0" err="1">
                <a:solidFill>
                  <a:srgbClr val="303030"/>
                </a:solidFill>
                <a:effectLst/>
                <a:latin typeface="Arial" panose="020B0604020202020204" pitchFamily="34" charset="0"/>
                <a:cs typeface="Arial" panose="020B0604020202020204" pitchFamily="34" charset="0"/>
              </a:rPr>
              <a:t>Uchimura</a:t>
            </a:r>
            <a:r>
              <a:rPr lang="fr-FR" sz="1200" b="0" i="1" dirty="0">
                <a:solidFill>
                  <a:srgbClr val="303030"/>
                </a:solidFill>
                <a:effectLst/>
                <a:latin typeface="Arial" panose="020B0604020202020204" pitchFamily="34" charset="0"/>
                <a:cs typeface="Arial" panose="020B0604020202020204" pitchFamily="34" charset="0"/>
              </a:rPr>
              <a:t> NS, </a:t>
            </a:r>
            <a:r>
              <a:rPr lang="fr-FR" sz="1200" b="0" i="1" dirty="0" err="1">
                <a:solidFill>
                  <a:srgbClr val="303030"/>
                </a:solidFill>
                <a:effectLst/>
                <a:latin typeface="Arial" panose="020B0604020202020204" pitchFamily="34" charset="0"/>
                <a:cs typeface="Arial" panose="020B0604020202020204" pitchFamily="34" charset="0"/>
              </a:rPr>
              <a:t>Gimenes</a:t>
            </a:r>
            <a:r>
              <a:rPr lang="fr-FR" sz="1200" b="0" i="1" dirty="0">
                <a:solidFill>
                  <a:srgbClr val="303030"/>
                </a:solidFill>
                <a:effectLst/>
                <a:latin typeface="Arial" panose="020B0604020202020204" pitchFamily="34" charset="0"/>
                <a:cs typeface="Arial" panose="020B0604020202020204" pitchFamily="34" charset="0"/>
              </a:rPr>
              <a:t> F, </a:t>
            </a:r>
            <a:r>
              <a:rPr lang="fr-FR" sz="1200" b="0" i="1" dirty="0" err="1">
                <a:solidFill>
                  <a:srgbClr val="303030"/>
                </a:solidFill>
                <a:effectLst/>
                <a:latin typeface="Arial" panose="020B0604020202020204" pitchFamily="34" charset="0"/>
                <a:cs typeface="Arial" panose="020B0604020202020204" pitchFamily="34" charset="0"/>
              </a:rPr>
              <a:t>Consolaro</a:t>
            </a:r>
            <a:r>
              <a:rPr lang="fr-FR" sz="1200" b="0" i="1" dirty="0">
                <a:solidFill>
                  <a:srgbClr val="303030"/>
                </a:solidFill>
                <a:effectLst/>
                <a:latin typeface="Arial" panose="020B0604020202020204" pitchFamily="34" charset="0"/>
                <a:cs typeface="Arial" panose="020B0604020202020204" pitchFamily="34" charset="0"/>
              </a:rPr>
              <a:t> ME. Sensitive </a:t>
            </a:r>
            <a:r>
              <a:rPr lang="fr-FR" sz="1200" b="0" i="1" dirty="0" err="1">
                <a:solidFill>
                  <a:srgbClr val="303030"/>
                </a:solidFill>
                <a:effectLst/>
                <a:latin typeface="Arial" panose="020B0604020202020204" pitchFamily="34" charset="0"/>
                <a:cs typeface="Arial" panose="020B0604020202020204" pitchFamily="34" charset="0"/>
              </a:rPr>
              <a:t>Detection</a:t>
            </a:r>
            <a:r>
              <a:rPr lang="fr-FR" sz="1200" b="0" i="1" dirty="0">
                <a:solidFill>
                  <a:srgbClr val="303030"/>
                </a:solidFill>
                <a:effectLst/>
                <a:latin typeface="Arial" panose="020B0604020202020204" pitchFamily="34" charset="0"/>
                <a:cs typeface="Arial" panose="020B0604020202020204" pitchFamily="34" charset="0"/>
              </a:rPr>
              <a:t> of </a:t>
            </a:r>
            <a:r>
              <a:rPr lang="fr-FR" sz="1200" b="0" i="1" dirty="0" err="1">
                <a:solidFill>
                  <a:srgbClr val="303030"/>
                </a:solidFill>
                <a:effectLst/>
                <a:latin typeface="Arial" panose="020B0604020202020204" pitchFamily="34" charset="0"/>
                <a:cs typeface="Arial" panose="020B0604020202020204" pitchFamily="34" charset="0"/>
              </a:rPr>
              <a:t>Thirteen</a:t>
            </a:r>
            <a:r>
              <a:rPr lang="fr-FR" sz="1200" b="0" i="1" dirty="0">
                <a:solidFill>
                  <a:srgbClr val="303030"/>
                </a:solidFill>
                <a:effectLst/>
                <a:latin typeface="Arial" panose="020B0604020202020204" pitchFamily="34" charset="0"/>
                <a:cs typeface="Arial" panose="020B0604020202020204" pitchFamily="34" charset="0"/>
              </a:rPr>
              <a:t> </a:t>
            </a:r>
            <a:r>
              <a:rPr lang="fr-FR" sz="1200" b="0" i="1" dirty="0" err="1">
                <a:solidFill>
                  <a:srgbClr val="303030"/>
                </a:solidFill>
                <a:effectLst/>
                <a:latin typeface="Arial" panose="020B0604020202020204" pitchFamily="34" charset="0"/>
                <a:cs typeface="Arial" panose="020B0604020202020204" pitchFamily="34" charset="0"/>
              </a:rPr>
              <a:t>Bacterial</a:t>
            </a:r>
            <a:r>
              <a:rPr lang="fr-FR" sz="1200" b="0" i="1" dirty="0">
                <a:solidFill>
                  <a:srgbClr val="303030"/>
                </a:solidFill>
                <a:effectLst/>
                <a:latin typeface="Arial" panose="020B0604020202020204" pitchFamily="34" charset="0"/>
                <a:cs typeface="Arial" panose="020B0604020202020204" pitchFamily="34" charset="0"/>
              </a:rPr>
              <a:t> </a:t>
            </a:r>
            <a:r>
              <a:rPr lang="fr-FR" sz="1200" b="0" i="1" dirty="0" err="1">
                <a:solidFill>
                  <a:srgbClr val="303030"/>
                </a:solidFill>
                <a:effectLst/>
                <a:latin typeface="Arial" panose="020B0604020202020204" pitchFamily="34" charset="0"/>
                <a:cs typeface="Arial" panose="020B0604020202020204" pitchFamily="34" charset="0"/>
              </a:rPr>
              <a:t>Vaginosis</a:t>
            </a:r>
            <a:r>
              <a:rPr lang="fr-FR" sz="1200" b="0" i="1" dirty="0">
                <a:solidFill>
                  <a:srgbClr val="303030"/>
                </a:solidFill>
                <a:effectLst/>
                <a:latin typeface="Arial" panose="020B0604020202020204" pitchFamily="34" charset="0"/>
                <a:cs typeface="Arial" panose="020B0604020202020204" pitchFamily="34" charset="0"/>
              </a:rPr>
              <a:t>-Associated Agents </a:t>
            </a:r>
            <a:r>
              <a:rPr lang="fr-FR" sz="1200" b="0" i="1" dirty="0" err="1">
                <a:solidFill>
                  <a:srgbClr val="303030"/>
                </a:solidFill>
                <a:effectLst/>
                <a:latin typeface="Arial" panose="020B0604020202020204" pitchFamily="34" charset="0"/>
                <a:cs typeface="Arial" panose="020B0604020202020204" pitchFamily="34" charset="0"/>
              </a:rPr>
              <a:t>Using</a:t>
            </a:r>
            <a:r>
              <a:rPr lang="fr-FR" sz="1200" b="0" i="1" dirty="0">
                <a:solidFill>
                  <a:srgbClr val="303030"/>
                </a:solidFill>
                <a:effectLst/>
                <a:latin typeface="Arial" panose="020B0604020202020204" pitchFamily="34" charset="0"/>
                <a:cs typeface="Arial" panose="020B0604020202020204" pitchFamily="34" charset="0"/>
              </a:rPr>
              <a:t> Multiplex </a:t>
            </a:r>
            <a:r>
              <a:rPr lang="fr-FR" sz="1200" b="0" i="1" dirty="0" err="1">
                <a:solidFill>
                  <a:srgbClr val="303030"/>
                </a:solidFill>
                <a:effectLst/>
                <a:latin typeface="Arial" panose="020B0604020202020204" pitchFamily="34" charset="0"/>
                <a:cs typeface="Arial" panose="020B0604020202020204" pitchFamily="34" charset="0"/>
              </a:rPr>
              <a:t>Polymerase</a:t>
            </a:r>
            <a:r>
              <a:rPr lang="fr-FR" sz="1200" b="0" i="1" dirty="0">
                <a:solidFill>
                  <a:srgbClr val="303030"/>
                </a:solidFill>
                <a:effectLst/>
                <a:latin typeface="Arial" panose="020B0604020202020204" pitchFamily="34" charset="0"/>
                <a:cs typeface="Arial" panose="020B0604020202020204" pitchFamily="34" charset="0"/>
              </a:rPr>
              <a:t> Chain </a:t>
            </a:r>
            <a:r>
              <a:rPr lang="fr-FR" sz="1200" b="0" i="1" dirty="0" err="1">
                <a:solidFill>
                  <a:srgbClr val="303030"/>
                </a:solidFill>
                <a:effectLst/>
                <a:latin typeface="Arial" panose="020B0604020202020204" pitchFamily="34" charset="0"/>
                <a:cs typeface="Arial" panose="020B0604020202020204" pitchFamily="34" charset="0"/>
              </a:rPr>
              <a:t>Reaction</a:t>
            </a:r>
            <a:r>
              <a:rPr lang="fr-FR" sz="1200" b="0" i="1" dirty="0">
                <a:solidFill>
                  <a:srgbClr val="303030"/>
                </a:solidFill>
                <a:effectLst/>
                <a:latin typeface="Arial" panose="020B0604020202020204" pitchFamily="34" charset="0"/>
                <a:cs typeface="Arial" panose="020B0604020202020204" pitchFamily="34" charset="0"/>
              </a:rPr>
              <a:t>. </a:t>
            </a:r>
            <a:r>
              <a:rPr lang="fr-FR" sz="1200" b="0" i="1" dirty="0" err="1">
                <a:solidFill>
                  <a:srgbClr val="303030"/>
                </a:solidFill>
                <a:effectLst/>
                <a:latin typeface="Arial" panose="020B0604020202020204" pitchFamily="34" charset="0"/>
                <a:cs typeface="Arial" panose="020B0604020202020204" pitchFamily="34" charset="0"/>
              </a:rPr>
              <a:t>Biomed</a:t>
            </a:r>
            <a:r>
              <a:rPr lang="fr-FR" sz="1200" b="0" i="1" dirty="0">
                <a:solidFill>
                  <a:srgbClr val="303030"/>
                </a:solidFill>
                <a:effectLst/>
                <a:latin typeface="Arial" panose="020B0604020202020204" pitchFamily="34" charset="0"/>
                <a:cs typeface="Arial" panose="020B0604020202020204" pitchFamily="34" charset="0"/>
              </a:rPr>
              <a:t> </a:t>
            </a:r>
            <a:r>
              <a:rPr lang="fr-FR" sz="1200" b="0" i="1" dirty="0" err="1">
                <a:solidFill>
                  <a:srgbClr val="303030"/>
                </a:solidFill>
                <a:effectLst/>
                <a:latin typeface="Arial" panose="020B0604020202020204" pitchFamily="34" charset="0"/>
                <a:cs typeface="Arial" panose="020B0604020202020204" pitchFamily="34" charset="0"/>
              </a:rPr>
              <a:t>Res</a:t>
            </a:r>
            <a:r>
              <a:rPr lang="fr-FR" sz="1200" b="0" i="1" dirty="0">
                <a:solidFill>
                  <a:srgbClr val="303030"/>
                </a:solidFill>
                <a:effectLst/>
                <a:latin typeface="Arial" panose="020B0604020202020204" pitchFamily="34" charset="0"/>
                <a:cs typeface="Arial" panose="020B0604020202020204" pitchFamily="34" charset="0"/>
              </a:rPr>
              <a:t> Int. 2015;2015:645853. doi:10.1155/2015/645853</a:t>
            </a:r>
            <a:endParaRPr lang="fr-FR"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8236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Une image contenant scène, stade&#10;&#10;Description générée automatiquement">
            <a:extLst>
              <a:ext uri="{FF2B5EF4-FFF2-40B4-BE49-F238E27FC236}">
                <a16:creationId xmlns:a16="http://schemas.microsoft.com/office/drawing/2014/main" id="{A2ADD8F8-D3F7-E120-16C4-5687F4AB6E42}"/>
              </a:ext>
            </a:extLst>
          </p:cNvPr>
          <p:cNvPicPr>
            <a:picLocks noChangeAspect="1"/>
          </p:cNvPicPr>
          <p:nvPr/>
        </p:nvPicPr>
        <p:blipFill rotWithShape="1">
          <a:blip r:embed="rId2"/>
          <a:srcRect t="7518" b="7896"/>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8176FB11-5D67-C6A4-9EAB-BBB363DCFE6B}"/>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r>
              <a:rPr lang="en-US" sz="5200" b="1" dirty="0" err="1">
                <a:solidFill>
                  <a:srgbClr val="FFFFFF"/>
                </a:solidFill>
              </a:rPr>
              <a:t>Approche</a:t>
            </a:r>
            <a:r>
              <a:rPr lang="en-US" sz="5200" b="1" dirty="0">
                <a:solidFill>
                  <a:srgbClr val="FFFFFF"/>
                </a:solidFill>
              </a:rPr>
              <a:t> </a:t>
            </a:r>
            <a:r>
              <a:rPr lang="en-US" sz="5200" b="1" dirty="0" err="1">
                <a:solidFill>
                  <a:srgbClr val="FFFFFF"/>
                </a:solidFill>
              </a:rPr>
              <a:t>clinique</a:t>
            </a:r>
            <a:endParaRPr lang="en-US" sz="5200" b="1" dirty="0">
              <a:solidFill>
                <a:srgbClr val="FFFFFF"/>
              </a:solidFill>
            </a:endParaRPr>
          </a:p>
        </p:txBody>
      </p:sp>
      <p:sp>
        <p:nvSpPr>
          <p:cNvPr id="5" name="Espace réservé du texte 4">
            <a:extLst>
              <a:ext uri="{FF2B5EF4-FFF2-40B4-BE49-F238E27FC236}">
                <a16:creationId xmlns:a16="http://schemas.microsoft.com/office/drawing/2014/main" id="{6CD4D2AE-DEAA-727E-C50C-7B819E628E5D}"/>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1990005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7FD7A0-1C68-45AB-81DF-CF1A6F1E58C1}"/>
              </a:ext>
            </a:extLst>
          </p:cNvPr>
          <p:cNvSpPr>
            <a:spLocks noGrp="1"/>
          </p:cNvSpPr>
          <p:nvPr>
            <p:ph type="title"/>
          </p:nvPr>
        </p:nvSpPr>
        <p:spPr>
          <a:xfrm>
            <a:off x="685800" y="197108"/>
            <a:ext cx="6797405" cy="1651404"/>
          </a:xfrm>
        </p:spPr>
        <p:txBody>
          <a:bodyPr>
            <a:normAutofit/>
          </a:bodyPr>
          <a:lstStyle/>
          <a:p>
            <a:r>
              <a:rPr lang="fr-FR" sz="4000" b="1" dirty="0">
                <a:solidFill>
                  <a:srgbClr val="002060"/>
                </a:solidFill>
                <a:latin typeface="+mn-lt"/>
              </a:rPr>
              <a:t>Les leucorrhées…</a:t>
            </a:r>
          </a:p>
        </p:txBody>
      </p:sp>
      <p:pic>
        <p:nvPicPr>
          <p:cNvPr id="7170" name="Picture 2" descr="Pertes blanches (leucorrhées) : épaisses, abondantes...quand s'inquiéter ?">
            <a:extLst>
              <a:ext uri="{FF2B5EF4-FFF2-40B4-BE49-F238E27FC236}">
                <a16:creationId xmlns:a16="http://schemas.microsoft.com/office/drawing/2014/main" id="{B34536F5-05E3-C19A-9ABC-FD3AC8901C3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7557" y="1947702"/>
            <a:ext cx="3995623" cy="2657089"/>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1B2F9864-D72F-4D0F-9AE0-C930C21D2146}"/>
              </a:ext>
            </a:extLst>
          </p:cNvPr>
          <p:cNvSpPr>
            <a:spLocks noGrp="1"/>
          </p:cNvSpPr>
          <p:nvPr>
            <p:ph idx="1"/>
          </p:nvPr>
        </p:nvSpPr>
        <p:spPr>
          <a:xfrm>
            <a:off x="470505" y="2517444"/>
            <a:ext cx="8547705" cy="3719384"/>
          </a:xfrm>
        </p:spPr>
        <p:txBody>
          <a:bodyPr>
            <a:normAutofit/>
          </a:bodyPr>
          <a:lstStyle/>
          <a:p>
            <a:r>
              <a:rPr lang="fr-FR" sz="2400" dirty="0"/>
              <a:t>70 % des femmes consultant pour leucorrhées anormales ont une infection</a:t>
            </a:r>
            <a:r>
              <a:rPr lang="fr-FR" sz="2400" baseline="30000" dirty="0"/>
              <a:t>1</a:t>
            </a:r>
            <a:endParaRPr lang="fr-FR" sz="2400" dirty="0"/>
          </a:p>
          <a:p>
            <a:r>
              <a:rPr lang="fr-FR" sz="2400" dirty="0"/>
              <a:t>30 % ont une cause non infectieuse : vaginite atrophique, lichen plan, affections dermatologiques érosives… </a:t>
            </a:r>
          </a:p>
          <a:p>
            <a:pPr marL="0" indent="0">
              <a:buNone/>
            </a:pPr>
            <a:endParaRPr lang="fr-FR" sz="2400" dirty="0"/>
          </a:p>
          <a:p>
            <a:r>
              <a:rPr lang="fr-FR" sz="2400" i="1" dirty="0"/>
              <a:t>Chlamydia </a:t>
            </a:r>
            <a:r>
              <a:rPr lang="fr-FR" sz="2400" dirty="0"/>
              <a:t>et</a:t>
            </a:r>
            <a:r>
              <a:rPr lang="fr-FR" sz="2400" i="1" dirty="0"/>
              <a:t> Neisseria gonorrhoeae</a:t>
            </a:r>
            <a:r>
              <a:rPr lang="fr-FR" sz="2400" dirty="0"/>
              <a:t> : plutôt cervicites avec leucorrhées discrètes (voire absentes)</a:t>
            </a:r>
          </a:p>
        </p:txBody>
      </p:sp>
      <p:sp>
        <p:nvSpPr>
          <p:cNvPr id="6" name="ZoneTexte 5">
            <a:extLst>
              <a:ext uri="{FF2B5EF4-FFF2-40B4-BE49-F238E27FC236}">
                <a16:creationId xmlns:a16="http://schemas.microsoft.com/office/drawing/2014/main" id="{ED5BA796-A7C6-CFC5-6AA8-FDAA8837580E}"/>
              </a:ext>
            </a:extLst>
          </p:cNvPr>
          <p:cNvSpPr txBox="1"/>
          <p:nvPr/>
        </p:nvSpPr>
        <p:spPr>
          <a:xfrm>
            <a:off x="685800" y="6311900"/>
            <a:ext cx="6416524" cy="276999"/>
          </a:xfrm>
          <a:prstGeom prst="rect">
            <a:avLst/>
          </a:prstGeom>
          <a:noFill/>
        </p:spPr>
        <p:txBody>
          <a:bodyPr wrap="square" rtlCol="0">
            <a:spAutoFit/>
          </a:bodyPr>
          <a:lstStyle/>
          <a:p>
            <a:pPr marL="342900" indent="-342900">
              <a:buFont typeface="+mj-lt"/>
              <a:buAutoNum type="arabicPeriod"/>
            </a:pPr>
            <a:r>
              <a:rPr lang="fr-FR" sz="1200" b="0" i="1" dirty="0" err="1">
                <a:effectLst/>
              </a:rPr>
              <a:t>Paladine</a:t>
            </a:r>
            <a:r>
              <a:rPr lang="fr-FR" sz="1200" b="0" i="1" dirty="0">
                <a:effectLst/>
              </a:rPr>
              <a:t> HL, </a:t>
            </a:r>
            <a:r>
              <a:rPr lang="fr-FR" sz="1200" b="0" i="1" dirty="0" err="1">
                <a:effectLst/>
              </a:rPr>
              <a:t>Desai</a:t>
            </a:r>
            <a:r>
              <a:rPr lang="fr-FR" sz="1200" b="0" i="1" dirty="0">
                <a:effectLst/>
              </a:rPr>
              <a:t> UA. </a:t>
            </a:r>
            <a:r>
              <a:rPr lang="fr-FR" sz="1200" b="0" i="1" dirty="0" err="1">
                <a:effectLst/>
              </a:rPr>
              <a:t>Vaginitis:diagnosis</a:t>
            </a:r>
            <a:r>
              <a:rPr lang="fr-FR" sz="1200" b="0" i="1" dirty="0">
                <a:effectLst/>
              </a:rPr>
              <a:t> and </a:t>
            </a:r>
            <a:r>
              <a:rPr lang="fr-FR" sz="1200" b="0" i="1" dirty="0" err="1">
                <a:effectLst/>
              </a:rPr>
              <a:t>treatment</a:t>
            </a:r>
            <a:r>
              <a:rPr lang="fr-FR" sz="1200" b="0" i="1" dirty="0">
                <a:effectLst/>
              </a:rPr>
              <a:t>. Am Fam </a:t>
            </a:r>
            <a:r>
              <a:rPr lang="fr-FR" sz="1200" b="0" i="1" dirty="0" err="1">
                <a:effectLst/>
              </a:rPr>
              <a:t>Physician</a:t>
            </a:r>
            <a:r>
              <a:rPr lang="fr-FR" sz="1200" b="0" i="1" dirty="0">
                <a:effectLst/>
              </a:rPr>
              <a:t>. 2018;97:321–9.</a:t>
            </a:r>
            <a:endParaRPr lang="fr-FR" sz="1200" i="1" dirty="0"/>
          </a:p>
        </p:txBody>
      </p:sp>
    </p:spTree>
    <p:extLst>
      <p:ext uri="{BB962C8B-B14F-4D97-AF65-F5344CB8AC3E}">
        <p14:creationId xmlns:p14="http://schemas.microsoft.com/office/powerpoint/2010/main" val="1924229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355BDDD-6F47-2F8F-BF49-F2641349ED1F}"/>
              </a:ext>
            </a:extLst>
          </p:cNvPr>
          <p:cNvSpPr txBox="1"/>
          <p:nvPr/>
        </p:nvSpPr>
        <p:spPr>
          <a:xfrm>
            <a:off x="4784339" y="188582"/>
            <a:ext cx="3023674" cy="400110"/>
          </a:xfrm>
          <a:prstGeom prst="rect">
            <a:avLst/>
          </a:prstGeom>
          <a:solidFill>
            <a:schemeClr val="accent1">
              <a:lumMod val="20000"/>
              <a:lumOff val="80000"/>
            </a:schemeClr>
          </a:solidFill>
          <a:ln>
            <a:solidFill>
              <a:schemeClr val="accent1"/>
            </a:solidFill>
          </a:ln>
          <a:scene3d>
            <a:camera prst="orthographicFront"/>
            <a:lightRig rig="threePt" dir="t"/>
          </a:scene3d>
          <a:sp3d>
            <a:bevelT/>
          </a:sp3d>
        </p:spPr>
        <p:txBody>
          <a:bodyPr wrap="square" rtlCol="0">
            <a:spAutoFit/>
          </a:bodyPr>
          <a:lstStyle/>
          <a:p>
            <a:pPr algn="ctr"/>
            <a:r>
              <a:rPr lang="fr-FR" sz="2000" dirty="0"/>
              <a:t>Leucorrhées inhabituelles</a:t>
            </a:r>
          </a:p>
        </p:txBody>
      </p:sp>
      <p:sp>
        <p:nvSpPr>
          <p:cNvPr id="5" name="ZoneTexte 4">
            <a:extLst>
              <a:ext uri="{FF2B5EF4-FFF2-40B4-BE49-F238E27FC236}">
                <a16:creationId xmlns:a16="http://schemas.microsoft.com/office/drawing/2014/main" id="{522B28F1-9E4C-FD13-DDD6-EFA4EC50F6D3}"/>
              </a:ext>
            </a:extLst>
          </p:cNvPr>
          <p:cNvSpPr txBox="1"/>
          <p:nvPr/>
        </p:nvSpPr>
        <p:spPr>
          <a:xfrm>
            <a:off x="4814578" y="974106"/>
            <a:ext cx="2993435" cy="369332"/>
          </a:xfrm>
          <a:prstGeom prst="rect">
            <a:avLst/>
          </a:prstGeom>
          <a:solidFill>
            <a:schemeClr val="accent4">
              <a:lumMod val="40000"/>
              <a:lumOff val="60000"/>
            </a:schemeClr>
          </a:solidFill>
          <a:ln>
            <a:solidFill>
              <a:schemeClr val="accent4">
                <a:lumMod val="40000"/>
                <a:lumOff val="60000"/>
              </a:schemeClr>
            </a:solidFill>
          </a:ln>
          <a:scene3d>
            <a:camera prst="orthographicFront"/>
            <a:lightRig rig="threePt" dir="t"/>
          </a:scene3d>
          <a:sp3d>
            <a:bevelT/>
          </a:sp3d>
        </p:spPr>
        <p:txBody>
          <a:bodyPr wrap="square" rtlCol="0">
            <a:spAutoFit/>
          </a:bodyPr>
          <a:lstStyle/>
          <a:p>
            <a:pPr algn="ctr"/>
            <a:r>
              <a:rPr lang="fr-FR" dirty="0"/>
              <a:t>Signes inflammatoires</a:t>
            </a:r>
          </a:p>
        </p:txBody>
      </p:sp>
      <p:sp>
        <p:nvSpPr>
          <p:cNvPr id="6" name="ZoneTexte 5">
            <a:extLst>
              <a:ext uri="{FF2B5EF4-FFF2-40B4-BE49-F238E27FC236}">
                <a16:creationId xmlns:a16="http://schemas.microsoft.com/office/drawing/2014/main" id="{51EAD73F-84A7-CDBB-FEE4-8B6157B6B449}"/>
              </a:ext>
            </a:extLst>
          </p:cNvPr>
          <p:cNvSpPr txBox="1"/>
          <p:nvPr/>
        </p:nvSpPr>
        <p:spPr>
          <a:xfrm>
            <a:off x="7593027" y="1583063"/>
            <a:ext cx="793906" cy="369332"/>
          </a:xfrm>
          <a:prstGeom prst="rect">
            <a:avLst/>
          </a:prstGeom>
          <a:solidFill>
            <a:srgbClr val="FF7C80"/>
          </a:solidFill>
          <a:ln>
            <a:solidFill>
              <a:schemeClr val="accent5">
                <a:lumMod val="50000"/>
              </a:schemeClr>
            </a:solidFill>
          </a:ln>
          <a:scene3d>
            <a:camera prst="orthographicFront"/>
            <a:lightRig rig="threePt" dir="t"/>
          </a:scene3d>
          <a:sp3d>
            <a:bevelT/>
          </a:sp3d>
        </p:spPr>
        <p:txBody>
          <a:bodyPr wrap="square" rtlCol="0">
            <a:spAutoFit/>
          </a:bodyPr>
          <a:lstStyle/>
          <a:p>
            <a:pPr algn="ctr"/>
            <a:r>
              <a:rPr lang="fr-FR" dirty="0"/>
              <a:t>non</a:t>
            </a:r>
          </a:p>
        </p:txBody>
      </p:sp>
      <p:sp>
        <p:nvSpPr>
          <p:cNvPr id="7" name="ZoneTexte 6">
            <a:extLst>
              <a:ext uri="{FF2B5EF4-FFF2-40B4-BE49-F238E27FC236}">
                <a16:creationId xmlns:a16="http://schemas.microsoft.com/office/drawing/2014/main" id="{98FA7A7A-B260-FC32-28CC-2741F5BE85D7}"/>
              </a:ext>
            </a:extLst>
          </p:cNvPr>
          <p:cNvSpPr txBox="1"/>
          <p:nvPr/>
        </p:nvSpPr>
        <p:spPr>
          <a:xfrm>
            <a:off x="4402667" y="1591734"/>
            <a:ext cx="957943" cy="369332"/>
          </a:xfrm>
          <a:prstGeom prst="rect">
            <a:avLst/>
          </a:prstGeom>
          <a:solidFill>
            <a:schemeClr val="accent6">
              <a:lumMod val="40000"/>
              <a:lumOff val="60000"/>
            </a:schemeClr>
          </a:solidFill>
          <a:ln>
            <a:solidFill>
              <a:schemeClr val="accent5">
                <a:lumMod val="50000"/>
              </a:schemeClr>
            </a:solidFill>
          </a:ln>
          <a:scene3d>
            <a:camera prst="orthographicFront"/>
            <a:lightRig rig="threePt" dir="t"/>
          </a:scene3d>
          <a:sp3d>
            <a:bevelT prst="angle"/>
          </a:sp3d>
        </p:spPr>
        <p:txBody>
          <a:bodyPr wrap="square" rtlCol="0">
            <a:spAutoFit/>
          </a:bodyPr>
          <a:lstStyle/>
          <a:p>
            <a:pPr algn="ctr"/>
            <a:r>
              <a:rPr lang="fr-FR" dirty="0"/>
              <a:t>oui</a:t>
            </a:r>
          </a:p>
        </p:txBody>
      </p:sp>
      <p:sp>
        <p:nvSpPr>
          <p:cNvPr id="8" name="ZoneTexte 7">
            <a:extLst>
              <a:ext uri="{FF2B5EF4-FFF2-40B4-BE49-F238E27FC236}">
                <a16:creationId xmlns:a16="http://schemas.microsoft.com/office/drawing/2014/main" id="{CE9D957B-2A1A-B300-CF9A-DA5436B93753}"/>
              </a:ext>
            </a:extLst>
          </p:cNvPr>
          <p:cNvSpPr txBox="1"/>
          <p:nvPr/>
        </p:nvSpPr>
        <p:spPr>
          <a:xfrm>
            <a:off x="7766399" y="2306212"/>
            <a:ext cx="1180495" cy="369332"/>
          </a:xfrm>
          <a:prstGeom prst="rect">
            <a:avLst/>
          </a:prstGeom>
          <a:solidFill>
            <a:schemeClr val="accent1">
              <a:lumMod val="40000"/>
              <a:lumOff val="60000"/>
            </a:schemeClr>
          </a:solidFill>
          <a:ln>
            <a:solidFill>
              <a:schemeClr val="accent1">
                <a:lumMod val="75000"/>
              </a:schemeClr>
            </a:solidFill>
          </a:ln>
          <a:scene3d>
            <a:camera prst="orthographicFront"/>
            <a:lightRig rig="threePt" dir="t"/>
          </a:scene3d>
          <a:sp3d>
            <a:bevelT prst="angle"/>
          </a:sp3d>
        </p:spPr>
        <p:txBody>
          <a:bodyPr wrap="square" rtlCol="0">
            <a:spAutoFit/>
          </a:bodyPr>
          <a:lstStyle/>
          <a:p>
            <a:r>
              <a:rPr lang="fr-FR" dirty="0" err="1"/>
              <a:t>malodeur</a:t>
            </a:r>
            <a:endParaRPr lang="fr-FR" dirty="0"/>
          </a:p>
        </p:txBody>
      </p:sp>
      <p:sp>
        <p:nvSpPr>
          <p:cNvPr id="13" name="ZoneTexte 12">
            <a:extLst>
              <a:ext uri="{FF2B5EF4-FFF2-40B4-BE49-F238E27FC236}">
                <a16:creationId xmlns:a16="http://schemas.microsoft.com/office/drawing/2014/main" id="{E66B6C8D-6053-B345-C9E7-9C9F695EFE24}"/>
              </a:ext>
            </a:extLst>
          </p:cNvPr>
          <p:cNvSpPr txBox="1"/>
          <p:nvPr/>
        </p:nvSpPr>
        <p:spPr>
          <a:xfrm>
            <a:off x="8896919" y="5084797"/>
            <a:ext cx="1335314" cy="369332"/>
          </a:xfrm>
          <a:prstGeom prst="rect">
            <a:avLst/>
          </a:prstGeom>
          <a:solidFill>
            <a:schemeClr val="accent5">
              <a:lumMod val="60000"/>
              <a:lumOff val="40000"/>
            </a:schemeClr>
          </a:solidFill>
          <a:ln>
            <a:solidFill>
              <a:srgbClr val="002060"/>
            </a:solidFill>
          </a:ln>
          <a:scene3d>
            <a:camera prst="orthographicFront"/>
            <a:lightRig rig="threePt" dir="t"/>
          </a:scene3d>
          <a:sp3d>
            <a:bevelT/>
          </a:sp3d>
        </p:spPr>
        <p:txBody>
          <a:bodyPr wrap="square" rtlCol="0">
            <a:spAutoFit/>
          </a:bodyPr>
          <a:lstStyle/>
          <a:p>
            <a:pPr algn="ctr"/>
            <a:r>
              <a:rPr lang="fr-FR" dirty="0" err="1"/>
              <a:t>Vaginose</a:t>
            </a:r>
            <a:endParaRPr lang="fr-FR" dirty="0"/>
          </a:p>
        </p:txBody>
      </p:sp>
      <p:sp>
        <p:nvSpPr>
          <p:cNvPr id="14" name="ZoneTexte 13">
            <a:extLst>
              <a:ext uri="{FF2B5EF4-FFF2-40B4-BE49-F238E27FC236}">
                <a16:creationId xmlns:a16="http://schemas.microsoft.com/office/drawing/2014/main" id="{98AA8DBE-0A29-6F1B-FA9E-600AE1828891}"/>
              </a:ext>
            </a:extLst>
          </p:cNvPr>
          <p:cNvSpPr txBox="1"/>
          <p:nvPr/>
        </p:nvSpPr>
        <p:spPr>
          <a:xfrm>
            <a:off x="6908339" y="5063202"/>
            <a:ext cx="1504649" cy="646331"/>
          </a:xfrm>
          <a:prstGeom prst="rect">
            <a:avLst/>
          </a:prstGeom>
          <a:solidFill>
            <a:srgbClr val="E3E1B1"/>
          </a:solidFill>
          <a:ln>
            <a:solidFill>
              <a:schemeClr val="accent2">
                <a:lumMod val="50000"/>
              </a:schemeClr>
            </a:solidFill>
          </a:ln>
          <a:scene3d>
            <a:camera prst="orthographicFront"/>
            <a:lightRig rig="threePt" dir="t"/>
          </a:scene3d>
          <a:sp3d>
            <a:bevelT prst="angle"/>
          </a:sp3d>
        </p:spPr>
        <p:txBody>
          <a:bodyPr wrap="square" rtlCol="0">
            <a:spAutoFit/>
          </a:bodyPr>
          <a:lstStyle/>
          <a:p>
            <a:r>
              <a:rPr lang="fr-FR" dirty="0"/>
              <a:t>Leuco physio</a:t>
            </a:r>
          </a:p>
          <a:p>
            <a:pPr algn="ctr"/>
            <a:r>
              <a:rPr lang="fr-FR" dirty="0"/>
              <a:t>PV ?</a:t>
            </a:r>
          </a:p>
        </p:txBody>
      </p:sp>
      <p:cxnSp>
        <p:nvCxnSpPr>
          <p:cNvPr id="16" name="Connecteur droit avec flèche 15">
            <a:extLst>
              <a:ext uri="{FF2B5EF4-FFF2-40B4-BE49-F238E27FC236}">
                <a16:creationId xmlns:a16="http://schemas.microsoft.com/office/drawing/2014/main" id="{CBEE656E-98F2-2D43-1C1E-6E5A0A32FC73}"/>
              </a:ext>
            </a:extLst>
          </p:cNvPr>
          <p:cNvCxnSpPr>
            <a:cxnSpLocks/>
          </p:cNvCxnSpPr>
          <p:nvPr/>
        </p:nvCxnSpPr>
        <p:spPr>
          <a:xfrm>
            <a:off x="6326088" y="588692"/>
            <a:ext cx="15120" cy="385414"/>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1AFAB225-4DDD-6576-7001-EFC79D1EA5E2}"/>
              </a:ext>
            </a:extLst>
          </p:cNvPr>
          <p:cNvCxnSpPr>
            <a:cxnSpLocks/>
          </p:cNvCxnSpPr>
          <p:nvPr/>
        </p:nvCxnSpPr>
        <p:spPr>
          <a:xfrm>
            <a:off x="6341208" y="1343438"/>
            <a:ext cx="1678684" cy="239625"/>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04945AA4-304E-9FC9-11F6-81AB8013C2C4}"/>
              </a:ext>
            </a:extLst>
          </p:cNvPr>
          <p:cNvCxnSpPr>
            <a:cxnSpLocks/>
          </p:cNvCxnSpPr>
          <p:nvPr/>
        </p:nvCxnSpPr>
        <p:spPr>
          <a:xfrm flipH="1">
            <a:off x="4911551" y="1343438"/>
            <a:ext cx="1429657" cy="248296"/>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544672B3-EED8-E377-1023-0AE8C8D8D186}"/>
              </a:ext>
            </a:extLst>
          </p:cNvPr>
          <p:cNvCxnSpPr>
            <a:cxnSpLocks/>
          </p:cNvCxnSpPr>
          <p:nvPr/>
        </p:nvCxnSpPr>
        <p:spPr>
          <a:xfrm>
            <a:off x="8019892" y="1952395"/>
            <a:ext cx="366667" cy="353817"/>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400C7DEA-46F2-3DFC-8C9A-9A226244150E}"/>
              </a:ext>
            </a:extLst>
          </p:cNvPr>
          <p:cNvCxnSpPr>
            <a:cxnSpLocks/>
            <a:endCxn id="27" idx="0"/>
          </p:cNvCxnSpPr>
          <p:nvPr/>
        </p:nvCxnSpPr>
        <p:spPr>
          <a:xfrm>
            <a:off x="8386559" y="2675544"/>
            <a:ext cx="718651" cy="465099"/>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E77AF5FE-9255-1BC1-88AD-C046F6E4F539}"/>
              </a:ext>
            </a:extLst>
          </p:cNvPr>
          <p:cNvCxnSpPr>
            <a:cxnSpLocks/>
            <a:endCxn id="25" idx="0"/>
          </p:cNvCxnSpPr>
          <p:nvPr/>
        </p:nvCxnSpPr>
        <p:spPr>
          <a:xfrm flipH="1">
            <a:off x="7947659" y="2667261"/>
            <a:ext cx="438899" cy="491755"/>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F6F4CC20-CE2F-AA70-D355-1CE2B53E5F27}"/>
              </a:ext>
            </a:extLst>
          </p:cNvPr>
          <p:cNvCxnSpPr>
            <a:cxnSpLocks/>
            <a:endCxn id="59" idx="0"/>
          </p:cNvCxnSpPr>
          <p:nvPr/>
        </p:nvCxnSpPr>
        <p:spPr>
          <a:xfrm flipH="1">
            <a:off x="7616130" y="3502384"/>
            <a:ext cx="373850" cy="554363"/>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78971310-184A-6315-47CC-54D9D5748421}"/>
              </a:ext>
            </a:extLst>
          </p:cNvPr>
          <p:cNvCxnSpPr>
            <a:cxnSpLocks/>
            <a:stCxn id="25" idx="2"/>
          </p:cNvCxnSpPr>
          <p:nvPr/>
        </p:nvCxnSpPr>
        <p:spPr>
          <a:xfrm>
            <a:off x="7947659" y="3535140"/>
            <a:ext cx="1115163" cy="479656"/>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34002B21-79E3-C90E-27C1-23733C59C4A6}"/>
              </a:ext>
            </a:extLst>
          </p:cNvPr>
          <p:cNvCxnSpPr>
            <a:cxnSpLocks/>
          </p:cNvCxnSpPr>
          <p:nvPr/>
        </p:nvCxnSpPr>
        <p:spPr>
          <a:xfrm>
            <a:off x="9105210" y="3502384"/>
            <a:ext cx="0" cy="566134"/>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D22ECE2A-0420-63A1-7C6C-BA24DD7B5848}"/>
              </a:ext>
            </a:extLst>
          </p:cNvPr>
          <p:cNvCxnSpPr>
            <a:cxnSpLocks/>
            <a:stCxn id="61" idx="2"/>
            <a:endCxn id="13" idx="0"/>
          </p:cNvCxnSpPr>
          <p:nvPr/>
        </p:nvCxnSpPr>
        <p:spPr>
          <a:xfrm>
            <a:off x="9122913" y="4413035"/>
            <a:ext cx="441663" cy="671762"/>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CA978092-C815-9130-73F7-3BC5DAF7A564}"/>
              </a:ext>
            </a:extLst>
          </p:cNvPr>
          <p:cNvCxnSpPr>
            <a:cxnSpLocks/>
          </p:cNvCxnSpPr>
          <p:nvPr/>
        </p:nvCxnSpPr>
        <p:spPr>
          <a:xfrm>
            <a:off x="7660663" y="4450395"/>
            <a:ext cx="0" cy="634402"/>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A5E5DDEC-4C1A-457C-A97E-0DD0D47A0F2C}"/>
              </a:ext>
            </a:extLst>
          </p:cNvPr>
          <p:cNvSpPr txBox="1"/>
          <p:nvPr/>
        </p:nvSpPr>
        <p:spPr>
          <a:xfrm>
            <a:off x="3784862" y="2256576"/>
            <a:ext cx="2234152" cy="369332"/>
          </a:xfrm>
          <a:prstGeom prst="rect">
            <a:avLst/>
          </a:prstGeom>
          <a:solidFill>
            <a:schemeClr val="accent2">
              <a:lumMod val="20000"/>
              <a:lumOff val="80000"/>
            </a:schemeClr>
          </a:solidFill>
          <a:ln>
            <a:solidFill>
              <a:schemeClr val="accent2">
                <a:lumMod val="75000"/>
              </a:schemeClr>
            </a:solidFill>
          </a:ln>
          <a:scene3d>
            <a:camera prst="orthographicFront"/>
            <a:lightRig rig="threePt" dir="t"/>
          </a:scene3d>
          <a:sp3d>
            <a:bevelT prst="angle"/>
          </a:sp3d>
        </p:spPr>
        <p:txBody>
          <a:bodyPr wrap="square" rtlCol="0">
            <a:spAutoFit/>
          </a:bodyPr>
          <a:lstStyle/>
          <a:p>
            <a:pPr algn="ctr"/>
            <a:r>
              <a:rPr lang="fr-FR" dirty="0"/>
              <a:t>Leucorrhées </a:t>
            </a:r>
          </a:p>
        </p:txBody>
      </p:sp>
      <p:sp>
        <p:nvSpPr>
          <p:cNvPr id="42" name="ZoneTexte 41">
            <a:extLst>
              <a:ext uri="{FF2B5EF4-FFF2-40B4-BE49-F238E27FC236}">
                <a16:creationId xmlns:a16="http://schemas.microsoft.com/office/drawing/2014/main" id="{75683472-F496-6E25-9D4F-60F95EA547C3}"/>
              </a:ext>
            </a:extLst>
          </p:cNvPr>
          <p:cNvSpPr txBox="1"/>
          <p:nvPr/>
        </p:nvSpPr>
        <p:spPr>
          <a:xfrm>
            <a:off x="2192836" y="3185144"/>
            <a:ext cx="1545996" cy="646331"/>
          </a:xfrm>
          <a:prstGeom prst="rect">
            <a:avLst/>
          </a:prstGeom>
          <a:solidFill>
            <a:schemeClr val="bg2"/>
          </a:solidFill>
          <a:ln>
            <a:solidFill>
              <a:schemeClr val="bg2">
                <a:lumMod val="90000"/>
              </a:schemeClr>
            </a:solidFill>
          </a:ln>
          <a:scene3d>
            <a:camera prst="orthographicFront"/>
            <a:lightRig rig="threePt" dir="t"/>
          </a:scene3d>
          <a:sp3d>
            <a:bevelT prst="angle"/>
          </a:sp3d>
        </p:spPr>
        <p:txBody>
          <a:bodyPr wrap="square" rtlCol="0">
            <a:spAutoFit/>
          </a:bodyPr>
          <a:lstStyle/>
          <a:p>
            <a:pPr algn="ctr"/>
            <a:r>
              <a:rPr lang="fr-FR" dirty="0"/>
              <a:t>Blanches, épaisses</a:t>
            </a:r>
          </a:p>
        </p:txBody>
      </p:sp>
      <p:sp>
        <p:nvSpPr>
          <p:cNvPr id="44" name="ZoneTexte 43">
            <a:extLst>
              <a:ext uri="{FF2B5EF4-FFF2-40B4-BE49-F238E27FC236}">
                <a16:creationId xmlns:a16="http://schemas.microsoft.com/office/drawing/2014/main" id="{12D278D1-FBD6-7987-467E-CE5B4E9F9007}"/>
              </a:ext>
            </a:extLst>
          </p:cNvPr>
          <p:cNvSpPr txBox="1"/>
          <p:nvPr/>
        </p:nvSpPr>
        <p:spPr>
          <a:xfrm>
            <a:off x="1700522" y="4339306"/>
            <a:ext cx="1043695" cy="369332"/>
          </a:xfrm>
          <a:prstGeom prst="rect">
            <a:avLst/>
          </a:prstGeom>
          <a:noFill/>
          <a:ln>
            <a:solidFill>
              <a:schemeClr val="tx1"/>
            </a:solidFill>
          </a:ln>
          <a:scene3d>
            <a:camera prst="orthographicFront"/>
            <a:lightRig rig="threePt" dir="t"/>
          </a:scene3d>
          <a:sp3d>
            <a:bevelT prst="angle"/>
          </a:sp3d>
        </p:spPr>
        <p:txBody>
          <a:bodyPr wrap="square" rtlCol="0">
            <a:spAutoFit/>
          </a:bodyPr>
          <a:lstStyle/>
          <a:p>
            <a:r>
              <a:rPr lang="fr-FR" dirty="0"/>
              <a:t>pH&lt; 4,5</a:t>
            </a:r>
          </a:p>
        </p:txBody>
      </p:sp>
      <p:sp>
        <p:nvSpPr>
          <p:cNvPr id="45" name="ZoneTexte 44">
            <a:extLst>
              <a:ext uri="{FF2B5EF4-FFF2-40B4-BE49-F238E27FC236}">
                <a16:creationId xmlns:a16="http://schemas.microsoft.com/office/drawing/2014/main" id="{6B8C3355-D710-E3AF-E47D-4E2D2928FC6C}"/>
              </a:ext>
            </a:extLst>
          </p:cNvPr>
          <p:cNvSpPr txBox="1"/>
          <p:nvPr/>
        </p:nvSpPr>
        <p:spPr>
          <a:xfrm>
            <a:off x="1583575" y="5293445"/>
            <a:ext cx="1385580" cy="369332"/>
          </a:xfrm>
          <a:prstGeom prst="rect">
            <a:avLst/>
          </a:prstGeom>
          <a:solidFill>
            <a:srgbClr val="FB81EF"/>
          </a:solidFill>
          <a:ln>
            <a:solidFill>
              <a:srgbClr val="7030A0"/>
            </a:solidFill>
          </a:ln>
          <a:scene3d>
            <a:camera prst="orthographicFront"/>
            <a:lightRig rig="threePt" dir="t"/>
          </a:scene3d>
          <a:sp3d>
            <a:bevelT prst="angle"/>
          </a:sp3d>
        </p:spPr>
        <p:txBody>
          <a:bodyPr wrap="square" rtlCol="0">
            <a:spAutoFit/>
          </a:bodyPr>
          <a:lstStyle/>
          <a:p>
            <a:pPr algn="ctr"/>
            <a:r>
              <a:rPr lang="fr-FR" dirty="0"/>
              <a:t>Candidose</a:t>
            </a:r>
          </a:p>
        </p:txBody>
      </p:sp>
      <p:sp>
        <p:nvSpPr>
          <p:cNvPr id="46" name="ZoneTexte 45">
            <a:extLst>
              <a:ext uri="{FF2B5EF4-FFF2-40B4-BE49-F238E27FC236}">
                <a16:creationId xmlns:a16="http://schemas.microsoft.com/office/drawing/2014/main" id="{426A29AF-57D4-AD8A-C593-17E461C8D973}"/>
              </a:ext>
            </a:extLst>
          </p:cNvPr>
          <p:cNvSpPr txBox="1"/>
          <p:nvPr/>
        </p:nvSpPr>
        <p:spPr>
          <a:xfrm>
            <a:off x="3143820" y="4339306"/>
            <a:ext cx="1043695" cy="369332"/>
          </a:xfrm>
          <a:prstGeom prst="rect">
            <a:avLst/>
          </a:prstGeom>
          <a:noFill/>
          <a:ln>
            <a:solidFill>
              <a:schemeClr val="tx1"/>
            </a:solidFill>
          </a:ln>
          <a:scene3d>
            <a:camera prst="orthographicFront"/>
            <a:lightRig rig="threePt" dir="t"/>
          </a:scene3d>
          <a:sp3d>
            <a:bevelT prst="angle"/>
          </a:sp3d>
        </p:spPr>
        <p:txBody>
          <a:bodyPr wrap="square" rtlCol="0">
            <a:spAutoFit/>
          </a:bodyPr>
          <a:lstStyle/>
          <a:p>
            <a:r>
              <a:rPr lang="fr-FR" dirty="0"/>
              <a:t>pH&gt;4,5</a:t>
            </a:r>
          </a:p>
        </p:txBody>
      </p:sp>
      <p:sp>
        <p:nvSpPr>
          <p:cNvPr id="47" name="ZoneTexte 46">
            <a:extLst>
              <a:ext uri="{FF2B5EF4-FFF2-40B4-BE49-F238E27FC236}">
                <a16:creationId xmlns:a16="http://schemas.microsoft.com/office/drawing/2014/main" id="{C9C19C05-EFFC-0D72-C302-CC57CBAA52AC}"/>
              </a:ext>
            </a:extLst>
          </p:cNvPr>
          <p:cNvSpPr txBox="1"/>
          <p:nvPr/>
        </p:nvSpPr>
        <p:spPr>
          <a:xfrm>
            <a:off x="3205595" y="5160870"/>
            <a:ext cx="1105870" cy="707886"/>
          </a:xfrm>
          <a:prstGeom prst="rect">
            <a:avLst/>
          </a:prstGeom>
          <a:solidFill>
            <a:schemeClr val="accent4">
              <a:lumMod val="40000"/>
              <a:lumOff val="60000"/>
            </a:schemeClr>
          </a:solidFill>
          <a:ln>
            <a:solidFill>
              <a:schemeClr val="accent2">
                <a:lumMod val="75000"/>
              </a:schemeClr>
            </a:solidFill>
          </a:ln>
          <a:scene3d>
            <a:camera prst="orthographicFront"/>
            <a:lightRig rig="threePt" dir="t"/>
          </a:scene3d>
          <a:sp3d>
            <a:bevelT prst="angle"/>
          </a:sp3d>
        </p:spPr>
        <p:txBody>
          <a:bodyPr wrap="square" rtlCol="0">
            <a:spAutoFit/>
          </a:bodyPr>
          <a:lstStyle/>
          <a:p>
            <a:pPr algn="ctr"/>
            <a:r>
              <a:rPr lang="fr-FR" sz="2000" dirty="0"/>
              <a:t>Vaginite mixte</a:t>
            </a:r>
          </a:p>
        </p:txBody>
      </p:sp>
      <p:sp>
        <p:nvSpPr>
          <p:cNvPr id="48" name="ZoneTexte 47">
            <a:extLst>
              <a:ext uri="{FF2B5EF4-FFF2-40B4-BE49-F238E27FC236}">
                <a16:creationId xmlns:a16="http://schemas.microsoft.com/office/drawing/2014/main" id="{BC4A0F74-C89A-712E-955D-A2E66829506A}"/>
              </a:ext>
            </a:extLst>
          </p:cNvPr>
          <p:cNvSpPr txBox="1"/>
          <p:nvPr/>
        </p:nvSpPr>
        <p:spPr>
          <a:xfrm>
            <a:off x="4737459" y="3191758"/>
            <a:ext cx="1803403" cy="646331"/>
          </a:xfrm>
          <a:prstGeom prst="rect">
            <a:avLst/>
          </a:prstGeom>
          <a:solidFill>
            <a:srgbClr val="E3E1B1"/>
          </a:solidFill>
          <a:ln>
            <a:solidFill>
              <a:schemeClr val="accent4">
                <a:lumMod val="75000"/>
              </a:schemeClr>
            </a:solidFill>
          </a:ln>
          <a:scene3d>
            <a:camera prst="orthographicFront"/>
            <a:lightRig rig="threePt" dir="t"/>
          </a:scene3d>
          <a:sp3d>
            <a:bevelT prst="angle"/>
          </a:sp3d>
        </p:spPr>
        <p:txBody>
          <a:bodyPr wrap="square" rtlCol="0">
            <a:spAutoFit/>
          </a:bodyPr>
          <a:lstStyle/>
          <a:p>
            <a:pPr algn="ctr"/>
            <a:r>
              <a:rPr lang="fr-FR" dirty="0"/>
              <a:t>Jaunes, verdâtres liquides</a:t>
            </a:r>
          </a:p>
        </p:txBody>
      </p:sp>
      <p:sp>
        <p:nvSpPr>
          <p:cNvPr id="49" name="ZoneTexte 48">
            <a:extLst>
              <a:ext uri="{FF2B5EF4-FFF2-40B4-BE49-F238E27FC236}">
                <a16:creationId xmlns:a16="http://schemas.microsoft.com/office/drawing/2014/main" id="{5939F824-A83B-15D9-4917-07057A7BB999}"/>
              </a:ext>
            </a:extLst>
          </p:cNvPr>
          <p:cNvSpPr txBox="1"/>
          <p:nvPr/>
        </p:nvSpPr>
        <p:spPr>
          <a:xfrm>
            <a:off x="4718986" y="5191396"/>
            <a:ext cx="1767577" cy="646331"/>
          </a:xfrm>
          <a:prstGeom prst="rect">
            <a:avLst/>
          </a:prstGeom>
          <a:solidFill>
            <a:srgbClr val="92D050"/>
          </a:solidFill>
          <a:ln>
            <a:solidFill>
              <a:schemeClr val="accent6">
                <a:lumMod val="75000"/>
              </a:schemeClr>
            </a:solidFill>
          </a:ln>
          <a:scene3d>
            <a:camera prst="orthographicFront"/>
            <a:lightRig rig="threePt" dir="t"/>
          </a:scene3d>
          <a:sp3d>
            <a:bevelT prst="angle"/>
          </a:sp3d>
        </p:spPr>
        <p:txBody>
          <a:bodyPr wrap="square" rtlCol="0">
            <a:spAutoFit/>
          </a:bodyPr>
          <a:lstStyle/>
          <a:p>
            <a:pPr algn="ctr"/>
            <a:r>
              <a:rPr lang="fr-FR" dirty="0"/>
              <a:t>PV</a:t>
            </a:r>
          </a:p>
          <a:p>
            <a:pPr algn="ctr"/>
            <a:r>
              <a:rPr lang="fr-FR" dirty="0"/>
              <a:t>Vaginite aérobie</a:t>
            </a:r>
          </a:p>
        </p:txBody>
      </p:sp>
      <p:cxnSp>
        <p:nvCxnSpPr>
          <p:cNvPr id="51" name="Connecteur droit avec flèche 50">
            <a:extLst>
              <a:ext uri="{FF2B5EF4-FFF2-40B4-BE49-F238E27FC236}">
                <a16:creationId xmlns:a16="http://schemas.microsoft.com/office/drawing/2014/main" id="{3B5D69CC-F409-579F-6A5C-7C960F155BB2}"/>
              </a:ext>
            </a:extLst>
          </p:cNvPr>
          <p:cNvCxnSpPr>
            <a:cxnSpLocks/>
          </p:cNvCxnSpPr>
          <p:nvPr/>
        </p:nvCxnSpPr>
        <p:spPr>
          <a:xfrm>
            <a:off x="4911551" y="1961066"/>
            <a:ext cx="20299" cy="295510"/>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677DE85E-D64B-DA1A-B49D-7715DB3F69BC}"/>
              </a:ext>
            </a:extLst>
          </p:cNvPr>
          <p:cNvCxnSpPr>
            <a:cxnSpLocks/>
            <a:endCxn id="42" idx="0"/>
          </p:cNvCxnSpPr>
          <p:nvPr/>
        </p:nvCxnSpPr>
        <p:spPr>
          <a:xfrm flipH="1">
            <a:off x="2965834" y="2580308"/>
            <a:ext cx="2048349" cy="604836"/>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a:extLst>
              <a:ext uri="{FF2B5EF4-FFF2-40B4-BE49-F238E27FC236}">
                <a16:creationId xmlns:a16="http://schemas.microsoft.com/office/drawing/2014/main" id="{224DE1E4-4B5E-0DEC-73F6-7CCEBD9E4AF0}"/>
              </a:ext>
            </a:extLst>
          </p:cNvPr>
          <p:cNvCxnSpPr>
            <a:stCxn id="42" idx="2"/>
            <a:endCxn id="44" idx="0"/>
          </p:cNvCxnSpPr>
          <p:nvPr/>
        </p:nvCxnSpPr>
        <p:spPr>
          <a:xfrm flipH="1">
            <a:off x="2222370" y="3831475"/>
            <a:ext cx="743464" cy="507831"/>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4A812001-D409-3E18-8EB5-2A5EEB2204AE}"/>
              </a:ext>
            </a:extLst>
          </p:cNvPr>
          <p:cNvCxnSpPr>
            <a:cxnSpLocks/>
            <a:endCxn id="46" idx="0"/>
          </p:cNvCxnSpPr>
          <p:nvPr/>
        </p:nvCxnSpPr>
        <p:spPr>
          <a:xfrm>
            <a:off x="2999188" y="3798928"/>
            <a:ext cx="666480" cy="540378"/>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7BF463F2-3525-6337-9630-ED4BCB0E1BE9}"/>
              </a:ext>
            </a:extLst>
          </p:cNvPr>
          <p:cNvCxnSpPr>
            <a:cxnSpLocks/>
            <a:endCxn id="48" idx="0"/>
          </p:cNvCxnSpPr>
          <p:nvPr/>
        </p:nvCxnSpPr>
        <p:spPr>
          <a:xfrm>
            <a:off x="5004931" y="2616498"/>
            <a:ext cx="634230" cy="575260"/>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F6804DA8-91BA-C6DD-780C-DC631A78679F}"/>
              </a:ext>
            </a:extLst>
          </p:cNvPr>
          <p:cNvCxnSpPr>
            <a:cxnSpLocks/>
            <a:stCxn id="48" idx="2"/>
            <a:endCxn id="49" idx="0"/>
          </p:cNvCxnSpPr>
          <p:nvPr/>
        </p:nvCxnSpPr>
        <p:spPr>
          <a:xfrm flipH="1">
            <a:off x="5602775" y="3838089"/>
            <a:ext cx="36386" cy="1353307"/>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0CABE789-4393-0E0E-9F64-305B2C28D930}"/>
              </a:ext>
            </a:extLst>
          </p:cNvPr>
          <p:cNvCxnSpPr>
            <a:cxnSpLocks/>
            <a:stCxn id="44" idx="2"/>
            <a:endCxn id="45" idx="0"/>
          </p:cNvCxnSpPr>
          <p:nvPr/>
        </p:nvCxnSpPr>
        <p:spPr>
          <a:xfrm>
            <a:off x="2222370" y="4708638"/>
            <a:ext cx="53995" cy="584807"/>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eur droit avec flèche 65">
            <a:extLst>
              <a:ext uri="{FF2B5EF4-FFF2-40B4-BE49-F238E27FC236}">
                <a16:creationId xmlns:a16="http://schemas.microsoft.com/office/drawing/2014/main" id="{45B9FBAC-D859-EA3D-278C-DB7C0D177289}"/>
              </a:ext>
            </a:extLst>
          </p:cNvPr>
          <p:cNvCxnSpPr>
            <a:cxnSpLocks/>
            <a:stCxn id="46" idx="2"/>
            <a:endCxn id="47" idx="0"/>
          </p:cNvCxnSpPr>
          <p:nvPr/>
        </p:nvCxnSpPr>
        <p:spPr>
          <a:xfrm>
            <a:off x="3665668" y="4708638"/>
            <a:ext cx="92862" cy="452232"/>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2EB611A8-5586-3F6F-F790-89EF951D10CA}"/>
              </a:ext>
            </a:extLst>
          </p:cNvPr>
          <p:cNvSpPr txBox="1"/>
          <p:nvPr/>
        </p:nvSpPr>
        <p:spPr>
          <a:xfrm>
            <a:off x="7485154" y="3159016"/>
            <a:ext cx="925009" cy="376124"/>
          </a:xfrm>
          <a:prstGeom prst="rect">
            <a:avLst/>
          </a:prstGeom>
          <a:solidFill>
            <a:srgbClr val="FF7C80"/>
          </a:solidFill>
          <a:ln>
            <a:solidFill>
              <a:schemeClr val="accent5">
                <a:lumMod val="50000"/>
              </a:schemeClr>
            </a:solidFill>
          </a:ln>
          <a:scene3d>
            <a:camera prst="orthographicFront"/>
            <a:lightRig rig="threePt" dir="t"/>
          </a:scene3d>
          <a:sp3d>
            <a:bevelT/>
          </a:sp3d>
        </p:spPr>
        <p:txBody>
          <a:bodyPr wrap="square" rtlCol="0">
            <a:spAutoFit/>
          </a:bodyPr>
          <a:lstStyle/>
          <a:p>
            <a:pPr algn="ctr"/>
            <a:r>
              <a:rPr lang="fr-FR" dirty="0"/>
              <a:t>non</a:t>
            </a:r>
          </a:p>
        </p:txBody>
      </p:sp>
      <p:sp>
        <p:nvSpPr>
          <p:cNvPr id="27" name="ZoneTexte 26">
            <a:extLst>
              <a:ext uri="{FF2B5EF4-FFF2-40B4-BE49-F238E27FC236}">
                <a16:creationId xmlns:a16="http://schemas.microsoft.com/office/drawing/2014/main" id="{9D861655-411F-F4CA-A006-2F58888CD030}"/>
              </a:ext>
            </a:extLst>
          </p:cNvPr>
          <p:cNvSpPr txBox="1"/>
          <p:nvPr/>
        </p:nvSpPr>
        <p:spPr>
          <a:xfrm>
            <a:off x="8719405" y="3140643"/>
            <a:ext cx="771609" cy="369332"/>
          </a:xfrm>
          <a:prstGeom prst="rect">
            <a:avLst/>
          </a:prstGeom>
          <a:solidFill>
            <a:schemeClr val="accent6">
              <a:lumMod val="40000"/>
              <a:lumOff val="60000"/>
            </a:schemeClr>
          </a:solidFill>
          <a:ln>
            <a:solidFill>
              <a:schemeClr val="accent5">
                <a:lumMod val="50000"/>
              </a:schemeClr>
            </a:solidFill>
          </a:ln>
          <a:scene3d>
            <a:camera prst="orthographicFront"/>
            <a:lightRig rig="threePt" dir="t"/>
          </a:scene3d>
          <a:sp3d>
            <a:bevelT prst="angle"/>
          </a:sp3d>
        </p:spPr>
        <p:txBody>
          <a:bodyPr wrap="square" rtlCol="0">
            <a:spAutoFit/>
          </a:bodyPr>
          <a:lstStyle/>
          <a:p>
            <a:pPr algn="ctr"/>
            <a:r>
              <a:rPr lang="fr-FR" dirty="0"/>
              <a:t>oui</a:t>
            </a:r>
          </a:p>
        </p:txBody>
      </p:sp>
      <p:sp>
        <p:nvSpPr>
          <p:cNvPr id="59" name="ZoneTexte 58">
            <a:extLst>
              <a:ext uri="{FF2B5EF4-FFF2-40B4-BE49-F238E27FC236}">
                <a16:creationId xmlns:a16="http://schemas.microsoft.com/office/drawing/2014/main" id="{1AF7D291-0677-3CDA-82C7-237F2F17D840}"/>
              </a:ext>
            </a:extLst>
          </p:cNvPr>
          <p:cNvSpPr txBox="1"/>
          <p:nvPr/>
        </p:nvSpPr>
        <p:spPr>
          <a:xfrm>
            <a:off x="7094282" y="4056747"/>
            <a:ext cx="1043695" cy="369332"/>
          </a:xfrm>
          <a:prstGeom prst="rect">
            <a:avLst/>
          </a:prstGeom>
          <a:noFill/>
          <a:ln>
            <a:solidFill>
              <a:schemeClr val="tx1"/>
            </a:solidFill>
          </a:ln>
          <a:scene3d>
            <a:camera prst="orthographicFront"/>
            <a:lightRig rig="threePt" dir="t"/>
          </a:scene3d>
          <a:sp3d>
            <a:bevelT prst="angle"/>
          </a:sp3d>
        </p:spPr>
        <p:txBody>
          <a:bodyPr wrap="square" rtlCol="0">
            <a:spAutoFit/>
          </a:bodyPr>
          <a:lstStyle/>
          <a:p>
            <a:r>
              <a:rPr lang="fr-FR" dirty="0"/>
              <a:t>pH&lt; 4,5</a:t>
            </a:r>
          </a:p>
        </p:txBody>
      </p:sp>
      <p:sp>
        <p:nvSpPr>
          <p:cNvPr id="61" name="ZoneTexte 60">
            <a:extLst>
              <a:ext uri="{FF2B5EF4-FFF2-40B4-BE49-F238E27FC236}">
                <a16:creationId xmlns:a16="http://schemas.microsoft.com/office/drawing/2014/main" id="{C52D79E2-A3F1-D4F2-7A1B-E5822CBA5267}"/>
              </a:ext>
            </a:extLst>
          </p:cNvPr>
          <p:cNvSpPr txBox="1"/>
          <p:nvPr/>
        </p:nvSpPr>
        <p:spPr>
          <a:xfrm>
            <a:off x="8601065" y="4043703"/>
            <a:ext cx="1043695" cy="369332"/>
          </a:xfrm>
          <a:prstGeom prst="rect">
            <a:avLst/>
          </a:prstGeom>
          <a:noFill/>
          <a:ln>
            <a:solidFill>
              <a:schemeClr val="tx1"/>
            </a:solidFill>
          </a:ln>
          <a:scene3d>
            <a:camera prst="orthographicFront"/>
            <a:lightRig rig="threePt" dir="t"/>
          </a:scene3d>
          <a:sp3d>
            <a:bevelT prst="angle"/>
          </a:sp3d>
        </p:spPr>
        <p:txBody>
          <a:bodyPr wrap="square" rtlCol="0">
            <a:spAutoFit/>
          </a:bodyPr>
          <a:lstStyle/>
          <a:p>
            <a:r>
              <a:rPr lang="fr-FR" dirty="0"/>
              <a:t>pH&gt;4,5</a:t>
            </a:r>
          </a:p>
        </p:txBody>
      </p:sp>
    </p:spTree>
    <p:extLst>
      <p:ext uri="{BB962C8B-B14F-4D97-AF65-F5344CB8AC3E}">
        <p14:creationId xmlns:p14="http://schemas.microsoft.com/office/powerpoint/2010/main" val="96719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3" grpId="0" animBg="1"/>
      <p:bldP spid="14" grpId="0" animBg="1"/>
      <p:bldP spid="41" grpId="0" animBg="1"/>
      <p:bldP spid="42" grpId="0" animBg="1"/>
      <p:bldP spid="44" grpId="0" animBg="1"/>
      <p:bldP spid="45" grpId="0" animBg="1"/>
      <p:bldP spid="46" grpId="0" animBg="1"/>
      <p:bldP spid="47" grpId="0" animBg="1"/>
      <p:bldP spid="48" grpId="0" animBg="1"/>
      <p:bldP spid="49" grpId="0" animBg="1"/>
      <p:bldP spid="25" grpId="0" animBg="1"/>
      <p:bldP spid="27" grpId="0" animBg="1"/>
      <p:bldP spid="59" grpId="0" animBg="1"/>
      <p:bldP spid="6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E19E75-E718-1A82-5E56-4557863B074E}"/>
              </a:ext>
            </a:extLst>
          </p:cNvPr>
          <p:cNvSpPr>
            <a:spLocks noGrp="1"/>
          </p:cNvSpPr>
          <p:nvPr>
            <p:ph type="title"/>
          </p:nvPr>
        </p:nvSpPr>
        <p:spPr>
          <a:xfrm>
            <a:off x="408992" y="299811"/>
            <a:ext cx="10515600" cy="1325563"/>
          </a:xfrm>
        </p:spPr>
        <p:txBody>
          <a:bodyPr/>
          <a:lstStyle/>
          <a:p>
            <a:r>
              <a:rPr lang="fr-FR" b="1" dirty="0">
                <a:latin typeface="+mn-lt"/>
              </a:rPr>
              <a:t>La candidose vulvo-vaginale</a:t>
            </a:r>
          </a:p>
        </p:txBody>
      </p:sp>
      <p:sp>
        <p:nvSpPr>
          <p:cNvPr id="3" name="Espace réservé du contenu 2">
            <a:extLst>
              <a:ext uri="{FF2B5EF4-FFF2-40B4-BE49-F238E27FC236}">
                <a16:creationId xmlns:a16="http://schemas.microsoft.com/office/drawing/2014/main" id="{45099BC8-89BF-65AA-E79E-CE061A5DF402}"/>
              </a:ext>
            </a:extLst>
          </p:cNvPr>
          <p:cNvSpPr>
            <a:spLocks noGrp="1"/>
          </p:cNvSpPr>
          <p:nvPr>
            <p:ph idx="1"/>
          </p:nvPr>
        </p:nvSpPr>
        <p:spPr>
          <a:xfrm>
            <a:off x="157262" y="2074376"/>
            <a:ext cx="11986529" cy="4351338"/>
          </a:xfrm>
        </p:spPr>
        <p:txBody>
          <a:bodyPr/>
          <a:lstStyle/>
          <a:p>
            <a:r>
              <a:rPr lang="fr-FR" dirty="0"/>
              <a:t>Prototype de l’infection sur ou mal-diagnostiquée car souvent auto-diagnostiquée par les patientes</a:t>
            </a:r>
          </a:p>
          <a:p>
            <a:r>
              <a:rPr lang="fr-FR" dirty="0"/>
              <a:t>Une étude</a:t>
            </a:r>
            <a:r>
              <a:rPr lang="fr-FR" baseline="30000" dirty="0"/>
              <a:t>1</a:t>
            </a:r>
            <a:r>
              <a:rPr lang="fr-FR" dirty="0"/>
              <a:t> a montré que chez les femmes ayant déjà eu un diagnostic confirmé de candidose, 30 % seulement avaient réellement une candidose en cas de symptômes ultérieurs : ce qui implique 70 % de consommation inadaptée d’antifongiques !!!</a:t>
            </a:r>
          </a:p>
          <a:p>
            <a:r>
              <a:rPr lang="fr-FR" dirty="0"/>
              <a:t>Taux de guérison clinique après traitement antifongique</a:t>
            </a:r>
            <a:r>
              <a:rPr lang="fr-FR" baseline="30000" dirty="0"/>
              <a:t>2</a:t>
            </a:r>
            <a:r>
              <a:rPr lang="fr-FR" dirty="0"/>
              <a:t> :</a:t>
            </a:r>
          </a:p>
          <a:p>
            <a:pPr lvl="1"/>
            <a:r>
              <a:rPr lang="fr-FR" dirty="0"/>
              <a:t>84 % en cas de diagnostic par médecin</a:t>
            </a:r>
          </a:p>
          <a:p>
            <a:pPr lvl="1"/>
            <a:r>
              <a:rPr lang="fr-FR" dirty="0"/>
              <a:t>57 % en cas d’</a:t>
            </a:r>
            <a:r>
              <a:rPr lang="fr-FR" dirty="0" err="1"/>
              <a:t>auto-diagnostic</a:t>
            </a:r>
            <a:endParaRPr lang="fr-FR" dirty="0"/>
          </a:p>
          <a:p>
            <a:endParaRPr lang="fr-FR" dirty="0"/>
          </a:p>
          <a:p>
            <a:endParaRPr lang="fr-FR" dirty="0"/>
          </a:p>
        </p:txBody>
      </p:sp>
      <p:sp>
        <p:nvSpPr>
          <p:cNvPr id="4" name="ZoneTexte 3">
            <a:extLst>
              <a:ext uri="{FF2B5EF4-FFF2-40B4-BE49-F238E27FC236}">
                <a16:creationId xmlns:a16="http://schemas.microsoft.com/office/drawing/2014/main" id="{75FA9D39-A8E4-64C7-7DE5-3E6689211ED3}"/>
              </a:ext>
            </a:extLst>
          </p:cNvPr>
          <p:cNvSpPr txBox="1"/>
          <p:nvPr/>
        </p:nvSpPr>
        <p:spPr>
          <a:xfrm>
            <a:off x="-74645" y="6157380"/>
            <a:ext cx="12266645" cy="523220"/>
          </a:xfrm>
          <a:prstGeom prst="rect">
            <a:avLst/>
          </a:prstGeom>
          <a:noFill/>
        </p:spPr>
        <p:txBody>
          <a:bodyPr wrap="square" rtlCol="0">
            <a:spAutoFit/>
          </a:bodyPr>
          <a:lstStyle/>
          <a:p>
            <a:pPr marL="342900" indent="-342900">
              <a:buFont typeface="+mj-lt"/>
              <a:buAutoNum type="arabicPeriod"/>
            </a:pPr>
            <a:r>
              <a:rPr lang="fr-FR" sz="1400" b="0" i="1" dirty="0">
                <a:solidFill>
                  <a:srgbClr val="212121"/>
                </a:solidFill>
                <a:effectLst/>
              </a:rPr>
              <a:t> </a:t>
            </a:r>
            <a:r>
              <a:rPr lang="fr-FR" sz="1400" b="0" i="1" dirty="0" err="1">
                <a:solidFill>
                  <a:srgbClr val="212121"/>
                </a:solidFill>
                <a:effectLst/>
              </a:rPr>
              <a:t>Blostein</a:t>
            </a:r>
            <a:r>
              <a:rPr lang="fr-FR" sz="1400" b="0" i="1" dirty="0">
                <a:solidFill>
                  <a:srgbClr val="212121"/>
                </a:solidFill>
                <a:effectLst/>
              </a:rPr>
              <a:t> F, Levin-</a:t>
            </a:r>
            <a:r>
              <a:rPr lang="fr-FR" sz="1400" b="0" i="1" dirty="0" err="1">
                <a:solidFill>
                  <a:srgbClr val="212121"/>
                </a:solidFill>
                <a:effectLst/>
              </a:rPr>
              <a:t>Sparenberg</a:t>
            </a:r>
            <a:r>
              <a:rPr lang="fr-FR" sz="1400" b="0" i="1" dirty="0">
                <a:solidFill>
                  <a:srgbClr val="212121"/>
                </a:solidFill>
                <a:effectLst/>
              </a:rPr>
              <a:t> E, Wagner J, et al. </a:t>
            </a:r>
            <a:r>
              <a:rPr lang="fr-FR" sz="1400" b="0" i="1" dirty="0" err="1">
                <a:solidFill>
                  <a:srgbClr val="212121"/>
                </a:solidFill>
                <a:effectLst/>
              </a:rPr>
              <a:t>Recurrent</a:t>
            </a:r>
            <a:r>
              <a:rPr lang="fr-FR" sz="1400" b="0" i="1" dirty="0">
                <a:solidFill>
                  <a:srgbClr val="212121"/>
                </a:solidFill>
                <a:effectLst/>
              </a:rPr>
              <a:t> vulvovaginal </a:t>
            </a:r>
            <a:r>
              <a:rPr lang="fr-FR" sz="1400" b="0" i="1" dirty="0" err="1">
                <a:solidFill>
                  <a:srgbClr val="212121"/>
                </a:solidFill>
                <a:effectLst/>
              </a:rPr>
              <a:t>candidiasis</a:t>
            </a:r>
            <a:r>
              <a:rPr lang="fr-FR" sz="1400" b="0" i="1" dirty="0">
                <a:solidFill>
                  <a:srgbClr val="212121"/>
                </a:solidFill>
                <a:effectLst/>
              </a:rPr>
              <a:t>. Ann </a:t>
            </a:r>
            <a:r>
              <a:rPr lang="fr-FR" sz="1400" b="0" i="1" dirty="0" err="1">
                <a:solidFill>
                  <a:srgbClr val="212121"/>
                </a:solidFill>
                <a:effectLst/>
              </a:rPr>
              <a:t>Epidemiol</a:t>
            </a:r>
            <a:r>
              <a:rPr lang="fr-FR" sz="1400" b="0" i="1" dirty="0">
                <a:solidFill>
                  <a:srgbClr val="212121"/>
                </a:solidFill>
                <a:effectLst/>
              </a:rPr>
              <a:t> 2017; 27(9): 575.e3–582.e3. </a:t>
            </a:r>
          </a:p>
          <a:p>
            <a:pPr marL="342900" indent="-342900">
              <a:buFont typeface="+mj-lt"/>
              <a:buAutoNum type="arabicPeriod"/>
            </a:pPr>
            <a:r>
              <a:rPr lang="fr-FR" sz="1400" b="0" i="1" dirty="0">
                <a:solidFill>
                  <a:srgbClr val="212121"/>
                </a:solidFill>
                <a:effectLst/>
              </a:rPr>
              <a:t>Neal CM, Martens MG. </a:t>
            </a:r>
            <a:r>
              <a:rPr lang="fr-FR" sz="1400" b="0" i="1" dirty="0" err="1">
                <a:solidFill>
                  <a:srgbClr val="212121"/>
                </a:solidFill>
                <a:effectLst/>
              </a:rPr>
              <a:t>Clinical</a:t>
            </a:r>
            <a:r>
              <a:rPr lang="fr-FR" sz="1400" b="0" i="1" dirty="0">
                <a:solidFill>
                  <a:srgbClr val="212121"/>
                </a:solidFill>
                <a:effectLst/>
              </a:rPr>
              <a:t> challenges in </a:t>
            </a:r>
            <a:r>
              <a:rPr lang="fr-FR" sz="1400" b="0" i="1" dirty="0" err="1">
                <a:solidFill>
                  <a:srgbClr val="212121"/>
                </a:solidFill>
                <a:effectLst/>
              </a:rPr>
              <a:t>diagnosis</a:t>
            </a:r>
            <a:r>
              <a:rPr lang="fr-FR" sz="1400" b="0" i="1" dirty="0">
                <a:solidFill>
                  <a:srgbClr val="212121"/>
                </a:solidFill>
                <a:effectLst/>
              </a:rPr>
              <a:t> and </a:t>
            </a:r>
            <a:r>
              <a:rPr lang="fr-FR" sz="1400" b="0" i="1" dirty="0" err="1">
                <a:solidFill>
                  <a:srgbClr val="212121"/>
                </a:solidFill>
                <a:effectLst/>
              </a:rPr>
              <a:t>treatment</a:t>
            </a:r>
            <a:r>
              <a:rPr lang="fr-FR" sz="1400" b="0" i="1" dirty="0">
                <a:solidFill>
                  <a:srgbClr val="212121"/>
                </a:solidFill>
                <a:effectLst/>
              </a:rPr>
              <a:t> of </a:t>
            </a:r>
            <a:r>
              <a:rPr lang="fr-FR" sz="1400" b="0" i="1" dirty="0" err="1">
                <a:solidFill>
                  <a:srgbClr val="212121"/>
                </a:solidFill>
                <a:effectLst/>
              </a:rPr>
              <a:t>recurrent</a:t>
            </a:r>
            <a:r>
              <a:rPr lang="fr-FR" sz="1400" b="0" i="1" dirty="0">
                <a:solidFill>
                  <a:srgbClr val="212121"/>
                </a:solidFill>
                <a:effectLst/>
              </a:rPr>
              <a:t> vulvovaginal </a:t>
            </a:r>
            <a:r>
              <a:rPr lang="fr-FR" sz="1400" b="0" i="1" dirty="0" err="1">
                <a:solidFill>
                  <a:srgbClr val="212121"/>
                </a:solidFill>
                <a:effectLst/>
              </a:rPr>
              <a:t>candidiasis</a:t>
            </a:r>
            <a:r>
              <a:rPr lang="fr-FR" sz="1400" b="0" i="1" dirty="0">
                <a:solidFill>
                  <a:srgbClr val="212121"/>
                </a:solidFill>
                <a:effectLst/>
              </a:rPr>
              <a:t>. SAGE Open Med. 2022 Sep 8;10:20503121221115201. </a:t>
            </a:r>
            <a:endParaRPr lang="fr-FR" sz="1400" i="1" dirty="0"/>
          </a:p>
        </p:txBody>
      </p:sp>
      <p:pic>
        <p:nvPicPr>
          <p:cNvPr id="8194" name="Picture 2" descr="Candida albicans creuse des tunnels transcellulaires ⋅ Inserm, La science  pour la santé">
            <a:extLst>
              <a:ext uri="{FF2B5EF4-FFF2-40B4-BE49-F238E27FC236}">
                <a16:creationId xmlns:a16="http://schemas.microsoft.com/office/drawing/2014/main" id="{10C6A9B4-39EA-B207-DDD6-423198E33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0836" y="40925"/>
            <a:ext cx="3631163" cy="203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548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44F86B-D5A8-AB98-9292-74E9231F2A79}"/>
              </a:ext>
            </a:extLst>
          </p:cNvPr>
          <p:cNvSpPr>
            <a:spLocks noGrp="1"/>
          </p:cNvSpPr>
          <p:nvPr>
            <p:ph type="title"/>
          </p:nvPr>
        </p:nvSpPr>
        <p:spPr>
          <a:xfrm>
            <a:off x="458146" y="240471"/>
            <a:ext cx="10515600" cy="1325563"/>
          </a:xfrm>
        </p:spPr>
        <p:txBody>
          <a:bodyPr/>
          <a:lstStyle/>
          <a:p>
            <a:r>
              <a:rPr lang="fr-FR" b="1" dirty="0">
                <a:latin typeface="+mn-lt"/>
              </a:rPr>
              <a:t>La candidose vulvo-vaginale</a:t>
            </a:r>
          </a:p>
        </p:txBody>
      </p:sp>
      <p:sp>
        <p:nvSpPr>
          <p:cNvPr id="3" name="Espace réservé du contenu 2">
            <a:extLst>
              <a:ext uri="{FF2B5EF4-FFF2-40B4-BE49-F238E27FC236}">
                <a16:creationId xmlns:a16="http://schemas.microsoft.com/office/drawing/2014/main" id="{8EB4FAC1-1CA1-0AA9-BF8A-7E639011A55E}"/>
              </a:ext>
            </a:extLst>
          </p:cNvPr>
          <p:cNvSpPr>
            <a:spLocks noGrp="1"/>
          </p:cNvSpPr>
          <p:nvPr>
            <p:ph idx="1"/>
          </p:nvPr>
        </p:nvSpPr>
        <p:spPr>
          <a:xfrm>
            <a:off x="596295" y="2556178"/>
            <a:ext cx="10515600" cy="4351338"/>
          </a:xfrm>
        </p:spPr>
        <p:txBody>
          <a:bodyPr/>
          <a:lstStyle/>
          <a:p>
            <a:r>
              <a:rPr lang="fr-FR" dirty="0"/>
              <a:t>Taux de guérison clinique après traitement antifongique :</a:t>
            </a:r>
          </a:p>
          <a:p>
            <a:pPr lvl="1"/>
            <a:r>
              <a:rPr lang="fr-FR" dirty="0"/>
              <a:t>84 % en cas de diagnostic par médecin</a:t>
            </a:r>
          </a:p>
          <a:p>
            <a:pPr lvl="1"/>
            <a:r>
              <a:rPr lang="fr-FR" dirty="0"/>
              <a:t>57 % en cas d’</a:t>
            </a:r>
            <a:r>
              <a:rPr lang="fr-FR" dirty="0" err="1"/>
              <a:t>auto-diagnostic</a:t>
            </a:r>
            <a:endParaRPr lang="fr-FR" dirty="0"/>
          </a:p>
          <a:p>
            <a:pPr marL="457200" lvl="1" indent="0">
              <a:buNone/>
            </a:pPr>
            <a:endParaRPr lang="fr-FR" dirty="0"/>
          </a:p>
          <a:p>
            <a:r>
              <a:rPr lang="fr-FR" dirty="0"/>
              <a:t>Avec risque de </a:t>
            </a:r>
            <a:r>
              <a:rPr lang="fr-FR" dirty="0" err="1"/>
              <a:t>sur-consommation</a:t>
            </a:r>
            <a:r>
              <a:rPr lang="fr-FR" dirty="0"/>
              <a:t> d’antifongiques et d’effets secondaires de ces produits au niveau vaginal et vulvaire</a:t>
            </a:r>
          </a:p>
          <a:p>
            <a:endParaRPr lang="fr-FR" dirty="0"/>
          </a:p>
        </p:txBody>
      </p:sp>
      <p:sp>
        <p:nvSpPr>
          <p:cNvPr id="4" name="ZoneTexte 3">
            <a:extLst>
              <a:ext uri="{FF2B5EF4-FFF2-40B4-BE49-F238E27FC236}">
                <a16:creationId xmlns:a16="http://schemas.microsoft.com/office/drawing/2014/main" id="{90BB548B-0763-8A52-6889-5393E55704E5}"/>
              </a:ext>
            </a:extLst>
          </p:cNvPr>
          <p:cNvSpPr txBox="1"/>
          <p:nvPr/>
        </p:nvSpPr>
        <p:spPr>
          <a:xfrm>
            <a:off x="458146" y="6094309"/>
            <a:ext cx="9755074" cy="523220"/>
          </a:xfrm>
          <a:prstGeom prst="rect">
            <a:avLst/>
          </a:prstGeom>
          <a:noFill/>
        </p:spPr>
        <p:txBody>
          <a:bodyPr wrap="square" rtlCol="0">
            <a:spAutoFit/>
          </a:bodyPr>
          <a:lstStyle/>
          <a:p>
            <a:r>
              <a:rPr lang="fr-FR" sz="1400" b="0" i="1" dirty="0">
                <a:solidFill>
                  <a:srgbClr val="212121"/>
                </a:solidFill>
                <a:effectLst/>
              </a:rPr>
              <a:t>Neal CM, Martens MG. </a:t>
            </a:r>
            <a:r>
              <a:rPr lang="fr-FR" sz="1400" b="0" i="1" dirty="0" err="1">
                <a:solidFill>
                  <a:srgbClr val="212121"/>
                </a:solidFill>
                <a:effectLst/>
              </a:rPr>
              <a:t>Clinical</a:t>
            </a:r>
            <a:r>
              <a:rPr lang="fr-FR" sz="1400" b="0" i="1" dirty="0">
                <a:solidFill>
                  <a:srgbClr val="212121"/>
                </a:solidFill>
                <a:effectLst/>
              </a:rPr>
              <a:t> challenges in </a:t>
            </a:r>
            <a:r>
              <a:rPr lang="fr-FR" sz="1400" b="0" i="1" dirty="0" err="1">
                <a:solidFill>
                  <a:srgbClr val="212121"/>
                </a:solidFill>
                <a:effectLst/>
              </a:rPr>
              <a:t>diagnosis</a:t>
            </a:r>
            <a:r>
              <a:rPr lang="fr-FR" sz="1400" b="0" i="1" dirty="0">
                <a:solidFill>
                  <a:srgbClr val="212121"/>
                </a:solidFill>
                <a:effectLst/>
              </a:rPr>
              <a:t> and </a:t>
            </a:r>
            <a:r>
              <a:rPr lang="fr-FR" sz="1400" b="0" i="1" dirty="0" err="1">
                <a:solidFill>
                  <a:srgbClr val="212121"/>
                </a:solidFill>
                <a:effectLst/>
              </a:rPr>
              <a:t>treatment</a:t>
            </a:r>
            <a:r>
              <a:rPr lang="fr-FR" sz="1400" b="0" i="1" dirty="0">
                <a:solidFill>
                  <a:srgbClr val="212121"/>
                </a:solidFill>
                <a:effectLst/>
              </a:rPr>
              <a:t> of </a:t>
            </a:r>
            <a:r>
              <a:rPr lang="fr-FR" sz="1400" b="0" i="1" dirty="0" err="1">
                <a:solidFill>
                  <a:srgbClr val="212121"/>
                </a:solidFill>
                <a:effectLst/>
              </a:rPr>
              <a:t>recurrent</a:t>
            </a:r>
            <a:r>
              <a:rPr lang="fr-FR" sz="1400" b="0" i="1" dirty="0">
                <a:solidFill>
                  <a:srgbClr val="212121"/>
                </a:solidFill>
                <a:effectLst/>
              </a:rPr>
              <a:t> vulvovaginal </a:t>
            </a:r>
            <a:r>
              <a:rPr lang="fr-FR" sz="1400" b="0" i="1" dirty="0" err="1">
                <a:solidFill>
                  <a:srgbClr val="212121"/>
                </a:solidFill>
                <a:effectLst/>
              </a:rPr>
              <a:t>candidiasis</a:t>
            </a:r>
            <a:r>
              <a:rPr lang="fr-FR" sz="1400" b="0" i="1" dirty="0">
                <a:solidFill>
                  <a:srgbClr val="212121"/>
                </a:solidFill>
                <a:effectLst/>
              </a:rPr>
              <a:t>. SAGE Open Med. 2022 Sep 8;10:20503121221115201. </a:t>
            </a:r>
            <a:r>
              <a:rPr lang="fr-FR" sz="1400" b="0" i="1" dirty="0" err="1">
                <a:solidFill>
                  <a:srgbClr val="212121"/>
                </a:solidFill>
                <a:effectLst/>
              </a:rPr>
              <a:t>doi</a:t>
            </a:r>
            <a:r>
              <a:rPr lang="fr-FR" sz="1400" b="0" i="1" dirty="0">
                <a:solidFill>
                  <a:srgbClr val="212121"/>
                </a:solidFill>
                <a:effectLst/>
              </a:rPr>
              <a:t>: 10.1177/20503121221115201. PMID: 36105548; PMCID: PMC9465564.</a:t>
            </a:r>
            <a:endParaRPr lang="fr-FR" sz="1400" i="1" dirty="0"/>
          </a:p>
        </p:txBody>
      </p:sp>
      <p:pic>
        <p:nvPicPr>
          <p:cNvPr id="6" name="Picture 2" descr="Candida albicans creuse des tunnels transcellulaires ⋅ Inserm, La science  pour la santé">
            <a:extLst>
              <a:ext uri="{FF2B5EF4-FFF2-40B4-BE49-F238E27FC236}">
                <a16:creationId xmlns:a16="http://schemas.microsoft.com/office/drawing/2014/main" id="{A885E564-3864-2481-DE83-FEEA572CF2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1978" y="40925"/>
            <a:ext cx="4330022" cy="2424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931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ulva y vagina – Conceptos generales e higiene – Vera Ciclos Sostenibles">
            <a:extLst>
              <a:ext uri="{FF2B5EF4-FFF2-40B4-BE49-F238E27FC236}">
                <a16:creationId xmlns:a16="http://schemas.microsoft.com/office/drawing/2014/main" id="{2962B405-74CF-6FC3-034F-09D30F9D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4173" y="-270963"/>
            <a:ext cx="6155703" cy="3077852"/>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F31B5C7A-C8E0-C324-83B8-405D1A159A5D}"/>
              </a:ext>
            </a:extLst>
          </p:cNvPr>
          <p:cNvSpPr>
            <a:spLocks noGrp="1"/>
          </p:cNvSpPr>
          <p:nvPr>
            <p:ph type="title"/>
          </p:nvPr>
        </p:nvSpPr>
        <p:spPr>
          <a:xfrm>
            <a:off x="450979" y="323137"/>
            <a:ext cx="10515600" cy="1325563"/>
          </a:xfrm>
        </p:spPr>
        <p:txBody>
          <a:bodyPr/>
          <a:lstStyle/>
          <a:p>
            <a:r>
              <a:rPr lang="fr-FR" b="1" dirty="0">
                <a:solidFill>
                  <a:srgbClr val="002060"/>
                </a:solidFill>
                <a:latin typeface="+mn-lt"/>
              </a:rPr>
              <a:t>Mesure du pH vaginal</a:t>
            </a:r>
          </a:p>
        </p:txBody>
      </p:sp>
      <p:sp>
        <p:nvSpPr>
          <p:cNvPr id="4" name="Espace réservé du contenu 3">
            <a:extLst>
              <a:ext uri="{FF2B5EF4-FFF2-40B4-BE49-F238E27FC236}">
                <a16:creationId xmlns:a16="http://schemas.microsoft.com/office/drawing/2014/main" id="{9195BB00-D075-E0EA-B430-8F3D942E901E}"/>
              </a:ext>
            </a:extLst>
          </p:cNvPr>
          <p:cNvSpPr>
            <a:spLocks noGrp="1"/>
          </p:cNvSpPr>
          <p:nvPr>
            <p:ph idx="1"/>
          </p:nvPr>
        </p:nvSpPr>
        <p:spPr>
          <a:xfrm>
            <a:off x="484695" y="1690688"/>
            <a:ext cx="10515600" cy="4351338"/>
          </a:xfrm>
        </p:spPr>
        <p:txBody>
          <a:bodyPr/>
          <a:lstStyle/>
          <a:p>
            <a:r>
              <a:rPr lang="fr-FR" dirty="0"/>
              <a:t>Etude américaine 2018</a:t>
            </a:r>
          </a:p>
          <a:p>
            <a:r>
              <a:rPr lang="fr-FR" dirty="0"/>
              <a:t>En cas de suspicion de candidose </a:t>
            </a:r>
          </a:p>
          <a:p>
            <a:pPr lvl="1"/>
            <a:r>
              <a:rPr lang="fr-FR" dirty="0"/>
              <a:t>Sur plus de 52 000 cas de candidose : 1,4 % des gynécologues ont mesuré le ph vaginal (0,3 % des MG)</a:t>
            </a:r>
          </a:p>
          <a:p>
            <a:pPr lvl="1"/>
            <a:r>
              <a:rPr lang="fr-FR" dirty="0"/>
              <a:t>Sur 1448 cas de candidose récidivante : mesure du pH : 2,3 %</a:t>
            </a:r>
          </a:p>
          <a:p>
            <a:r>
              <a:rPr lang="fr-FR" dirty="0"/>
              <a:t>Pourtant :</a:t>
            </a:r>
          </a:p>
          <a:p>
            <a:pPr lvl="1"/>
            <a:r>
              <a:rPr lang="fr-FR" dirty="0"/>
              <a:t>Un pH normal (3,5-4,5) confirme une possible candidose (selon critères cliniques)</a:t>
            </a:r>
          </a:p>
          <a:p>
            <a:pPr lvl="1"/>
            <a:r>
              <a:rPr lang="fr-FR" dirty="0"/>
              <a:t>Un pH &gt; 4,5 indique soit une autre étiologie (</a:t>
            </a:r>
            <a:r>
              <a:rPr lang="fr-FR" dirty="0" err="1"/>
              <a:t>vaginose</a:t>
            </a:r>
            <a:r>
              <a:rPr lang="fr-FR" dirty="0"/>
              <a:t>), soit une étiologie mixte</a:t>
            </a:r>
          </a:p>
        </p:txBody>
      </p:sp>
      <p:sp>
        <p:nvSpPr>
          <p:cNvPr id="5" name="ZoneTexte 4">
            <a:extLst>
              <a:ext uri="{FF2B5EF4-FFF2-40B4-BE49-F238E27FC236}">
                <a16:creationId xmlns:a16="http://schemas.microsoft.com/office/drawing/2014/main" id="{6F9EC109-1182-7A24-AA1B-1108E9946BC2}"/>
              </a:ext>
            </a:extLst>
          </p:cNvPr>
          <p:cNvSpPr txBox="1"/>
          <p:nvPr/>
        </p:nvSpPr>
        <p:spPr>
          <a:xfrm>
            <a:off x="150829" y="5942568"/>
            <a:ext cx="11825012" cy="738664"/>
          </a:xfrm>
          <a:prstGeom prst="rect">
            <a:avLst/>
          </a:prstGeom>
          <a:noFill/>
        </p:spPr>
        <p:txBody>
          <a:bodyPr wrap="square" rtlCol="0">
            <a:spAutoFit/>
          </a:bodyPr>
          <a:lstStyle/>
          <a:p>
            <a:r>
              <a:rPr lang="fr-FR" sz="1400" b="0" i="1" dirty="0">
                <a:solidFill>
                  <a:srgbClr val="212121"/>
                </a:solidFill>
                <a:effectLst/>
              </a:rPr>
              <a:t>Benedict K, Lyman M, Jackson BR. Possible </a:t>
            </a:r>
            <a:r>
              <a:rPr lang="fr-FR" sz="1400" b="0" i="1" dirty="0" err="1">
                <a:solidFill>
                  <a:srgbClr val="212121"/>
                </a:solidFill>
                <a:effectLst/>
              </a:rPr>
              <a:t>misdiagnosis</a:t>
            </a:r>
            <a:r>
              <a:rPr lang="fr-FR" sz="1400" b="0" i="1" dirty="0">
                <a:solidFill>
                  <a:srgbClr val="212121"/>
                </a:solidFill>
                <a:effectLst/>
              </a:rPr>
              <a:t>, </a:t>
            </a:r>
            <a:r>
              <a:rPr lang="fr-FR" sz="1400" b="0" i="1" dirty="0" err="1">
                <a:solidFill>
                  <a:srgbClr val="212121"/>
                </a:solidFill>
                <a:effectLst/>
              </a:rPr>
              <a:t>inappropriate</a:t>
            </a:r>
            <a:r>
              <a:rPr lang="fr-FR" sz="1400" b="0" i="1" dirty="0">
                <a:solidFill>
                  <a:srgbClr val="212121"/>
                </a:solidFill>
                <a:effectLst/>
              </a:rPr>
              <a:t> </a:t>
            </a:r>
            <a:r>
              <a:rPr lang="fr-FR" sz="1400" b="0" i="1" dirty="0" err="1">
                <a:solidFill>
                  <a:srgbClr val="212121"/>
                </a:solidFill>
                <a:effectLst/>
              </a:rPr>
              <a:t>empiric</a:t>
            </a:r>
            <a:r>
              <a:rPr lang="fr-FR" sz="1400" b="0" i="1" dirty="0">
                <a:solidFill>
                  <a:srgbClr val="212121"/>
                </a:solidFill>
                <a:effectLst/>
              </a:rPr>
              <a:t> </a:t>
            </a:r>
            <a:r>
              <a:rPr lang="fr-FR" sz="1400" b="0" i="1" dirty="0" err="1">
                <a:solidFill>
                  <a:srgbClr val="212121"/>
                </a:solidFill>
                <a:effectLst/>
              </a:rPr>
              <a:t>treatment</a:t>
            </a:r>
            <a:r>
              <a:rPr lang="fr-FR" sz="1400" b="0" i="1" dirty="0">
                <a:solidFill>
                  <a:srgbClr val="212121"/>
                </a:solidFill>
                <a:effectLst/>
              </a:rPr>
              <a:t>, and </a:t>
            </a:r>
            <a:r>
              <a:rPr lang="fr-FR" sz="1400" b="0" i="1" dirty="0" err="1">
                <a:solidFill>
                  <a:srgbClr val="212121"/>
                </a:solidFill>
                <a:effectLst/>
              </a:rPr>
              <a:t>opportunities</a:t>
            </a:r>
            <a:r>
              <a:rPr lang="fr-FR" sz="1400" b="0" i="1" dirty="0">
                <a:solidFill>
                  <a:srgbClr val="212121"/>
                </a:solidFill>
                <a:effectLst/>
              </a:rPr>
              <a:t> for </a:t>
            </a:r>
            <a:r>
              <a:rPr lang="fr-FR" sz="1400" b="0" i="1" dirty="0" err="1">
                <a:solidFill>
                  <a:srgbClr val="212121"/>
                </a:solidFill>
                <a:effectLst/>
              </a:rPr>
              <a:t>increased</a:t>
            </a:r>
            <a:r>
              <a:rPr lang="fr-FR" sz="1400" b="0" i="1" dirty="0">
                <a:solidFill>
                  <a:srgbClr val="212121"/>
                </a:solidFill>
                <a:effectLst/>
              </a:rPr>
              <a:t> diagnostic </a:t>
            </a:r>
            <a:r>
              <a:rPr lang="fr-FR" sz="1400" b="0" i="1" dirty="0" err="1">
                <a:solidFill>
                  <a:srgbClr val="212121"/>
                </a:solidFill>
                <a:effectLst/>
              </a:rPr>
              <a:t>testing</a:t>
            </a:r>
            <a:r>
              <a:rPr lang="fr-FR" sz="1400" b="0" i="1" dirty="0">
                <a:solidFill>
                  <a:srgbClr val="212121"/>
                </a:solidFill>
                <a:effectLst/>
              </a:rPr>
              <a:t> for patients </a:t>
            </a:r>
            <a:r>
              <a:rPr lang="fr-FR" sz="1400" b="0" i="1" dirty="0" err="1">
                <a:solidFill>
                  <a:srgbClr val="212121"/>
                </a:solidFill>
                <a:effectLst/>
              </a:rPr>
              <a:t>with</a:t>
            </a:r>
            <a:r>
              <a:rPr lang="fr-FR" sz="1400" b="0" i="1" dirty="0">
                <a:solidFill>
                  <a:srgbClr val="212121"/>
                </a:solidFill>
                <a:effectLst/>
              </a:rPr>
              <a:t> vulvovaginal </a:t>
            </a:r>
            <a:r>
              <a:rPr lang="fr-FR" sz="1400" b="0" i="1" dirty="0" err="1">
                <a:solidFill>
                  <a:srgbClr val="212121"/>
                </a:solidFill>
                <a:effectLst/>
              </a:rPr>
              <a:t>candidiasis</a:t>
            </a:r>
            <a:r>
              <a:rPr lang="fr-FR" sz="1400" b="0" i="1" dirty="0">
                <a:solidFill>
                  <a:srgbClr val="212121"/>
                </a:solidFill>
                <a:effectLst/>
              </a:rPr>
              <a:t>-United States, 2018. </a:t>
            </a:r>
            <a:r>
              <a:rPr lang="fr-FR" sz="1400" b="0" i="1" dirty="0" err="1">
                <a:solidFill>
                  <a:srgbClr val="212121"/>
                </a:solidFill>
                <a:effectLst/>
              </a:rPr>
              <a:t>PLoS</a:t>
            </a:r>
            <a:r>
              <a:rPr lang="fr-FR" sz="1400" b="0" i="1" dirty="0">
                <a:solidFill>
                  <a:srgbClr val="212121"/>
                </a:solidFill>
                <a:effectLst/>
              </a:rPr>
              <a:t> One. 2022 </a:t>
            </a:r>
            <a:r>
              <a:rPr lang="fr-FR" sz="1400" b="0" i="1" dirty="0" err="1">
                <a:solidFill>
                  <a:srgbClr val="212121"/>
                </a:solidFill>
                <a:effectLst/>
              </a:rPr>
              <a:t>Apr</a:t>
            </a:r>
            <a:r>
              <a:rPr lang="fr-FR" sz="1400" b="0" i="1" dirty="0">
                <a:solidFill>
                  <a:srgbClr val="212121"/>
                </a:solidFill>
                <a:effectLst/>
              </a:rPr>
              <a:t> 28;17(4):e0267866. </a:t>
            </a:r>
            <a:r>
              <a:rPr lang="fr-FR" sz="1400" b="0" i="1" dirty="0" err="1">
                <a:solidFill>
                  <a:srgbClr val="212121"/>
                </a:solidFill>
                <a:effectLst/>
              </a:rPr>
              <a:t>doi</a:t>
            </a:r>
            <a:r>
              <a:rPr lang="fr-FR" sz="1400" b="0" i="1" dirty="0">
                <a:solidFill>
                  <a:srgbClr val="212121"/>
                </a:solidFill>
                <a:effectLst/>
              </a:rPr>
              <a:t>: 10.1371/journal.pone.0267866. PMID: 35482794; PMCID: PMC9049332.</a:t>
            </a:r>
            <a:endParaRPr lang="fr-FR" sz="1400" i="1" dirty="0"/>
          </a:p>
        </p:txBody>
      </p:sp>
    </p:spTree>
    <p:extLst>
      <p:ext uri="{BB962C8B-B14F-4D97-AF65-F5344CB8AC3E}">
        <p14:creationId xmlns:p14="http://schemas.microsoft.com/office/powerpoint/2010/main" val="1504760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0AE394F-AFF1-4485-AF1F-7387A2F04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5AE6E59-790C-5ED1-0F0A-7C3DB50FA3C0}"/>
              </a:ext>
            </a:extLst>
          </p:cNvPr>
          <p:cNvPicPr>
            <a:picLocks noChangeAspect="1"/>
          </p:cNvPicPr>
          <p:nvPr/>
        </p:nvPicPr>
        <p:blipFill rotWithShape="1">
          <a:blip r:embed="rId2"/>
          <a:srcRect b="1747"/>
          <a:stretch/>
        </p:blipFill>
        <p:spPr>
          <a:xfrm>
            <a:off x="6095" y="41998"/>
            <a:ext cx="12191999" cy="6857990"/>
          </a:xfrm>
          <a:prstGeom prst="rect">
            <a:avLst/>
          </a:prstGeom>
        </p:spPr>
      </p:pic>
      <p:sp>
        <p:nvSpPr>
          <p:cNvPr id="13" name="Rectangle 12">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0629D044-8B77-445E-B730-6B129997E468}"/>
              </a:ext>
            </a:extLst>
          </p:cNvPr>
          <p:cNvSpPr>
            <a:spLocks noGrp="1"/>
          </p:cNvSpPr>
          <p:nvPr>
            <p:ph type="title"/>
          </p:nvPr>
        </p:nvSpPr>
        <p:spPr>
          <a:xfrm>
            <a:off x="321733" y="554845"/>
            <a:ext cx="10656891" cy="3902673"/>
          </a:xfrm>
        </p:spPr>
        <p:txBody>
          <a:bodyPr vert="horz" lIns="91440" tIns="45720" rIns="91440" bIns="45720" rtlCol="0" anchor="t">
            <a:normAutofit/>
          </a:bodyPr>
          <a:lstStyle/>
          <a:p>
            <a:r>
              <a:rPr lang="en-US" sz="5200" b="1">
                <a:solidFill>
                  <a:srgbClr val="FFFFFF"/>
                </a:solidFill>
              </a:rPr>
              <a:t>Les traitements « classiques »</a:t>
            </a:r>
          </a:p>
        </p:txBody>
      </p:sp>
      <p:sp>
        <p:nvSpPr>
          <p:cNvPr id="15" name="Rectangle 14">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u texte 4">
            <a:extLst>
              <a:ext uri="{FF2B5EF4-FFF2-40B4-BE49-F238E27FC236}">
                <a16:creationId xmlns:a16="http://schemas.microsoft.com/office/drawing/2014/main" id="{DE8671D9-EB6A-4BBE-AD9E-461084094243}"/>
              </a:ext>
            </a:extLst>
          </p:cNvPr>
          <p:cNvSpPr>
            <a:spLocks noGrp="1"/>
          </p:cNvSpPr>
          <p:nvPr>
            <p:ph type="body" idx="1"/>
          </p:nvPr>
        </p:nvSpPr>
        <p:spPr>
          <a:xfrm>
            <a:off x="315523" y="4718033"/>
            <a:ext cx="10678296" cy="1175039"/>
          </a:xfrm>
        </p:spPr>
        <p:txBody>
          <a:bodyPr vert="horz" lIns="91440" tIns="45720" rIns="91440" bIns="45720" rtlCol="0" anchor="b">
            <a:normAutofit/>
          </a:bodyPr>
          <a:lstStyle/>
          <a:p>
            <a:r>
              <a:rPr lang="en-US" sz="3200" b="1" i="1" dirty="0">
                <a:solidFill>
                  <a:srgbClr val="FFFFFF"/>
                </a:solidFill>
              </a:rPr>
              <a:t>Et </a:t>
            </a:r>
            <a:r>
              <a:rPr lang="en-US" sz="3200" b="1" i="1" dirty="0" err="1">
                <a:solidFill>
                  <a:srgbClr val="FFFFFF"/>
                </a:solidFill>
              </a:rPr>
              <a:t>leurs</a:t>
            </a:r>
            <a:r>
              <a:rPr lang="en-US" sz="3200" b="1" i="1" dirty="0">
                <a:solidFill>
                  <a:srgbClr val="FFFFFF"/>
                </a:solidFill>
              </a:rPr>
              <a:t> </a:t>
            </a:r>
            <a:r>
              <a:rPr lang="en-US" sz="3200" b="1" i="1" dirty="0" err="1">
                <a:solidFill>
                  <a:srgbClr val="FFFFFF"/>
                </a:solidFill>
              </a:rPr>
              <a:t>limites</a:t>
            </a:r>
            <a:r>
              <a:rPr lang="en-US" sz="3200" b="1" i="1" dirty="0">
                <a:solidFill>
                  <a:srgbClr val="FFFFFF"/>
                </a:solidFill>
              </a:rPr>
              <a:t>…</a:t>
            </a:r>
          </a:p>
        </p:txBody>
      </p:sp>
    </p:spTree>
    <p:extLst>
      <p:ext uri="{BB962C8B-B14F-4D97-AF65-F5344CB8AC3E}">
        <p14:creationId xmlns:p14="http://schemas.microsoft.com/office/powerpoint/2010/main" val="668537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50EB240-74C0-412A-96A0-11474B04CF95}"/>
              </a:ext>
            </a:extLst>
          </p:cNvPr>
          <p:cNvSpPr>
            <a:spLocks noGrp="1"/>
          </p:cNvSpPr>
          <p:nvPr>
            <p:ph type="title"/>
          </p:nvPr>
        </p:nvSpPr>
        <p:spPr>
          <a:xfrm>
            <a:off x="581181" y="232899"/>
            <a:ext cx="10515600" cy="1325563"/>
          </a:xfrm>
        </p:spPr>
        <p:txBody>
          <a:bodyPr>
            <a:normAutofit/>
          </a:bodyPr>
          <a:lstStyle/>
          <a:p>
            <a:r>
              <a:rPr lang="fr-FR" sz="3600" b="1" dirty="0">
                <a:solidFill>
                  <a:srgbClr val="002060"/>
                </a:solidFill>
                <a:latin typeface="+mn-lt"/>
              </a:rPr>
              <a:t>Candidose vulvo-vaginale</a:t>
            </a:r>
          </a:p>
        </p:txBody>
      </p:sp>
      <p:graphicFrame>
        <p:nvGraphicFramePr>
          <p:cNvPr id="11" name="Espace réservé du contenu 2">
            <a:extLst>
              <a:ext uri="{FF2B5EF4-FFF2-40B4-BE49-F238E27FC236}">
                <a16:creationId xmlns:a16="http://schemas.microsoft.com/office/drawing/2014/main" id="{DC8BF51C-284D-22C7-FC9A-008B052A683B}"/>
              </a:ext>
            </a:extLst>
          </p:cNvPr>
          <p:cNvGraphicFramePr>
            <a:graphicFrameLocks noGrp="1"/>
          </p:cNvGraphicFramePr>
          <p:nvPr>
            <p:ph idx="1"/>
            <p:extLst>
              <p:ext uri="{D42A27DB-BD31-4B8C-83A1-F6EECF244321}">
                <p14:modId xmlns:p14="http://schemas.microsoft.com/office/powerpoint/2010/main" val="1741403796"/>
              </p:ext>
            </p:extLst>
          </p:nvPr>
        </p:nvGraphicFramePr>
        <p:xfrm>
          <a:off x="260377" y="1715572"/>
          <a:ext cx="11855017" cy="4074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ZoneTexte 6">
            <a:extLst>
              <a:ext uri="{FF2B5EF4-FFF2-40B4-BE49-F238E27FC236}">
                <a16:creationId xmlns:a16="http://schemas.microsoft.com/office/drawing/2014/main" id="{66DBA12A-D367-4C26-AB8E-71D5BEAC3833}"/>
              </a:ext>
            </a:extLst>
          </p:cNvPr>
          <p:cNvSpPr txBox="1"/>
          <p:nvPr/>
        </p:nvSpPr>
        <p:spPr>
          <a:xfrm>
            <a:off x="110396" y="6064417"/>
            <a:ext cx="11855017" cy="769441"/>
          </a:xfrm>
          <a:prstGeom prst="rect">
            <a:avLst/>
          </a:prstGeom>
          <a:noFill/>
        </p:spPr>
        <p:txBody>
          <a:bodyPr wrap="square" rtlCol="0">
            <a:spAutoFit/>
          </a:bodyPr>
          <a:lstStyle/>
          <a:p>
            <a:pPr marL="342900" indent="-342900">
              <a:buFont typeface="+mj-lt"/>
              <a:buAutoNum type="arabicPeriod"/>
            </a:pPr>
            <a:r>
              <a:rPr lang="fr-FR" sz="1100" b="0" i="1" dirty="0" err="1">
                <a:solidFill>
                  <a:srgbClr val="212121"/>
                </a:solidFill>
                <a:effectLst/>
              </a:rPr>
              <a:t>Donders</a:t>
            </a:r>
            <a:r>
              <a:rPr lang="fr-FR" sz="1100" b="0" i="1" dirty="0">
                <a:solidFill>
                  <a:srgbClr val="212121"/>
                </a:solidFill>
                <a:effectLst/>
              </a:rPr>
              <a:t> G, et al </a:t>
            </a:r>
            <a:r>
              <a:rPr lang="fr-FR" sz="1100" b="0" i="1" dirty="0" err="1">
                <a:solidFill>
                  <a:srgbClr val="212121"/>
                </a:solidFill>
                <a:effectLst/>
              </a:rPr>
              <a:t>Individualized</a:t>
            </a:r>
            <a:r>
              <a:rPr lang="fr-FR" sz="1100" b="0" i="1" dirty="0">
                <a:solidFill>
                  <a:srgbClr val="212121"/>
                </a:solidFill>
                <a:effectLst/>
              </a:rPr>
              <a:t> </a:t>
            </a:r>
            <a:r>
              <a:rPr lang="fr-FR" sz="1100" b="0" i="1" dirty="0" err="1">
                <a:solidFill>
                  <a:srgbClr val="212121"/>
                </a:solidFill>
                <a:effectLst/>
              </a:rPr>
              <a:t>decreasing</a:t>
            </a:r>
            <a:r>
              <a:rPr lang="fr-FR" sz="1100" b="0" i="1" dirty="0">
                <a:solidFill>
                  <a:srgbClr val="212121"/>
                </a:solidFill>
                <a:effectLst/>
              </a:rPr>
              <a:t>-dose maintenance </a:t>
            </a:r>
            <a:r>
              <a:rPr lang="fr-FR" sz="1100" b="0" i="1" dirty="0" err="1">
                <a:solidFill>
                  <a:srgbClr val="212121"/>
                </a:solidFill>
                <a:effectLst/>
              </a:rPr>
              <a:t>fluconazole</a:t>
            </a:r>
            <a:r>
              <a:rPr lang="fr-FR" sz="1100" b="0" i="1" dirty="0">
                <a:solidFill>
                  <a:srgbClr val="212121"/>
                </a:solidFill>
                <a:effectLst/>
              </a:rPr>
              <a:t> </a:t>
            </a:r>
            <a:r>
              <a:rPr lang="fr-FR" sz="1100" b="0" i="1" dirty="0" err="1">
                <a:solidFill>
                  <a:srgbClr val="212121"/>
                </a:solidFill>
                <a:effectLst/>
              </a:rPr>
              <a:t>regimen</a:t>
            </a:r>
            <a:r>
              <a:rPr lang="fr-FR" sz="1100" b="0" i="1" dirty="0">
                <a:solidFill>
                  <a:srgbClr val="212121"/>
                </a:solidFill>
                <a:effectLst/>
              </a:rPr>
              <a:t> for </a:t>
            </a:r>
            <a:r>
              <a:rPr lang="fr-FR" sz="1100" b="0" i="1" dirty="0" err="1">
                <a:solidFill>
                  <a:srgbClr val="212121"/>
                </a:solidFill>
                <a:effectLst/>
              </a:rPr>
              <a:t>recurrent</a:t>
            </a:r>
            <a:r>
              <a:rPr lang="fr-FR" sz="1100" b="0" i="1" dirty="0">
                <a:solidFill>
                  <a:srgbClr val="212121"/>
                </a:solidFill>
                <a:effectLst/>
              </a:rPr>
              <a:t> vulvovaginal </a:t>
            </a:r>
            <a:r>
              <a:rPr lang="fr-FR" sz="1100" b="0" i="1" dirty="0" err="1">
                <a:solidFill>
                  <a:srgbClr val="212121"/>
                </a:solidFill>
                <a:effectLst/>
              </a:rPr>
              <a:t>candidiasis</a:t>
            </a:r>
            <a:r>
              <a:rPr lang="fr-FR" sz="1100" b="0" i="1" dirty="0">
                <a:solidFill>
                  <a:srgbClr val="212121"/>
                </a:solidFill>
                <a:effectLst/>
              </a:rPr>
              <a:t> (</a:t>
            </a:r>
            <a:r>
              <a:rPr lang="fr-FR" sz="1100" b="0" i="1" dirty="0" err="1">
                <a:solidFill>
                  <a:srgbClr val="212121"/>
                </a:solidFill>
                <a:effectLst/>
              </a:rPr>
              <a:t>ReCiDiF</a:t>
            </a:r>
            <a:r>
              <a:rPr lang="fr-FR" sz="1100" b="0" i="1" dirty="0">
                <a:solidFill>
                  <a:srgbClr val="212121"/>
                </a:solidFill>
                <a:effectLst/>
              </a:rPr>
              <a:t> trial). Am J </a:t>
            </a:r>
            <a:r>
              <a:rPr lang="fr-FR" sz="1100" b="0" i="1" dirty="0" err="1">
                <a:solidFill>
                  <a:srgbClr val="212121"/>
                </a:solidFill>
                <a:effectLst/>
              </a:rPr>
              <a:t>Obstet</a:t>
            </a:r>
            <a:r>
              <a:rPr lang="fr-FR" sz="1100" b="0" i="1" dirty="0">
                <a:solidFill>
                  <a:srgbClr val="212121"/>
                </a:solidFill>
                <a:effectLst/>
              </a:rPr>
              <a:t> </a:t>
            </a:r>
            <a:r>
              <a:rPr lang="fr-FR" sz="1100" b="0" i="1" dirty="0" err="1">
                <a:solidFill>
                  <a:srgbClr val="212121"/>
                </a:solidFill>
                <a:effectLst/>
              </a:rPr>
              <a:t>Gynecol</a:t>
            </a:r>
            <a:r>
              <a:rPr lang="fr-FR" sz="1100" b="0" i="1" dirty="0">
                <a:solidFill>
                  <a:srgbClr val="212121"/>
                </a:solidFill>
                <a:effectLst/>
              </a:rPr>
              <a:t>. 2008 Dec;199(6):613.e1-9. </a:t>
            </a:r>
            <a:r>
              <a:rPr lang="fr-FR" sz="1100" b="0" i="1" dirty="0" err="1">
                <a:solidFill>
                  <a:srgbClr val="212121"/>
                </a:solidFill>
                <a:effectLst/>
              </a:rPr>
              <a:t>doi</a:t>
            </a:r>
            <a:r>
              <a:rPr lang="fr-FR" sz="1100" b="0" i="1" dirty="0">
                <a:solidFill>
                  <a:srgbClr val="212121"/>
                </a:solidFill>
                <a:effectLst/>
              </a:rPr>
              <a:t>: 10.1016/j.ajog.2008.06.029. Epub 2008 </a:t>
            </a:r>
            <a:r>
              <a:rPr lang="fr-FR" sz="1100" b="0" i="1" dirty="0" err="1">
                <a:solidFill>
                  <a:srgbClr val="212121"/>
                </a:solidFill>
                <a:effectLst/>
              </a:rPr>
              <a:t>Oct</a:t>
            </a:r>
            <a:r>
              <a:rPr lang="fr-FR" sz="1100" b="0" i="1" dirty="0">
                <a:solidFill>
                  <a:srgbClr val="212121"/>
                </a:solidFill>
                <a:effectLst/>
              </a:rPr>
              <a:t> 30. PMID: 18976735.</a:t>
            </a:r>
          </a:p>
          <a:p>
            <a:pPr marL="342900" indent="-342900">
              <a:buFont typeface="+mj-lt"/>
              <a:buAutoNum type="arabicPeriod"/>
            </a:pPr>
            <a:r>
              <a:rPr lang="fr-FR" sz="1100" i="1" dirty="0" err="1"/>
              <a:t>Mendling</a:t>
            </a:r>
            <a:r>
              <a:rPr lang="fr-FR" sz="1100" i="1" dirty="0"/>
              <a:t> W, et al. Guideline: vulvovaginal </a:t>
            </a:r>
            <a:r>
              <a:rPr lang="fr-FR" sz="1100" i="1" dirty="0" err="1"/>
              <a:t>candidosis</a:t>
            </a:r>
            <a:r>
              <a:rPr lang="fr-FR" sz="1100" i="1" dirty="0"/>
              <a:t> (AWMF 015/072), S2k (</a:t>
            </a:r>
            <a:r>
              <a:rPr lang="fr-FR" sz="1100" i="1" dirty="0" err="1"/>
              <a:t>excluding</a:t>
            </a:r>
            <a:r>
              <a:rPr lang="fr-FR" sz="1100" i="1" dirty="0"/>
              <a:t> </a:t>
            </a:r>
            <a:r>
              <a:rPr lang="fr-FR" sz="1100" i="1" dirty="0" err="1"/>
              <a:t>chronic</a:t>
            </a:r>
            <a:r>
              <a:rPr lang="fr-FR" sz="1100" i="1" dirty="0"/>
              <a:t> </a:t>
            </a:r>
            <a:r>
              <a:rPr lang="fr-FR" sz="1100" i="1" dirty="0" err="1"/>
              <a:t>mucocutaneous</a:t>
            </a:r>
            <a:r>
              <a:rPr lang="fr-FR" sz="1100" i="1" dirty="0"/>
              <a:t> </a:t>
            </a:r>
            <a:r>
              <a:rPr lang="fr-FR" sz="1100" i="1" dirty="0" err="1"/>
              <a:t>candidosis</a:t>
            </a:r>
            <a:r>
              <a:rPr lang="fr-FR" sz="1100" i="1" dirty="0"/>
              <a:t>). Mycoses 2015;58 </a:t>
            </a:r>
            <a:r>
              <a:rPr lang="fr-FR" sz="1100" i="1" dirty="0" err="1"/>
              <a:t>Suppl</a:t>
            </a:r>
            <a:r>
              <a:rPr lang="fr-FR" sz="1100" i="1" dirty="0"/>
              <a:t> 1:1–15.</a:t>
            </a:r>
            <a:endParaRPr lang="en-US" sz="1100" i="1" dirty="0"/>
          </a:p>
          <a:p>
            <a:pPr marL="342900" indent="-342900">
              <a:buFont typeface="+mj-lt"/>
              <a:buAutoNum type="arabicPeriod"/>
            </a:pPr>
            <a:endParaRPr lang="fr-FR" sz="1100" i="1" dirty="0"/>
          </a:p>
        </p:txBody>
      </p:sp>
      <p:pic>
        <p:nvPicPr>
          <p:cNvPr id="5" name="Picture 2" descr="Vaginal Yeast Infections | Lorna Vanderhaeghe">
            <a:extLst>
              <a:ext uri="{FF2B5EF4-FFF2-40B4-BE49-F238E27FC236}">
                <a16:creationId xmlns:a16="http://schemas.microsoft.com/office/drawing/2014/main" id="{D77E8C1B-09A3-49C5-95CA-F1C78FC17C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9882" y="24142"/>
            <a:ext cx="2600011" cy="1730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00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F75332-6FEF-4CD5-ACCB-9C7A0C1ECEB7}"/>
              </a:ext>
            </a:extLst>
          </p:cNvPr>
          <p:cNvSpPr>
            <a:spLocks noGrp="1"/>
          </p:cNvSpPr>
          <p:nvPr>
            <p:ph type="title"/>
          </p:nvPr>
        </p:nvSpPr>
        <p:spPr>
          <a:xfrm>
            <a:off x="1913272" y="2203767"/>
            <a:ext cx="3722933" cy="1705414"/>
          </a:xfrm>
          <a:ln w="25400" cap="sq">
            <a:solidFill>
              <a:srgbClr val="FFFFFF"/>
            </a:solidFill>
            <a:miter lim="800000"/>
          </a:ln>
        </p:spPr>
        <p:txBody>
          <a:bodyPr vert="horz" wrap="square" lIns="91440" tIns="45720" rIns="91440" bIns="45720" rtlCol="0" anchor="ctr">
            <a:normAutofit/>
          </a:bodyPr>
          <a:lstStyle/>
          <a:p>
            <a:pPr algn="ctr"/>
            <a:r>
              <a:rPr lang="en-US" sz="3600" kern="1200">
                <a:solidFill>
                  <a:srgbClr val="FFFFFF"/>
                </a:solidFill>
                <a:latin typeface="+mj-lt"/>
                <a:ea typeface="+mj-ea"/>
                <a:cs typeface="+mj-cs"/>
              </a:rPr>
              <a:t>7 communautés microbiennes (CST)</a:t>
            </a:r>
          </a:p>
        </p:txBody>
      </p:sp>
      <p:sp>
        <p:nvSpPr>
          <p:cNvPr id="5" name="Espace réservé du contenu 4">
            <a:extLst>
              <a:ext uri="{FF2B5EF4-FFF2-40B4-BE49-F238E27FC236}">
                <a16:creationId xmlns:a16="http://schemas.microsoft.com/office/drawing/2014/main" id="{E7623054-55B3-4A1B-A19F-C148DD383C4B}"/>
              </a:ext>
            </a:extLst>
          </p:cNvPr>
          <p:cNvSpPr>
            <a:spLocks noGrp="1"/>
          </p:cNvSpPr>
          <p:nvPr>
            <p:ph idx="1"/>
          </p:nvPr>
        </p:nvSpPr>
        <p:spPr>
          <a:xfrm>
            <a:off x="245267" y="1969684"/>
            <a:ext cx="11906552" cy="3878994"/>
          </a:xfrm>
        </p:spPr>
        <p:txBody>
          <a:bodyPr vert="horz" lIns="91440" tIns="45720" rIns="91440" bIns="45720" rtlCol="0">
            <a:normAutofit fontScale="92500" lnSpcReduction="10000"/>
          </a:bodyPr>
          <a:lstStyle/>
          <a:p>
            <a:r>
              <a:rPr lang="en-US" sz="2400" dirty="0"/>
              <a:t>4 </a:t>
            </a:r>
            <a:r>
              <a:rPr lang="en-US" sz="2400" dirty="0" err="1"/>
              <a:t>dominées</a:t>
            </a:r>
            <a:r>
              <a:rPr lang="en-US" sz="2400" dirty="0"/>
              <a:t> par </a:t>
            </a:r>
            <a:r>
              <a:rPr lang="en-US" sz="2400" i="1" dirty="0"/>
              <a:t>Lactobacillus</a:t>
            </a:r>
          </a:p>
          <a:p>
            <a:pPr lvl="1"/>
            <a:r>
              <a:rPr lang="en-US" i="1" dirty="0"/>
              <a:t>CST I : L. </a:t>
            </a:r>
            <a:r>
              <a:rPr lang="en-US" i="1" dirty="0" err="1"/>
              <a:t>crispatus</a:t>
            </a:r>
            <a:endParaRPr lang="en-US" i="1" dirty="0"/>
          </a:p>
          <a:p>
            <a:pPr lvl="1"/>
            <a:r>
              <a:rPr lang="en-US" i="1" dirty="0"/>
              <a:t>CST II : L. </a:t>
            </a:r>
            <a:r>
              <a:rPr lang="en-US" i="1" dirty="0" err="1"/>
              <a:t>gasseri</a:t>
            </a:r>
            <a:endParaRPr lang="en-US" i="1" dirty="0"/>
          </a:p>
          <a:p>
            <a:pPr lvl="1"/>
            <a:r>
              <a:rPr lang="en-US" i="1" dirty="0"/>
              <a:t>CST III : L. </a:t>
            </a:r>
            <a:r>
              <a:rPr lang="en-US" i="1" dirty="0" err="1"/>
              <a:t>iners</a:t>
            </a:r>
            <a:endParaRPr lang="en-US" i="1" dirty="0"/>
          </a:p>
          <a:p>
            <a:pPr lvl="1"/>
            <a:r>
              <a:rPr lang="en-US" i="1" dirty="0"/>
              <a:t>CST V : L. </a:t>
            </a:r>
            <a:r>
              <a:rPr lang="en-US" i="1" dirty="0" err="1"/>
              <a:t>jensenii</a:t>
            </a:r>
            <a:endParaRPr lang="en-US" i="1" dirty="0"/>
          </a:p>
          <a:p>
            <a:r>
              <a:rPr lang="en-US" sz="2400" dirty="0"/>
              <a:t>3 non </a:t>
            </a:r>
            <a:r>
              <a:rPr lang="en-US" sz="2400" dirty="0" err="1"/>
              <a:t>dominées</a:t>
            </a:r>
            <a:r>
              <a:rPr lang="en-US" sz="2400" dirty="0"/>
              <a:t> par </a:t>
            </a:r>
            <a:r>
              <a:rPr lang="en-US" sz="2400" i="1" dirty="0"/>
              <a:t>Lactobacillus :</a:t>
            </a:r>
          </a:p>
          <a:p>
            <a:pPr lvl="1"/>
            <a:r>
              <a:rPr lang="en-US" i="1" dirty="0"/>
              <a:t>CST IV-A : </a:t>
            </a:r>
            <a:r>
              <a:rPr lang="en-US" dirty="0"/>
              <a:t>abondance </a:t>
            </a:r>
            <a:r>
              <a:rPr lang="en-US" dirty="0" err="1"/>
              <a:t>importante</a:t>
            </a:r>
            <a:r>
              <a:rPr lang="en-US" dirty="0"/>
              <a:t> de </a:t>
            </a:r>
            <a:r>
              <a:rPr lang="en-US" b="0" i="1" dirty="0" err="1">
                <a:effectLst/>
              </a:rPr>
              <a:t>Candidatus</a:t>
            </a:r>
            <a:r>
              <a:rPr lang="en-US" b="0" i="1" dirty="0">
                <a:effectLst/>
              </a:rPr>
              <a:t> </a:t>
            </a:r>
            <a:r>
              <a:rPr lang="en-US" b="0" i="1" dirty="0" err="1">
                <a:effectLst/>
              </a:rPr>
              <a:t>Lachnocurva</a:t>
            </a:r>
            <a:r>
              <a:rPr lang="en-US" b="0" i="1" dirty="0">
                <a:effectLst/>
              </a:rPr>
              <a:t> </a:t>
            </a:r>
            <a:r>
              <a:rPr lang="en-US" b="0" i="1" dirty="0" err="1">
                <a:effectLst/>
              </a:rPr>
              <a:t>vaginae</a:t>
            </a:r>
            <a:r>
              <a:rPr lang="en-US" b="0" i="1" dirty="0">
                <a:effectLst/>
              </a:rPr>
              <a:t> </a:t>
            </a:r>
            <a:r>
              <a:rPr lang="en-US" b="0" dirty="0">
                <a:effectLst/>
              </a:rPr>
              <a:t>et </a:t>
            </a:r>
            <a:r>
              <a:rPr lang="en-US" b="0" dirty="0" err="1">
                <a:effectLst/>
              </a:rPr>
              <a:t>faible</a:t>
            </a:r>
            <a:r>
              <a:rPr lang="en-US" b="0" dirty="0">
                <a:effectLst/>
              </a:rPr>
              <a:t> abondance de</a:t>
            </a:r>
            <a:r>
              <a:rPr lang="en-US" b="0" i="1" dirty="0">
                <a:effectLst/>
              </a:rPr>
              <a:t> Gardnerella vaginalis</a:t>
            </a:r>
          </a:p>
          <a:p>
            <a:pPr lvl="1"/>
            <a:r>
              <a:rPr lang="en-US" i="1" dirty="0"/>
              <a:t>CST IV-B : </a:t>
            </a:r>
            <a:r>
              <a:rPr lang="en-US" dirty="0"/>
              <a:t>abondance </a:t>
            </a:r>
            <a:r>
              <a:rPr lang="en-US" dirty="0" err="1"/>
              <a:t>importante</a:t>
            </a:r>
            <a:r>
              <a:rPr lang="en-US" dirty="0"/>
              <a:t> de </a:t>
            </a:r>
            <a:r>
              <a:rPr lang="en-US" b="0" i="1" dirty="0">
                <a:effectLst/>
              </a:rPr>
              <a:t>Gardnerella vaginalis </a:t>
            </a:r>
            <a:r>
              <a:rPr lang="en-US" b="0" dirty="0">
                <a:effectLst/>
              </a:rPr>
              <a:t>et </a:t>
            </a:r>
            <a:r>
              <a:rPr lang="en-US" b="0" dirty="0" err="1">
                <a:effectLst/>
              </a:rPr>
              <a:t>faible</a:t>
            </a:r>
            <a:r>
              <a:rPr lang="en-US" b="0" dirty="0">
                <a:effectLst/>
              </a:rPr>
              <a:t> abondance de </a:t>
            </a:r>
            <a:r>
              <a:rPr lang="en-US" b="0" i="1" dirty="0">
                <a:effectLst/>
              </a:rPr>
              <a:t>Ca L </a:t>
            </a:r>
            <a:r>
              <a:rPr lang="en-US" b="0" i="1" dirty="0" err="1">
                <a:effectLst/>
              </a:rPr>
              <a:t>vaginae</a:t>
            </a:r>
            <a:r>
              <a:rPr lang="en-US" b="0" i="1" dirty="0">
                <a:effectLst/>
              </a:rPr>
              <a:t> </a:t>
            </a:r>
          </a:p>
          <a:p>
            <a:pPr lvl="1"/>
            <a:r>
              <a:rPr lang="en-US" i="1" dirty="0"/>
              <a:t>CST IV-C : </a:t>
            </a:r>
            <a:r>
              <a:rPr lang="en-US" dirty="0" err="1"/>
              <a:t>faible</a:t>
            </a:r>
            <a:r>
              <a:rPr lang="en-US" dirty="0"/>
              <a:t> abondance de </a:t>
            </a:r>
            <a:r>
              <a:rPr lang="en-US" i="1" dirty="0"/>
              <a:t>Lactobacillus, Gardnerella vaginalis </a:t>
            </a:r>
            <a:r>
              <a:rPr lang="en-US" dirty="0"/>
              <a:t>et</a:t>
            </a:r>
            <a:r>
              <a:rPr lang="en-US" i="1" dirty="0"/>
              <a:t> Ca L </a:t>
            </a:r>
            <a:r>
              <a:rPr lang="en-US" i="1" dirty="0" err="1"/>
              <a:t>Vaginae</a:t>
            </a:r>
            <a:r>
              <a:rPr lang="en-US" i="1" dirty="0"/>
              <a:t> </a:t>
            </a:r>
            <a:r>
              <a:rPr lang="en-US" dirty="0" err="1"/>
              <a:t>mais</a:t>
            </a:r>
            <a:r>
              <a:rPr lang="en-US" dirty="0"/>
              <a:t> abondance </a:t>
            </a:r>
            <a:r>
              <a:rPr lang="en-US" dirty="0" err="1"/>
              <a:t>d’autres</a:t>
            </a:r>
            <a:r>
              <a:rPr lang="en-US" dirty="0"/>
              <a:t> </a:t>
            </a:r>
            <a:r>
              <a:rPr lang="en-US" dirty="0" err="1"/>
              <a:t>bactéries</a:t>
            </a:r>
            <a:r>
              <a:rPr lang="en-US" dirty="0"/>
              <a:t> </a:t>
            </a:r>
            <a:r>
              <a:rPr lang="en-US" dirty="0" err="1"/>
              <a:t>anaérobies</a:t>
            </a:r>
            <a:endParaRPr lang="en-US" b="0" dirty="0">
              <a:effectLst/>
            </a:endParaRPr>
          </a:p>
          <a:p>
            <a:pPr lvl="1"/>
            <a:endParaRPr lang="en-US" i="1" dirty="0"/>
          </a:p>
          <a:p>
            <a:pPr marL="457200" lvl="1"/>
            <a:endParaRPr lang="en-US" i="1" dirty="0"/>
          </a:p>
          <a:p>
            <a:endParaRPr lang="en-US" sz="2400" i="1" dirty="0"/>
          </a:p>
          <a:p>
            <a:endParaRPr lang="en-US" sz="2400" i="1" dirty="0"/>
          </a:p>
        </p:txBody>
      </p:sp>
      <p:sp>
        <p:nvSpPr>
          <p:cNvPr id="6" name="ZoneTexte 5">
            <a:extLst>
              <a:ext uri="{FF2B5EF4-FFF2-40B4-BE49-F238E27FC236}">
                <a16:creationId xmlns:a16="http://schemas.microsoft.com/office/drawing/2014/main" id="{2AF13894-0EC4-4216-8402-BD6D96013A2D}"/>
              </a:ext>
            </a:extLst>
          </p:cNvPr>
          <p:cNvSpPr txBox="1"/>
          <p:nvPr/>
        </p:nvSpPr>
        <p:spPr>
          <a:xfrm>
            <a:off x="245267" y="6113720"/>
            <a:ext cx="11748371" cy="591859"/>
          </a:xfrm>
          <a:prstGeom prst="rect">
            <a:avLst/>
          </a:prstGeom>
        </p:spPr>
        <p:txBody>
          <a:bodyPr vert="horz" lIns="91440" tIns="45720" rIns="91440" bIns="45720" rtlCol="0">
            <a:normAutofit/>
          </a:bodyPr>
          <a:lstStyle/>
          <a:p>
            <a:pPr>
              <a:lnSpc>
                <a:spcPct val="90000"/>
              </a:lnSpc>
              <a:spcAft>
                <a:spcPts val="600"/>
              </a:spcAft>
            </a:pPr>
            <a:r>
              <a:rPr lang="en-US" sz="1400" b="0" i="1" dirty="0">
                <a:effectLst/>
              </a:rPr>
              <a:t>France MT, Ma B, </a:t>
            </a:r>
            <a:r>
              <a:rPr lang="en-US" sz="1400" b="0" i="1" dirty="0" err="1">
                <a:effectLst/>
              </a:rPr>
              <a:t>Gajer</a:t>
            </a:r>
            <a:r>
              <a:rPr lang="en-US" sz="1400" b="0" i="1" dirty="0">
                <a:effectLst/>
              </a:rPr>
              <a:t> P, et al. VALENCIA: a nearest centroid classification method for vaginal microbial communities based on composition. Microbiome. 2020;8(1):166. Published 2020 Nov 23. doi:10.1186/s40168-020-00934-6</a:t>
            </a:r>
            <a:endParaRPr lang="en-US" sz="1400" i="1" dirty="0"/>
          </a:p>
        </p:txBody>
      </p:sp>
      <p:pic>
        <p:nvPicPr>
          <p:cNvPr id="3074" name="Picture 2" descr="Le microbiote vaginal au cours de la vie - Codifra">
            <a:extLst>
              <a:ext uri="{FF2B5EF4-FFF2-40B4-BE49-F238E27FC236}">
                <a16:creationId xmlns:a16="http://schemas.microsoft.com/office/drawing/2014/main" id="{3DFB61EE-8CF1-452B-6DE0-519D443D9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5797" y="152420"/>
            <a:ext cx="4954031" cy="382646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3CCA729B-7E4D-EBFD-0F01-5902D6987494}"/>
              </a:ext>
            </a:extLst>
          </p:cNvPr>
          <p:cNvSpPr txBox="1"/>
          <p:nvPr/>
        </p:nvSpPr>
        <p:spPr>
          <a:xfrm>
            <a:off x="224956" y="809267"/>
            <a:ext cx="7783725" cy="400110"/>
          </a:xfrm>
          <a:prstGeom prst="rect">
            <a:avLst/>
          </a:prstGeom>
          <a:noFill/>
        </p:spPr>
        <p:txBody>
          <a:bodyPr wrap="square">
            <a:spAutoFit/>
          </a:bodyPr>
          <a:lstStyle/>
          <a:p>
            <a:r>
              <a:rPr lang="en-US" sz="2000" dirty="0">
                <a:solidFill>
                  <a:srgbClr val="002060"/>
                </a:solidFill>
              </a:rPr>
              <a:t>(</a:t>
            </a:r>
            <a:r>
              <a:rPr lang="en-US" sz="2000" b="1" i="1" dirty="0" err="1">
                <a:solidFill>
                  <a:srgbClr val="002060"/>
                </a:solidFill>
                <a:effectLst/>
              </a:rPr>
              <a:t>VA</a:t>
            </a:r>
            <a:r>
              <a:rPr lang="en-US" sz="2000" b="0" i="0" dirty="0" err="1">
                <a:solidFill>
                  <a:srgbClr val="002060"/>
                </a:solidFill>
                <a:effectLst/>
              </a:rPr>
              <a:t>gina</a:t>
            </a:r>
            <a:r>
              <a:rPr lang="en-US" sz="2000" b="1" i="1" dirty="0" err="1">
                <a:solidFill>
                  <a:srgbClr val="002060"/>
                </a:solidFill>
                <a:effectLst/>
              </a:rPr>
              <a:t>L</a:t>
            </a:r>
            <a:r>
              <a:rPr lang="en-US" sz="2000" b="0" i="0" dirty="0">
                <a:solidFill>
                  <a:srgbClr val="002060"/>
                </a:solidFill>
                <a:effectLst/>
              </a:rPr>
              <a:t> community state </a:t>
            </a:r>
            <a:r>
              <a:rPr lang="en-US" sz="2000" b="0" i="0" dirty="0" err="1">
                <a:solidFill>
                  <a:srgbClr val="002060"/>
                </a:solidFill>
                <a:effectLst/>
              </a:rPr>
              <a:t>typ</a:t>
            </a:r>
            <a:r>
              <a:rPr lang="en-US" sz="2000" b="1" i="1" dirty="0" err="1">
                <a:solidFill>
                  <a:srgbClr val="002060"/>
                </a:solidFill>
                <a:effectLst/>
              </a:rPr>
              <a:t>E</a:t>
            </a:r>
            <a:r>
              <a:rPr lang="en-US" sz="2000" b="1" i="1" dirty="0">
                <a:solidFill>
                  <a:srgbClr val="002060"/>
                </a:solidFill>
                <a:effectLst/>
              </a:rPr>
              <a:t> N</a:t>
            </a:r>
            <a:r>
              <a:rPr lang="en-US" sz="2000" b="0" i="0" dirty="0">
                <a:solidFill>
                  <a:srgbClr val="002060"/>
                </a:solidFill>
                <a:effectLst/>
              </a:rPr>
              <a:t>earest </a:t>
            </a:r>
            <a:r>
              <a:rPr lang="en-US" sz="2000" b="1" i="1" dirty="0" err="1">
                <a:solidFill>
                  <a:srgbClr val="002060"/>
                </a:solidFill>
                <a:effectLst/>
              </a:rPr>
              <a:t>C</a:t>
            </a:r>
            <a:r>
              <a:rPr lang="en-US" sz="2000" b="0" i="0" dirty="0" err="1">
                <a:solidFill>
                  <a:srgbClr val="002060"/>
                </a:solidFill>
                <a:effectLst/>
              </a:rPr>
              <a:t>entro</a:t>
            </a:r>
            <a:r>
              <a:rPr lang="en-US" sz="2000" b="1" i="1" dirty="0" err="1">
                <a:solidFill>
                  <a:srgbClr val="002060"/>
                </a:solidFill>
                <a:effectLst/>
              </a:rPr>
              <a:t>I</a:t>
            </a:r>
            <a:r>
              <a:rPr lang="en-US" sz="2000" b="0" i="0" dirty="0" err="1">
                <a:solidFill>
                  <a:srgbClr val="002060"/>
                </a:solidFill>
                <a:effectLst/>
              </a:rPr>
              <a:t>d</a:t>
            </a:r>
            <a:r>
              <a:rPr lang="en-US" sz="2000" b="0" i="0" dirty="0">
                <a:solidFill>
                  <a:srgbClr val="002060"/>
                </a:solidFill>
                <a:effectLst/>
              </a:rPr>
              <a:t> </a:t>
            </a:r>
            <a:r>
              <a:rPr lang="en-US" sz="2000" b="0" i="0" dirty="0" err="1">
                <a:solidFill>
                  <a:srgbClr val="002060"/>
                </a:solidFill>
                <a:effectLst/>
              </a:rPr>
              <a:t>cl</a:t>
            </a:r>
            <a:r>
              <a:rPr lang="en-US" sz="2000" b="1" i="1" dirty="0" err="1">
                <a:solidFill>
                  <a:srgbClr val="002060"/>
                </a:solidFill>
                <a:effectLst/>
              </a:rPr>
              <a:t>A</a:t>
            </a:r>
            <a:r>
              <a:rPr lang="en-US" sz="2000" b="0" i="0" dirty="0" err="1">
                <a:solidFill>
                  <a:srgbClr val="002060"/>
                </a:solidFill>
                <a:effectLst/>
              </a:rPr>
              <a:t>ssifier</a:t>
            </a:r>
            <a:r>
              <a:rPr lang="en-US" sz="2000" b="0" i="0" dirty="0">
                <a:solidFill>
                  <a:srgbClr val="002060"/>
                </a:solidFill>
                <a:effectLst/>
              </a:rPr>
              <a:t>)</a:t>
            </a:r>
            <a:endParaRPr lang="fr-FR" sz="2000" dirty="0">
              <a:solidFill>
                <a:srgbClr val="002060"/>
              </a:solidFill>
            </a:endParaRPr>
          </a:p>
        </p:txBody>
      </p:sp>
      <p:sp>
        <p:nvSpPr>
          <p:cNvPr id="9" name="ZoneTexte 8">
            <a:extLst>
              <a:ext uri="{FF2B5EF4-FFF2-40B4-BE49-F238E27FC236}">
                <a16:creationId xmlns:a16="http://schemas.microsoft.com/office/drawing/2014/main" id="{166EC947-1B99-7068-D3F1-06840AAA1020}"/>
              </a:ext>
            </a:extLst>
          </p:cNvPr>
          <p:cNvSpPr txBox="1"/>
          <p:nvPr/>
        </p:nvSpPr>
        <p:spPr>
          <a:xfrm>
            <a:off x="245266" y="230055"/>
            <a:ext cx="7783725" cy="523220"/>
          </a:xfrm>
          <a:prstGeom prst="rect">
            <a:avLst/>
          </a:prstGeom>
          <a:noFill/>
        </p:spPr>
        <p:txBody>
          <a:bodyPr wrap="square">
            <a:spAutoFit/>
          </a:bodyPr>
          <a:lstStyle/>
          <a:p>
            <a:r>
              <a:rPr lang="en-US" sz="2800" b="1" dirty="0">
                <a:solidFill>
                  <a:srgbClr val="002060"/>
                </a:solidFill>
              </a:rPr>
              <a:t>classification VALENCIA </a:t>
            </a:r>
            <a:endParaRPr lang="fr-FR" sz="2800" dirty="0">
              <a:solidFill>
                <a:srgbClr val="002060"/>
              </a:solidFill>
            </a:endParaRPr>
          </a:p>
        </p:txBody>
      </p:sp>
    </p:spTree>
    <p:extLst>
      <p:ext uri="{BB962C8B-B14F-4D97-AF65-F5344CB8AC3E}">
        <p14:creationId xmlns:p14="http://schemas.microsoft.com/office/powerpoint/2010/main" val="3386711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D762F44-5603-40C7-9E09-CA9EAF6E4202}"/>
              </a:ext>
            </a:extLst>
          </p:cNvPr>
          <p:cNvSpPr>
            <a:spLocks noGrp="1"/>
          </p:cNvSpPr>
          <p:nvPr>
            <p:ph idx="1"/>
          </p:nvPr>
        </p:nvSpPr>
        <p:spPr>
          <a:xfrm>
            <a:off x="395926" y="358218"/>
            <a:ext cx="8757501" cy="4351338"/>
          </a:xfrm>
        </p:spPr>
        <p:txBody>
          <a:bodyPr vert="horz" lIns="91440" tIns="45720" rIns="91440" bIns="45720" rtlCol="0">
            <a:normAutofit/>
          </a:bodyPr>
          <a:lstStyle/>
          <a:p>
            <a:pPr marL="0" indent="0">
              <a:buNone/>
            </a:pPr>
            <a:r>
              <a:rPr lang="en-US" sz="3600" b="1" kern="1200" dirty="0" err="1">
                <a:latin typeface="+mn-lt"/>
                <a:ea typeface="+mn-ea"/>
                <a:cs typeface="+mn-cs"/>
              </a:rPr>
              <a:t>Candidose</a:t>
            </a:r>
            <a:r>
              <a:rPr lang="en-US" sz="3600" b="1" kern="1200" dirty="0">
                <a:latin typeface="+mn-lt"/>
                <a:ea typeface="+mn-ea"/>
                <a:cs typeface="+mn-cs"/>
              </a:rPr>
              <a:t> </a:t>
            </a:r>
            <a:r>
              <a:rPr lang="en-US" sz="3600" b="1" kern="1200" dirty="0" err="1">
                <a:latin typeface="+mn-lt"/>
                <a:ea typeface="+mn-ea"/>
                <a:cs typeface="+mn-cs"/>
              </a:rPr>
              <a:t>vulvo-vaginale</a:t>
            </a:r>
            <a:r>
              <a:rPr lang="en-US" sz="3600" b="1" kern="1200" dirty="0">
                <a:latin typeface="+mn-lt"/>
                <a:ea typeface="+mn-ea"/>
                <a:cs typeface="+mn-cs"/>
              </a:rPr>
              <a:t> </a:t>
            </a:r>
          </a:p>
        </p:txBody>
      </p:sp>
      <p:graphicFrame>
        <p:nvGraphicFramePr>
          <p:cNvPr id="4" name="Tableau 4">
            <a:extLst>
              <a:ext uri="{FF2B5EF4-FFF2-40B4-BE49-F238E27FC236}">
                <a16:creationId xmlns:a16="http://schemas.microsoft.com/office/drawing/2014/main" id="{21972FF8-BB40-4BAF-AE0E-B3298AAED3DD}"/>
              </a:ext>
            </a:extLst>
          </p:cNvPr>
          <p:cNvGraphicFramePr>
            <a:graphicFrameLocks noGrp="1"/>
          </p:cNvGraphicFramePr>
          <p:nvPr>
            <p:extLst>
              <p:ext uri="{D42A27DB-BD31-4B8C-83A1-F6EECF244321}">
                <p14:modId xmlns:p14="http://schemas.microsoft.com/office/powerpoint/2010/main" val="3592514581"/>
              </p:ext>
            </p:extLst>
          </p:nvPr>
        </p:nvGraphicFramePr>
        <p:xfrm>
          <a:off x="580517" y="2251608"/>
          <a:ext cx="10910132" cy="4477278"/>
        </p:xfrm>
        <a:graphic>
          <a:graphicData uri="http://schemas.openxmlformats.org/drawingml/2006/table">
            <a:tbl>
              <a:tblPr firstRow="1" bandRow="1">
                <a:tableStyleId>{21E4AEA4-8DFA-4A89-87EB-49C32662AFE0}</a:tableStyleId>
              </a:tblPr>
              <a:tblGrid>
                <a:gridCol w="5033996">
                  <a:extLst>
                    <a:ext uri="{9D8B030D-6E8A-4147-A177-3AD203B41FA5}">
                      <a16:colId xmlns:a16="http://schemas.microsoft.com/office/drawing/2014/main" val="1544322356"/>
                    </a:ext>
                  </a:extLst>
                </a:gridCol>
                <a:gridCol w="5876136">
                  <a:extLst>
                    <a:ext uri="{9D8B030D-6E8A-4147-A177-3AD203B41FA5}">
                      <a16:colId xmlns:a16="http://schemas.microsoft.com/office/drawing/2014/main" val="2553129340"/>
                    </a:ext>
                  </a:extLst>
                </a:gridCol>
              </a:tblGrid>
              <a:tr h="314618">
                <a:tc>
                  <a:txBody>
                    <a:bodyPr/>
                    <a:lstStyle/>
                    <a:p>
                      <a:pPr algn="ctr"/>
                      <a:r>
                        <a:rPr lang="fr-FR" sz="2400" dirty="0"/>
                        <a:t>avantages</a:t>
                      </a:r>
                    </a:p>
                  </a:txBody>
                  <a:tcPr marL="81689" marR="81689" marT="40844" marB="40844" anchor="ctr">
                    <a:solidFill>
                      <a:srgbClr val="002060"/>
                    </a:solidFill>
                  </a:tcPr>
                </a:tc>
                <a:tc>
                  <a:txBody>
                    <a:bodyPr/>
                    <a:lstStyle/>
                    <a:p>
                      <a:pPr algn="ctr"/>
                      <a:r>
                        <a:rPr lang="fr-FR" sz="2400" dirty="0"/>
                        <a:t>inconvénients</a:t>
                      </a:r>
                    </a:p>
                  </a:txBody>
                  <a:tcPr marL="81689" marR="81689" marT="40844" marB="40844" anchor="ctr">
                    <a:solidFill>
                      <a:srgbClr val="002060"/>
                    </a:solidFill>
                  </a:tcPr>
                </a:tc>
                <a:extLst>
                  <a:ext uri="{0D108BD9-81ED-4DB2-BD59-A6C34878D82A}">
                    <a16:rowId xmlns:a16="http://schemas.microsoft.com/office/drawing/2014/main" val="2010149969"/>
                  </a:ext>
                </a:extLst>
              </a:tr>
              <a:tr h="879032">
                <a:tc>
                  <a:txBody>
                    <a:bodyPr/>
                    <a:lstStyle/>
                    <a:p>
                      <a:r>
                        <a:rPr lang="fr-FR" sz="2400" dirty="0"/>
                        <a:t>Efficacité sur </a:t>
                      </a:r>
                      <a:r>
                        <a:rPr lang="fr-FR" sz="2400" i="1" dirty="0"/>
                        <a:t>Candida </a:t>
                      </a:r>
                      <a:r>
                        <a:rPr lang="fr-FR" sz="2400" i="1" dirty="0" err="1"/>
                        <a:t>albicans</a:t>
                      </a:r>
                      <a:endParaRPr lang="fr-FR" sz="2400" i="1" dirty="0"/>
                    </a:p>
                  </a:txBody>
                  <a:tcPr marL="81689" marR="81689" marT="40844" marB="40844">
                    <a:solidFill>
                      <a:schemeClr val="accent1">
                        <a:lumMod val="20000"/>
                        <a:lumOff val="80000"/>
                      </a:schemeClr>
                    </a:solidFill>
                  </a:tcPr>
                </a:tc>
                <a:tc>
                  <a:txBody>
                    <a:bodyPr/>
                    <a:lstStyle/>
                    <a:p>
                      <a:r>
                        <a:rPr lang="fr-FR" sz="2400" dirty="0"/>
                        <a:t>Efficacité limitée sur </a:t>
                      </a:r>
                      <a:r>
                        <a:rPr lang="fr-FR" sz="2400" i="1" dirty="0"/>
                        <a:t>Candida non-</a:t>
                      </a:r>
                      <a:r>
                        <a:rPr lang="fr-FR" sz="2400" i="1" dirty="0" err="1"/>
                        <a:t>albicans</a:t>
                      </a:r>
                      <a:endParaRPr lang="fr-FR" sz="2400" i="1" dirty="0"/>
                    </a:p>
                  </a:txBody>
                  <a:tcPr marL="81689" marR="81689" marT="40844" marB="40844">
                    <a:solidFill>
                      <a:schemeClr val="accent1">
                        <a:lumMod val="20000"/>
                        <a:lumOff val="80000"/>
                      </a:schemeClr>
                    </a:solidFill>
                  </a:tcPr>
                </a:tc>
                <a:extLst>
                  <a:ext uri="{0D108BD9-81ED-4DB2-BD59-A6C34878D82A}">
                    <a16:rowId xmlns:a16="http://schemas.microsoft.com/office/drawing/2014/main" val="4241744014"/>
                  </a:ext>
                </a:extLst>
              </a:tr>
              <a:tr h="879032">
                <a:tc>
                  <a:txBody>
                    <a:bodyPr/>
                    <a:lstStyle/>
                    <a:p>
                      <a:r>
                        <a:rPr lang="fr-FR" sz="2400"/>
                        <a:t>Rapidité d’action</a:t>
                      </a:r>
                    </a:p>
                  </a:txBody>
                  <a:tcPr marL="81689" marR="81689" marT="40844" marB="40844">
                    <a:solidFill>
                      <a:schemeClr val="accent1">
                        <a:lumMod val="40000"/>
                        <a:lumOff val="60000"/>
                      </a:schemeClr>
                    </a:solidFill>
                  </a:tcPr>
                </a:tc>
                <a:tc>
                  <a:txBody>
                    <a:bodyPr/>
                    <a:lstStyle/>
                    <a:p>
                      <a:r>
                        <a:rPr lang="fr-FR" sz="2400" dirty="0"/>
                        <a:t>Ne prend pas en compte les étiologies mixtes</a:t>
                      </a:r>
                    </a:p>
                  </a:txBody>
                  <a:tcPr marL="81689" marR="81689" marT="40844" marB="40844">
                    <a:solidFill>
                      <a:schemeClr val="accent1">
                        <a:lumMod val="40000"/>
                        <a:lumOff val="60000"/>
                      </a:schemeClr>
                    </a:solidFill>
                  </a:tcPr>
                </a:tc>
                <a:extLst>
                  <a:ext uri="{0D108BD9-81ED-4DB2-BD59-A6C34878D82A}">
                    <a16:rowId xmlns:a16="http://schemas.microsoft.com/office/drawing/2014/main" val="1788113441"/>
                  </a:ext>
                </a:extLst>
              </a:tr>
              <a:tr h="1135883">
                <a:tc>
                  <a:txBody>
                    <a:bodyPr/>
                    <a:lstStyle/>
                    <a:p>
                      <a:r>
                        <a:rPr lang="fr-FR" sz="2400"/>
                        <a:t>Libre accès en pharmacie (traitements locaux)</a:t>
                      </a:r>
                    </a:p>
                  </a:txBody>
                  <a:tcPr marL="81689" marR="81689" marT="40844" marB="40844">
                    <a:solidFill>
                      <a:schemeClr val="accent1">
                        <a:lumMod val="60000"/>
                        <a:lumOff val="40000"/>
                      </a:schemeClr>
                    </a:solidFill>
                  </a:tcPr>
                </a:tc>
                <a:tc>
                  <a:txBody>
                    <a:bodyPr/>
                    <a:lstStyle/>
                    <a:p>
                      <a:r>
                        <a:rPr lang="fr-FR" sz="2400" dirty="0"/>
                        <a:t>Risque de mésusage ou d’usage abusif</a:t>
                      </a:r>
                    </a:p>
                  </a:txBody>
                  <a:tcPr marL="81689" marR="81689" marT="40844" marB="40844">
                    <a:solidFill>
                      <a:schemeClr val="accent1">
                        <a:lumMod val="60000"/>
                        <a:lumOff val="40000"/>
                      </a:schemeClr>
                    </a:solidFill>
                  </a:tcPr>
                </a:tc>
                <a:extLst>
                  <a:ext uri="{0D108BD9-81ED-4DB2-BD59-A6C34878D82A}">
                    <a16:rowId xmlns:a16="http://schemas.microsoft.com/office/drawing/2014/main" val="2454286054"/>
                  </a:ext>
                </a:extLst>
              </a:tr>
              <a:tr h="1135883">
                <a:tc>
                  <a:txBody>
                    <a:bodyPr/>
                    <a:lstStyle/>
                    <a:p>
                      <a:endParaRPr lang="fr-FR" sz="2400" dirty="0"/>
                    </a:p>
                  </a:txBody>
                  <a:tcPr marL="81689" marR="81689" marT="40844" marB="40844">
                    <a:solidFill>
                      <a:schemeClr val="bg1"/>
                    </a:solidFill>
                  </a:tcPr>
                </a:tc>
                <a:tc>
                  <a:txBody>
                    <a:bodyPr/>
                    <a:lstStyle/>
                    <a:p>
                      <a:r>
                        <a:rPr lang="fr-FR" sz="2400" dirty="0"/>
                        <a:t>Précautions d’emploi chez la femme enceinte (</a:t>
                      </a:r>
                      <a:r>
                        <a:rPr lang="fr-FR" sz="2400" dirty="0" err="1"/>
                        <a:t>fluconazole</a:t>
                      </a:r>
                      <a:r>
                        <a:rPr lang="fr-FR" sz="2400" dirty="0"/>
                        <a:t>)</a:t>
                      </a:r>
                    </a:p>
                  </a:txBody>
                  <a:tcPr marL="81689" marR="81689" marT="40844" marB="40844">
                    <a:solidFill>
                      <a:schemeClr val="bg1"/>
                    </a:solidFill>
                  </a:tcPr>
                </a:tc>
                <a:extLst>
                  <a:ext uri="{0D108BD9-81ED-4DB2-BD59-A6C34878D82A}">
                    <a16:rowId xmlns:a16="http://schemas.microsoft.com/office/drawing/2014/main" val="3703431610"/>
                  </a:ext>
                </a:extLst>
              </a:tr>
            </a:tbl>
          </a:graphicData>
        </a:graphic>
      </p:graphicFrame>
      <p:pic>
        <p:nvPicPr>
          <p:cNvPr id="2" name="Picture 2" descr="Candida albicans creuse des tunnels transcellulaires ⋅ Inserm, La science  pour la santé">
            <a:extLst>
              <a:ext uri="{FF2B5EF4-FFF2-40B4-BE49-F238E27FC236}">
                <a16:creationId xmlns:a16="http://schemas.microsoft.com/office/drawing/2014/main" id="{F4B0FAB8-53F5-E11F-5245-54BDDA39F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6272" y="0"/>
            <a:ext cx="3943739" cy="2208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902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318D92-049E-47D8-A306-8E1451049742}"/>
              </a:ext>
            </a:extLst>
          </p:cNvPr>
          <p:cNvSpPr>
            <a:spLocks noGrp="1"/>
          </p:cNvSpPr>
          <p:nvPr>
            <p:ph type="title"/>
          </p:nvPr>
        </p:nvSpPr>
        <p:spPr>
          <a:xfrm>
            <a:off x="418495" y="0"/>
            <a:ext cx="11137294" cy="1200329"/>
          </a:xfrm>
        </p:spPr>
        <p:txBody>
          <a:bodyPr>
            <a:normAutofit/>
          </a:bodyPr>
          <a:lstStyle/>
          <a:p>
            <a:r>
              <a:rPr lang="fr-FR" b="1" dirty="0" err="1">
                <a:latin typeface="+mn-lt"/>
              </a:rPr>
              <a:t>Vaginose</a:t>
            </a:r>
            <a:r>
              <a:rPr lang="fr-FR" b="1" dirty="0">
                <a:latin typeface="+mn-lt"/>
              </a:rPr>
              <a:t> bactérienne </a:t>
            </a:r>
          </a:p>
        </p:txBody>
      </p:sp>
      <p:pic>
        <p:nvPicPr>
          <p:cNvPr id="5" name="Picture 4" descr="Vaginose bactérienne: traitement, symptômes cliniques et causes de cette  maladie - Maladies Et Affections 2021">
            <a:extLst>
              <a:ext uri="{FF2B5EF4-FFF2-40B4-BE49-F238E27FC236}">
                <a16:creationId xmlns:a16="http://schemas.microsoft.com/office/drawing/2014/main" id="{18E4D438-35D4-4397-BDBF-2D6E68D68F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918"/>
          <a:stretch/>
        </p:blipFill>
        <p:spPr bwMode="auto">
          <a:xfrm>
            <a:off x="8766043" y="42113"/>
            <a:ext cx="3425957" cy="242026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B080CDE0-159D-410B-B04F-3873F221A4C8}"/>
              </a:ext>
            </a:extLst>
          </p:cNvPr>
          <p:cNvSpPr>
            <a:spLocks noGrp="1"/>
          </p:cNvSpPr>
          <p:nvPr>
            <p:ph idx="1"/>
          </p:nvPr>
        </p:nvSpPr>
        <p:spPr>
          <a:xfrm>
            <a:off x="170629" y="2044955"/>
            <a:ext cx="11850742" cy="3684041"/>
          </a:xfrm>
        </p:spPr>
        <p:txBody>
          <a:bodyPr>
            <a:normAutofit/>
          </a:bodyPr>
          <a:lstStyle/>
          <a:p>
            <a:r>
              <a:rPr lang="fr-FR" sz="2400" dirty="0"/>
              <a:t>Traitements actuels : </a:t>
            </a:r>
          </a:p>
          <a:p>
            <a:pPr lvl="1"/>
            <a:r>
              <a:rPr lang="fr-FR" dirty="0"/>
              <a:t>antibiotiques per os (</a:t>
            </a:r>
            <a:r>
              <a:rPr lang="fr-FR" dirty="0" err="1"/>
              <a:t>secnidazole</a:t>
            </a:r>
            <a:r>
              <a:rPr lang="fr-FR" dirty="0"/>
              <a:t> en dose unique, métronidazole 500 mg x 2 / 7 jours)</a:t>
            </a:r>
          </a:p>
          <a:p>
            <a:pPr lvl="1"/>
            <a:r>
              <a:rPr lang="fr-FR" dirty="0"/>
              <a:t>Antibiotiques locaux : métronidazole ovules 1 x 5 à 7 jours</a:t>
            </a:r>
          </a:p>
          <a:p>
            <a:pPr lvl="1"/>
            <a:r>
              <a:rPr lang="fr-FR" dirty="0"/>
              <a:t>Alternative : chlorure de </a:t>
            </a:r>
            <a:r>
              <a:rPr lang="fr-FR" dirty="0" err="1"/>
              <a:t>dequalinium</a:t>
            </a:r>
            <a:r>
              <a:rPr lang="fr-FR" dirty="0"/>
              <a:t> ovules 1 x 6 jours</a:t>
            </a:r>
          </a:p>
          <a:p>
            <a:pPr lvl="1"/>
            <a:endParaRPr lang="fr-FR" dirty="0"/>
          </a:p>
          <a:p>
            <a:pPr lvl="1"/>
            <a:r>
              <a:rPr lang="fr-FR" dirty="0"/>
              <a:t>Le taux de guérison de l’épisode se situe entre 60</a:t>
            </a:r>
            <a:r>
              <a:rPr lang="fr-FR" baseline="30000" dirty="0"/>
              <a:t>1</a:t>
            </a:r>
            <a:r>
              <a:rPr lang="fr-FR" dirty="0"/>
              <a:t> et 80 %</a:t>
            </a:r>
            <a:r>
              <a:rPr lang="fr-FR" baseline="30000" dirty="0"/>
              <a:t>2</a:t>
            </a:r>
          </a:p>
          <a:p>
            <a:pPr marL="457200" lvl="1" indent="0">
              <a:buNone/>
            </a:pPr>
            <a:endParaRPr lang="fr-FR" baseline="30000" dirty="0"/>
          </a:p>
          <a:p>
            <a:pPr lvl="1"/>
            <a:r>
              <a:rPr lang="fr-FR" dirty="0"/>
              <a:t>Cependant, quel que soit le traitement, le risque de récidive dépasse 50 % dans des études de suivi à 6 ou 12 mois</a:t>
            </a:r>
            <a:r>
              <a:rPr lang="fr-FR" baseline="30000" dirty="0"/>
              <a:t>3</a:t>
            </a:r>
            <a:endParaRPr lang="fr-FR" dirty="0"/>
          </a:p>
        </p:txBody>
      </p:sp>
      <p:sp>
        <p:nvSpPr>
          <p:cNvPr id="6" name="ZoneTexte 5">
            <a:extLst>
              <a:ext uri="{FF2B5EF4-FFF2-40B4-BE49-F238E27FC236}">
                <a16:creationId xmlns:a16="http://schemas.microsoft.com/office/drawing/2014/main" id="{D54BB32A-E4AE-BF8C-E48C-56F4025A06E2}"/>
              </a:ext>
            </a:extLst>
          </p:cNvPr>
          <p:cNvSpPr txBox="1"/>
          <p:nvPr/>
        </p:nvSpPr>
        <p:spPr>
          <a:xfrm>
            <a:off x="149981" y="5897245"/>
            <a:ext cx="11674322" cy="830997"/>
          </a:xfrm>
          <a:prstGeom prst="rect">
            <a:avLst/>
          </a:prstGeom>
          <a:noFill/>
        </p:spPr>
        <p:txBody>
          <a:bodyPr wrap="square" rtlCol="0">
            <a:spAutoFit/>
          </a:bodyPr>
          <a:lstStyle/>
          <a:p>
            <a:pPr marL="342900" indent="-342900">
              <a:buFont typeface="+mj-lt"/>
              <a:buAutoNum type="arabicPeriod"/>
            </a:pPr>
            <a:r>
              <a:rPr lang="fr-FR" sz="1200" i="1" dirty="0"/>
              <a:t>Bohbot JM, et al </a:t>
            </a:r>
            <a:r>
              <a:rPr lang="fr-FR" sz="1200" i="1" dirty="0" err="1"/>
              <a:t>Treatment</a:t>
            </a:r>
            <a:r>
              <a:rPr lang="fr-FR" sz="1200" i="1" dirty="0"/>
              <a:t> of </a:t>
            </a:r>
            <a:r>
              <a:rPr lang="fr-FR" sz="1200" i="1" dirty="0" err="1"/>
              <a:t>bacterial</a:t>
            </a:r>
            <a:r>
              <a:rPr lang="fr-FR" sz="1200" i="1" dirty="0"/>
              <a:t> </a:t>
            </a:r>
            <a:r>
              <a:rPr lang="fr-FR" sz="1200" i="1" dirty="0" err="1"/>
              <a:t>vaginosis</a:t>
            </a:r>
            <a:r>
              <a:rPr lang="fr-FR" sz="1200" i="1" dirty="0"/>
              <a:t>: a </a:t>
            </a:r>
            <a:r>
              <a:rPr lang="fr-FR" sz="1200" i="1" dirty="0" err="1"/>
              <a:t>multicenter</a:t>
            </a:r>
            <a:r>
              <a:rPr lang="fr-FR" sz="1200" i="1" dirty="0"/>
              <a:t>, double-blind, double-</a:t>
            </a:r>
            <a:r>
              <a:rPr lang="fr-FR" sz="1200" i="1" dirty="0" err="1"/>
              <a:t>dummy</a:t>
            </a:r>
            <a:r>
              <a:rPr lang="fr-FR" sz="1200" i="1" dirty="0"/>
              <a:t>, </a:t>
            </a:r>
            <a:r>
              <a:rPr lang="fr-FR" sz="1200" i="1" dirty="0" err="1"/>
              <a:t>randomised</a:t>
            </a:r>
            <a:r>
              <a:rPr lang="fr-FR" sz="1200" i="1" dirty="0"/>
              <a:t> phase III </a:t>
            </a:r>
            <a:r>
              <a:rPr lang="fr-FR" sz="1200" i="1" dirty="0" err="1"/>
              <a:t>study</a:t>
            </a:r>
            <a:r>
              <a:rPr lang="fr-FR" sz="1200" i="1" dirty="0"/>
              <a:t> </a:t>
            </a:r>
            <a:r>
              <a:rPr lang="fr-FR" sz="1200" i="1" dirty="0" err="1"/>
              <a:t>comparing</a:t>
            </a:r>
            <a:r>
              <a:rPr lang="fr-FR" sz="1200" i="1" dirty="0"/>
              <a:t> </a:t>
            </a:r>
            <a:r>
              <a:rPr lang="fr-FR" sz="1200" i="1" dirty="0" err="1"/>
              <a:t>secnidazole</a:t>
            </a:r>
            <a:r>
              <a:rPr lang="fr-FR" sz="1200" i="1" dirty="0"/>
              <a:t> and </a:t>
            </a:r>
            <a:r>
              <a:rPr lang="fr-FR" sz="1200" i="1" dirty="0" err="1"/>
              <a:t>metronidazole</a:t>
            </a:r>
            <a:r>
              <a:rPr lang="fr-FR" sz="1200" i="1" dirty="0"/>
              <a:t>. Infect Dis </a:t>
            </a:r>
            <a:r>
              <a:rPr lang="fr-FR" sz="1200" i="1" dirty="0" err="1"/>
              <a:t>Obstet</a:t>
            </a:r>
            <a:r>
              <a:rPr lang="fr-FR" sz="1200" i="1" dirty="0"/>
              <a:t> </a:t>
            </a:r>
            <a:r>
              <a:rPr lang="fr-FR" sz="1200" i="1" dirty="0" err="1"/>
              <a:t>Gynecol</a:t>
            </a:r>
            <a:r>
              <a:rPr lang="fr-FR" sz="1200" i="1" dirty="0"/>
              <a:t>. 2010;2010:705692. </a:t>
            </a:r>
          </a:p>
          <a:p>
            <a:pPr marL="342900" indent="-342900">
              <a:buFont typeface="+mj-lt"/>
              <a:buAutoNum type="arabicPeriod"/>
            </a:pPr>
            <a:r>
              <a:rPr lang="fr-FR" sz="1200" i="1" dirty="0" err="1"/>
              <a:t>Oduyebo</a:t>
            </a:r>
            <a:r>
              <a:rPr lang="fr-FR" sz="1200" i="1" dirty="0"/>
              <a:t> OO, </a:t>
            </a:r>
            <a:r>
              <a:rPr lang="fr-FR" sz="1200" i="1" dirty="0" err="1"/>
              <a:t>Anorlu</a:t>
            </a:r>
            <a:r>
              <a:rPr lang="fr-FR" sz="1200" i="1" dirty="0"/>
              <a:t> RI, </a:t>
            </a:r>
            <a:r>
              <a:rPr lang="fr-FR" sz="1200" i="1" dirty="0" err="1"/>
              <a:t>Ogunsola</a:t>
            </a:r>
            <a:r>
              <a:rPr lang="fr-FR" sz="1200" i="1" dirty="0"/>
              <a:t> FT. The </a:t>
            </a:r>
            <a:r>
              <a:rPr lang="fr-FR" sz="1200" i="1" dirty="0" err="1"/>
              <a:t>effects</a:t>
            </a:r>
            <a:r>
              <a:rPr lang="fr-FR" sz="1200" i="1" dirty="0"/>
              <a:t> of </a:t>
            </a:r>
            <a:r>
              <a:rPr lang="fr-FR" sz="1200" i="1" dirty="0" err="1"/>
              <a:t>antimicrobial</a:t>
            </a:r>
            <a:r>
              <a:rPr lang="fr-FR" sz="1200" i="1" dirty="0"/>
              <a:t> </a:t>
            </a:r>
            <a:r>
              <a:rPr lang="fr-FR" sz="1200" i="1" dirty="0" err="1"/>
              <a:t>therapy</a:t>
            </a:r>
            <a:r>
              <a:rPr lang="fr-FR" sz="1200" i="1" dirty="0"/>
              <a:t> on </a:t>
            </a:r>
            <a:r>
              <a:rPr lang="fr-FR" sz="1200" i="1" dirty="0" err="1"/>
              <a:t>bacterial</a:t>
            </a:r>
            <a:r>
              <a:rPr lang="fr-FR" sz="1200" i="1" dirty="0"/>
              <a:t> </a:t>
            </a:r>
            <a:r>
              <a:rPr lang="fr-FR" sz="1200" i="1" dirty="0" err="1"/>
              <a:t>vaginosis</a:t>
            </a:r>
            <a:r>
              <a:rPr lang="fr-FR" sz="1200" i="1" dirty="0"/>
              <a:t> in non-</a:t>
            </a:r>
            <a:r>
              <a:rPr lang="fr-FR" sz="1200" i="1" dirty="0" err="1"/>
              <a:t>pregnant</a:t>
            </a:r>
            <a:r>
              <a:rPr lang="fr-FR" sz="1200" i="1" dirty="0"/>
              <a:t> </a:t>
            </a:r>
            <a:r>
              <a:rPr lang="fr-FR" sz="1200" i="1" dirty="0" err="1"/>
              <a:t>women</a:t>
            </a:r>
            <a:r>
              <a:rPr lang="fr-FR" sz="1200" i="1" dirty="0"/>
              <a:t>. Cochrane </a:t>
            </a:r>
            <a:r>
              <a:rPr lang="fr-FR" sz="1200" i="1" dirty="0" err="1"/>
              <a:t>Database</a:t>
            </a:r>
            <a:r>
              <a:rPr lang="fr-FR" sz="1200" i="1" dirty="0"/>
              <a:t> </a:t>
            </a:r>
            <a:r>
              <a:rPr lang="fr-FR" sz="1200" i="1" dirty="0" err="1"/>
              <a:t>Syst</a:t>
            </a:r>
            <a:r>
              <a:rPr lang="fr-FR" sz="1200" i="1" dirty="0"/>
              <a:t> </a:t>
            </a:r>
            <a:r>
              <a:rPr lang="fr-FR" sz="1200" i="1" dirty="0" err="1"/>
              <a:t>Rev</a:t>
            </a:r>
            <a:r>
              <a:rPr lang="fr-FR" sz="1200" i="1" dirty="0"/>
              <a:t> 2009</a:t>
            </a:r>
          </a:p>
          <a:p>
            <a:pPr marL="342900" indent="-342900">
              <a:buFont typeface="+mj-lt"/>
              <a:buAutoNum type="arabicPeriod"/>
            </a:pPr>
            <a:r>
              <a:rPr lang="en-US" sz="1200" i="1" dirty="0"/>
              <a:t>Bradshaw CS, Sobel JD. Current Treatment of Bacterial Vaginosis-Limitations and Need for Innovation. J Infect Dis. 2016;214 Suppl 1(Suppl 1):S14-20. </a:t>
            </a:r>
            <a:endParaRPr lang="fr-FR" sz="1200" i="1" dirty="0"/>
          </a:p>
        </p:txBody>
      </p:sp>
    </p:spTree>
    <p:extLst>
      <p:ext uri="{BB962C8B-B14F-4D97-AF65-F5344CB8AC3E}">
        <p14:creationId xmlns:p14="http://schemas.microsoft.com/office/powerpoint/2010/main" val="127040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F0BBE529-52C1-4D2D-BA09-B116E548FDDD}"/>
              </a:ext>
            </a:extLst>
          </p:cNvPr>
          <p:cNvGraphicFramePr>
            <a:graphicFrameLocks noGrp="1"/>
          </p:cNvGraphicFramePr>
          <p:nvPr>
            <p:extLst>
              <p:ext uri="{D42A27DB-BD31-4B8C-83A1-F6EECF244321}">
                <p14:modId xmlns:p14="http://schemas.microsoft.com/office/powerpoint/2010/main" val="3828195807"/>
              </p:ext>
            </p:extLst>
          </p:nvPr>
        </p:nvGraphicFramePr>
        <p:xfrm>
          <a:off x="735673" y="1900626"/>
          <a:ext cx="10629011" cy="4378987"/>
        </p:xfrm>
        <a:graphic>
          <a:graphicData uri="http://schemas.openxmlformats.org/drawingml/2006/table">
            <a:tbl>
              <a:tblPr firstRow="1" bandRow="1">
                <a:tableStyleId>{9DCAF9ED-07DC-4A11-8D7F-57B35C25682E}</a:tableStyleId>
              </a:tblPr>
              <a:tblGrid>
                <a:gridCol w="5070327">
                  <a:extLst>
                    <a:ext uri="{9D8B030D-6E8A-4147-A177-3AD203B41FA5}">
                      <a16:colId xmlns:a16="http://schemas.microsoft.com/office/drawing/2014/main" val="1903575025"/>
                    </a:ext>
                  </a:extLst>
                </a:gridCol>
                <a:gridCol w="5558684">
                  <a:extLst>
                    <a:ext uri="{9D8B030D-6E8A-4147-A177-3AD203B41FA5}">
                      <a16:colId xmlns:a16="http://schemas.microsoft.com/office/drawing/2014/main" val="3726130358"/>
                    </a:ext>
                  </a:extLst>
                </a:gridCol>
              </a:tblGrid>
              <a:tr h="345188">
                <a:tc>
                  <a:txBody>
                    <a:bodyPr/>
                    <a:lstStyle/>
                    <a:p>
                      <a:pPr algn="ctr"/>
                      <a:r>
                        <a:rPr lang="fr-FR" sz="2000" b="1" dirty="0"/>
                        <a:t>avantages</a:t>
                      </a:r>
                    </a:p>
                  </a:txBody>
                  <a:tcPr marL="69666" marR="69666" marT="34833" marB="34833" anchor="ctr">
                    <a:solidFill>
                      <a:schemeClr val="accent1">
                        <a:lumMod val="50000"/>
                      </a:schemeClr>
                    </a:solidFill>
                  </a:tcPr>
                </a:tc>
                <a:tc>
                  <a:txBody>
                    <a:bodyPr/>
                    <a:lstStyle/>
                    <a:p>
                      <a:pPr algn="ctr"/>
                      <a:r>
                        <a:rPr lang="fr-FR" sz="2000" b="1" dirty="0"/>
                        <a:t>limites</a:t>
                      </a:r>
                    </a:p>
                  </a:txBody>
                  <a:tcPr marL="69666" marR="69666" marT="34833" marB="34833" anchor="ctr">
                    <a:solidFill>
                      <a:schemeClr val="accent1">
                        <a:lumMod val="50000"/>
                      </a:schemeClr>
                    </a:solidFill>
                  </a:tcPr>
                </a:tc>
                <a:extLst>
                  <a:ext uri="{0D108BD9-81ED-4DB2-BD59-A6C34878D82A}">
                    <a16:rowId xmlns:a16="http://schemas.microsoft.com/office/drawing/2014/main" val="175753404"/>
                  </a:ext>
                </a:extLst>
              </a:tr>
              <a:tr h="663097">
                <a:tc>
                  <a:txBody>
                    <a:bodyPr/>
                    <a:lstStyle/>
                    <a:p>
                      <a:r>
                        <a:rPr lang="fr-FR" sz="2400" dirty="0"/>
                        <a:t>Efficacité démontrée à court terme</a:t>
                      </a:r>
                    </a:p>
                  </a:txBody>
                  <a:tcPr marL="69666" marR="69666" marT="34833" marB="34833" anchor="ctr">
                    <a:solidFill>
                      <a:schemeClr val="accent1">
                        <a:lumMod val="20000"/>
                        <a:lumOff val="80000"/>
                      </a:schemeClr>
                    </a:solidFill>
                  </a:tcPr>
                </a:tc>
                <a:tc>
                  <a:txBody>
                    <a:bodyPr/>
                    <a:lstStyle/>
                    <a:p>
                      <a:r>
                        <a:rPr lang="fr-FR" sz="2400" dirty="0"/>
                        <a:t>Risque de récidive &gt; 50 % après 6 à 12 mois</a:t>
                      </a:r>
                    </a:p>
                  </a:txBody>
                  <a:tcPr marL="69666" marR="69666" marT="34833" marB="34833" anchor="ctr">
                    <a:solidFill>
                      <a:schemeClr val="accent1">
                        <a:lumMod val="20000"/>
                        <a:lumOff val="80000"/>
                      </a:schemeClr>
                    </a:solidFill>
                  </a:tcPr>
                </a:tc>
                <a:extLst>
                  <a:ext uri="{0D108BD9-81ED-4DB2-BD59-A6C34878D82A}">
                    <a16:rowId xmlns:a16="http://schemas.microsoft.com/office/drawing/2014/main" val="833636160"/>
                  </a:ext>
                </a:extLst>
              </a:tr>
              <a:tr h="1039878">
                <a:tc>
                  <a:txBody>
                    <a:bodyPr/>
                    <a:lstStyle/>
                    <a:p>
                      <a:endParaRPr lang="fr-FR" sz="1800"/>
                    </a:p>
                  </a:txBody>
                  <a:tcPr marL="69666" marR="69666" marT="34833" marB="34833" anchor="ctr"/>
                </a:tc>
                <a:tc>
                  <a:txBody>
                    <a:bodyPr/>
                    <a:lstStyle/>
                    <a:p>
                      <a:r>
                        <a:rPr lang="fr-FR" sz="2400" dirty="0"/>
                        <a:t>Sensibilité variable des bactéries impliquées (</a:t>
                      </a:r>
                      <a:r>
                        <a:rPr lang="fr-FR" sz="2400" i="1" dirty="0" err="1"/>
                        <a:t>Atopobium</a:t>
                      </a:r>
                      <a:r>
                        <a:rPr lang="fr-FR" sz="2400" i="1" dirty="0"/>
                        <a:t> </a:t>
                      </a:r>
                      <a:r>
                        <a:rPr lang="fr-FR" sz="2400" i="1" dirty="0" err="1"/>
                        <a:t>vaginae</a:t>
                      </a:r>
                      <a:r>
                        <a:rPr lang="fr-FR" sz="2400" dirty="0"/>
                        <a:t>, </a:t>
                      </a:r>
                      <a:r>
                        <a:rPr lang="fr-FR" sz="2400" i="1" dirty="0" err="1"/>
                        <a:t>Gardnerella</a:t>
                      </a:r>
                      <a:r>
                        <a:rPr lang="fr-FR" sz="2400" i="1" dirty="0"/>
                        <a:t> vaginalis</a:t>
                      </a:r>
                      <a:r>
                        <a:rPr lang="fr-FR" sz="2400" dirty="0"/>
                        <a:t>…)</a:t>
                      </a:r>
                      <a:endParaRPr lang="fr-FR" sz="2400" i="1" dirty="0"/>
                    </a:p>
                  </a:txBody>
                  <a:tcPr marL="69666" marR="69666" marT="34833" marB="34833" anchor="ctr"/>
                </a:tc>
                <a:extLst>
                  <a:ext uri="{0D108BD9-81ED-4DB2-BD59-A6C34878D82A}">
                    <a16:rowId xmlns:a16="http://schemas.microsoft.com/office/drawing/2014/main" val="326959536"/>
                  </a:ext>
                </a:extLst>
              </a:tr>
              <a:tr h="568902">
                <a:tc>
                  <a:txBody>
                    <a:bodyPr/>
                    <a:lstStyle/>
                    <a:p>
                      <a:endParaRPr lang="fr-FR" sz="1800" dirty="0"/>
                    </a:p>
                  </a:txBody>
                  <a:tcPr marL="69666" marR="69666" marT="34833" marB="34833" anchor="ctr">
                    <a:solidFill>
                      <a:schemeClr val="accent1">
                        <a:lumMod val="40000"/>
                        <a:lumOff val="60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fr-FR" sz="2400" dirty="0"/>
                        <a:t>Effets secondaires locaux ou généraux</a:t>
                      </a:r>
                    </a:p>
                  </a:txBody>
                  <a:tcPr marL="69666" marR="69666" marT="34833" marB="34833" anchor="ctr">
                    <a:solidFill>
                      <a:schemeClr val="accent1">
                        <a:lumMod val="40000"/>
                        <a:lumOff val="60000"/>
                      </a:schemeClr>
                    </a:solidFill>
                  </a:tcPr>
                </a:tc>
                <a:extLst>
                  <a:ext uri="{0D108BD9-81ED-4DB2-BD59-A6C34878D82A}">
                    <a16:rowId xmlns:a16="http://schemas.microsoft.com/office/drawing/2014/main" val="599367686"/>
                  </a:ext>
                </a:extLst>
              </a:tr>
              <a:tr h="568902">
                <a:tc>
                  <a:txBody>
                    <a:bodyPr/>
                    <a:lstStyle/>
                    <a:p>
                      <a:endParaRPr lang="fr-FR" sz="1800"/>
                    </a:p>
                  </a:txBody>
                  <a:tcPr marL="69666" marR="69666" marT="34833" marB="34833" anchor="ctr"/>
                </a:tc>
                <a:tc>
                  <a:txBody>
                    <a:bodyPr/>
                    <a:lstStyle/>
                    <a:p>
                      <a:r>
                        <a:rPr lang="fr-FR" sz="2400" dirty="0"/>
                        <a:t>Aucune action de restauration du microbiote vaginal </a:t>
                      </a:r>
                    </a:p>
                  </a:txBody>
                  <a:tcPr marL="69666" marR="69666" marT="34833" marB="34833" anchor="ctr"/>
                </a:tc>
                <a:extLst>
                  <a:ext uri="{0D108BD9-81ED-4DB2-BD59-A6C34878D82A}">
                    <a16:rowId xmlns:a16="http://schemas.microsoft.com/office/drawing/2014/main" val="4211967169"/>
                  </a:ext>
                </a:extLst>
              </a:tr>
              <a:tr h="804390">
                <a:tc>
                  <a:txBody>
                    <a:bodyPr/>
                    <a:lstStyle/>
                    <a:p>
                      <a:endParaRPr lang="fr-FR" sz="1800" dirty="0"/>
                    </a:p>
                  </a:txBody>
                  <a:tcPr marL="69666" marR="69666" marT="34833" marB="34833" anchor="ctr">
                    <a:solidFill>
                      <a:schemeClr val="accent1">
                        <a:lumMod val="40000"/>
                        <a:lumOff val="60000"/>
                      </a:schemeClr>
                    </a:solidFill>
                  </a:tcPr>
                </a:tc>
                <a:tc>
                  <a:txBody>
                    <a:bodyPr/>
                    <a:lstStyle/>
                    <a:p>
                      <a:r>
                        <a:rPr lang="fr-FR" sz="2400" dirty="0"/>
                        <a:t>Pas d’action sur les étiologies mixtes (jusqu’à 30 % des infections)</a:t>
                      </a:r>
                    </a:p>
                  </a:txBody>
                  <a:tcPr marL="69666" marR="69666" marT="34833" marB="34833" anchor="ctr">
                    <a:solidFill>
                      <a:schemeClr val="accent1">
                        <a:lumMod val="40000"/>
                        <a:lumOff val="60000"/>
                      </a:schemeClr>
                    </a:solidFill>
                  </a:tcPr>
                </a:tc>
                <a:extLst>
                  <a:ext uri="{0D108BD9-81ED-4DB2-BD59-A6C34878D82A}">
                    <a16:rowId xmlns:a16="http://schemas.microsoft.com/office/drawing/2014/main" val="407338349"/>
                  </a:ext>
                </a:extLst>
              </a:tr>
            </a:tbl>
          </a:graphicData>
        </a:graphic>
      </p:graphicFrame>
      <p:sp>
        <p:nvSpPr>
          <p:cNvPr id="6" name="Titre 5">
            <a:extLst>
              <a:ext uri="{FF2B5EF4-FFF2-40B4-BE49-F238E27FC236}">
                <a16:creationId xmlns:a16="http://schemas.microsoft.com/office/drawing/2014/main" id="{19294E73-2EB9-497D-5BD5-FE5B03BA8B75}"/>
              </a:ext>
            </a:extLst>
          </p:cNvPr>
          <p:cNvSpPr>
            <a:spLocks noGrp="1"/>
          </p:cNvSpPr>
          <p:nvPr>
            <p:ph type="title"/>
          </p:nvPr>
        </p:nvSpPr>
        <p:spPr>
          <a:xfrm>
            <a:off x="838200" y="365125"/>
            <a:ext cx="8631025" cy="1325563"/>
          </a:xfrm>
        </p:spPr>
        <p:txBody>
          <a:bodyPr>
            <a:normAutofit/>
          </a:bodyPr>
          <a:lstStyle/>
          <a:p>
            <a:r>
              <a:rPr lang="en-US" b="1" dirty="0" err="1">
                <a:latin typeface="+mn-lt"/>
                <a:ea typeface="+mn-ea"/>
                <a:cs typeface="+mn-cs"/>
              </a:rPr>
              <a:t>Vaginose</a:t>
            </a:r>
            <a:r>
              <a:rPr lang="en-US" b="1" dirty="0">
                <a:latin typeface="+mn-lt"/>
                <a:ea typeface="+mn-ea"/>
                <a:cs typeface="+mn-cs"/>
              </a:rPr>
              <a:t> </a:t>
            </a:r>
            <a:r>
              <a:rPr lang="en-US" b="1" dirty="0" err="1">
                <a:latin typeface="+mn-lt"/>
                <a:ea typeface="+mn-ea"/>
                <a:cs typeface="+mn-cs"/>
              </a:rPr>
              <a:t>bactérienne</a:t>
            </a:r>
            <a:r>
              <a:rPr lang="en-US" b="1" dirty="0">
                <a:latin typeface="+mn-lt"/>
                <a:ea typeface="+mn-ea"/>
                <a:cs typeface="+mn-cs"/>
              </a:rPr>
              <a:t> </a:t>
            </a:r>
            <a:br>
              <a:rPr lang="en-US" b="1" dirty="0">
                <a:latin typeface="+mn-lt"/>
                <a:ea typeface="+mn-ea"/>
                <a:cs typeface="+mn-cs"/>
              </a:rPr>
            </a:br>
            <a:endParaRPr lang="fr-FR" b="1" dirty="0"/>
          </a:p>
        </p:txBody>
      </p:sp>
    </p:spTree>
    <p:extLst>
      <p:ext uri="{BB962C8B-B14F-4D97-AF65-F5344CB8AC3E}">
        <p14:creationId xmlns:p14="http://schemas.microsoft.com/office/powerpoint/2010/main" val="4231141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5B64FA-B008-F07D-6218-B4667EE54A62}"/>
              </a:ext>
            </a:extLst>
          </p:cNvPr>
          <p:cNvSpPr>
            <a:spLocks noGrp="1"/>
          </p:cNvSpPr>
          <p:nvPr>
            <p:ph type="title"/>
          </p:nvPr>
        </p:nvSpPr>
        <p:spPr/>
        <p:txBody>
          <a:bodyPr/>
          <a:lstStyle/>
          <a:p>
            <a:r>
              <a:rPr lang="fr-FR" b="1" dirty="0">
                <a:solidFill>
                  <a:srgbClr val="002060"/>
                </a:solidFill>
                <a:latin typeface="+mn-lt"/>
              </a:rPr>
              <a:t>Alternatives</a:t>
            </a:r>
          </a:p>
        </p:txBody>
      </p:sp>
      <p:sp>
        <p:nvSpPr>
          <p:cNvPr id="3" name="Espace réservé du contenu 2">
            <a:extLst>
              <a:ext uri="{FF2B5EF4-FFF2-40B4-BE49-F238E27FC236}">
                <a16:creationId xmlns:a16="http://schemas.microsoft.com/office/drawing/2014/main" id="{75C740E3-FD12-965F-FD46-474B99BC5F9A}"/>
              </a:ext>
            </a:extLst>
          </p:cNvPr>
          <p:cNvSpPr>
            <a:spLocks noGrp="1"/>
          </p:cNvSpPr>
          <p:nvPr>
            <p:ph idx="1"/>
          </p:nvPr>
        </p:nvSpPr>
        <p:spPr/>
        <p:txBody>
          <a:bodyPr/>
          <a:lstStyle/>
          <a:p>
            <a:r>
              <a:rPr lang="fr-FR" dirty="0" err="1"/>
              <a:t>Polygynax</a:t>
            </a:r>
            <a:r>
              <a:rPr lang="fr-FR" dirty="0"/>
              <a:t>* : efficace sur candidoses (y compris non </a:t>
            </a:r>
            <a:r>
              <a:rPr lang="fr-FR" dirty="0" err="1"/>
              <a:t>albicans</a:t>
            </a:r>
            <a:r>
              <a:rPr lang="fr-FR" dirty="0"/>
              <a:t>) et </a:t>
            </a:r>
            <a:r>
              <a:rPr lang="fr-FR" dirty="0" err="1"/>
              <a:t>vaginoses</a:t>
            </a:r>
            <a:r>
              <a:rPr lang="fr-FR" dirty="0"/>
              <a:t> : mais risque de résistance lié à la présence de 2 antibiotiques</a:t>
            </a:r>
          </a:p>
          <a:p>
            <a:r>
              <a:rPr lang="fr-FR" dirty="0"/>
              <a:t>Chlorure de </a:t>
            </a:r>
            <a:r>
              <a:rPr lang="fr-FR" dirty="0" err="1"/>
              <a:t>Dequalinium</a:t>
            </a:r>
            <a:r>
              <a:rPr lang="fr-FR" dirty="0"/>
              <a:t> (</a:t>
            </a:r>
            <a:r>
              <a:rPr lang="fr-FR" dirty="0" err="1"/>
              <a:t>Vablys</a:t>
            </a:r>
            <a:r>
              <a:rPr lang="fr-FR" dirty="0"/>
              <a:t>*) voie vaginale :</a:t>
            </a:r>
          </a:p>
          <a:p>
            <a:pPr lvl="1"/>
            <a:r>
              <a:rPr lang="fr-FR" dirty="0"/>
              <a:t>Efficace sur </a:t>
            </a:r>
            <a:r>
              <a:rPr lang="fr-FR" dirty="0" err="1"/>
              <a:t>vaginose</a:t>
            </a:r>
            <a:r>
              <a:rPr lang="fr-FR" dirty="0"/>
              <a:t> (y compris </a:t>
            </a:r>
            <a:r>
              <a:rPr lang="fr-FR" i="1" dirty="0" err="1"/>
              <a:t>Atopobium</a:t>
            </a:r>
            <a:r>
              <a:rPr lang="fr-FR" i="1" dirty="0"/>
              <a:t> </a:t>
            </a:r>
            <a:r>
              <a:rPr lang="fr-FR" i="1" dirty="0" err="1"/>
              <a:t>vaginae</a:t>
            </a:r>
            <a:r>
              <a:rPr lang="fr-FR" dirty="0"/>
              <a:t>) et candidoses (y compris non </a:t>
            </a:r>
            <a:r>
              <a:rPr lang="fr-FR" dirty="0" err="1"/>
              <a:t>albicans</a:t>
            </a:r>
            <a:r>
              <a:rPr lang="fr-FR" dirty="0"/>
              <a:t>)</a:t>
            </a:r>
          </a:p>
          <a:p>
            <a:pPr lvl="1"/>
            <a:r>
              <a:rPr lang="fr-FR" dirty="0"/>
              <a:t>Efficace sur les biofilms de </a:t>
            </a:r>
            <a:r>
              <a:rPr lang="fr-FR" i="1" dirty="0" err="1"/>
              <a:t>Gardnerella</a:t>
            </a:r>
            <a:r>
              <a:rPr lang="fr-FR" i="1" dirty="0"/>
              <a:t> vaginalis</a:t>
            </a:r>
          </a:p>
          <a:p>
            <a:r>
              <a:rPr lang="fr-FR" dirty="0"/>
              <a:t>Mais toujours pas d’action régénératrice du microbiote</a:t>
            </a:r>
          </a:p>
        </p:txBody>
      </p:sp>
      <p:sp>
        <p:nvSpPr>
          <p:cNvPr id="4" name="ZoneTexte 3">
            <a:extLst>
              <a:ext uri="{FF2B5EF4-FFF2-40B4-BE49-F238E27FC236}">
                <a16:creationId xmlns:a16="http://schemas.microsoft.com/office/drawing/2014/main" id="{BE02CD5E-1B9E-EE19-A429-1E2A743A04F2}"/>
              </a:ext>
            </a:extLst>
          </p:cNvPr>
          <p:cNvSpPr txBox="1"/>
          <p:nvPr/>
        </p:nvSpPr>
        <p:spPr>
          <a:xfrm>
            <a:off x="380015" y="5942568"/>
            <a:ext cx="11290369" cy="738664"/>
          </a:xfrm>
          <a:prstGeom prst="rect">
            <a:avLst/>
          </a:prstGeom>
          <a:noFill/>
        </p:spPr>
        <p:txBody>
          <a:bodyPr wrap="square" rtlCol="0">
            <a:spAutoFit/>
          </a:bodyPr>
          <a:lstStyle/>
          <a:p>
            <a:r>
              <a:rPr lang="fr-FR" sz="1400" i="1"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Mendling</a:t>
            </a:r>
            <a:r>
              <a:rPr lang="fr-FR" sz="14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W, </a:t>
            </a:r>
            <a:r>
              <a:rPr lang="fr-FR" sz="1400" i="1"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Weissenbacher</a:t>
            </a:r>
            <a:r>
              <a:rPr lang="fr-FR" sz="14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ER, Gerber S, </a:t>
            </a:r>
            <a:r>
              <a:rPr lang="fr-FR" sz="1400" i="1"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Prasauskas</a:t>
            </a:r>
            <a:r>
              <a:rPr lang="fr-FR" sz="14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V, Grob P. Use of </a:t>
            </a:r>
            <a:r>
              <a:rPr lang="fr-FR" sz="1400" i="1"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locally</a:t>
            </a:r>
            <a:r>
              <a:rPr lang="fr-FR" sz="14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fr-FR" sz="1400" i="1"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delivered</a:t>
            </a:r>
            <a:r>
              <a:rPr lang="fr-FR" sz="14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fr-FR" sz="1400" i="1"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dequalinium</a:t>
            </a:r>
            <a:r>
              <a:rPr lang="fr-FR" sz="14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fr-FR" sz="1400" i="1"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chloride</a:t>
            </a:r>
            <a:r>
              <a:rPr lang="fr-FR" sz="14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in the </a:t>
            </a:r>
            <a:r>
              <a:rPr lang="fr-FR" sz="1400" i="1"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treatment</a:t>
            </a:r>
            <a:r>
              <a:rPr lang="fr-FR" sz="14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of vaginal infections: a </a:t>
            </a:r>
            <a:r>
              <a:rPr lang="fr-FR" sz="1400" i="1"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review</a:t>
            </a:r>
            <a:r>
              <a:rPr lang="fr-FR" sz="14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Arch </a:t>
            </a:r>
            <a:r>
              <a:rPr lang="fr-FR" sz="1400" i="1"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Gynecol</a:t>
            </a:r>
            <a:r>
              <a:rPr lang="fr-FR" sz="14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fr-FR" sz="1400" i="1"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Obstet</a:t>
            </a:r>
            <a:r>
              <a:rPr lang="fr-FR" sz="14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2016 Mar;293(3):469-84. </a:t>
            </a:r>
            <a:r>
              <a:rPr lang="fr-FR" sz="1400" i="1"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doi</a:t>
            </a:r>
            <a:r>
              <a:rPr lang="fr-FR" sz="14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10.1007/s00404-015-3914-8. Epub 2015 </a:t>
            </a:r>
            <a:r>
              <a:rPr lang="fr-FR" sz="1400" i="1"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Oct</a:t>
            </a:r>
            <a:r>
              <a:rPr lang="fr-FR" sz="14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27. PMID: 26506926; PMCID: PMC4757629.</a:t>
            </a:r>
            <a:endParaRPr lang="fr-FR" sz="1400" i="1"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400" i="1" dirty="0"/>
          </a:p>
        </p:txBody>
      </p:sp>
    </p:spTree>
    <p:extLst>
      <p:ext uri="{BB962C8B-B14F-4D97-AF65-F5344CB8AC3E}">
        <p14:creationId xmlns:p14="http://schemas.microsoft.com/office/powerpoint/2010/main" val="3087702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6">
            <a:extLst>
              <a:ext uri="{FF2B5EF4-FFF2-40B4-BE49-F238E27FC236}">
                <a16:creationId xmlns:a16="http://schemas.microsoft.com/office/drawing/2014/main" id="{9B6BA891-BE88-9EF2-D868-5F692414CBE7}"/>
              </a:ext>
            </a:extLst>
          </p:cNvPr>
          <p:cNvPicPr>
            <a:picLocks noChangeAspect="1"/>
          </p:cNvPicPr>
          <p:nvPr/>
        </p:nvPicPr>
        <p:blipFill rotWithShape="1">
          <a:blip r:embed="rId2"/>
          <a:srcRect r="5200"/>
          <a:stretch/>
        </p:blipFill>
        <p:spPr>
          <a:xfrm>
            <a:off x="3549925" y="-65304"/>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re 3">
            <a:extLst>
              <a:ext uri="{FF2B5EF4-FFF2-40B4-BE49-F238E27FC236}">
                <a16:creationId xmlns:a16="http://schemas.microsoft.com/office/drawing/2014/main" id="{6EDBCC37-A871-7FCB-6F1A-CDC93CFC9EE2}"/>
              </a:ext>
            </a:extLst>
          </p:cNvPr>
          <p:cNvSpPr>
            <a:spLocks noGrp="1"/>
          </p:cNvSpPr>
          <p:nvPr>
            <p:ph type="title"/>
          </p:nvPr>
        </p:nvSpPr>
        <p:spPr>
          <a:xfrm>
            <a:off x="477980" y="1122363"/>
            <a:ext cx="7313081" cy="3204134"/>
          </a:xfrm>
        </p:spPr>
        <p:txBody>
          <a:bodyPr vert="horz" lIns="91440" tIns="45720" rIns="91440" bIns="45720" rtlCol="0" anchor="b">
            <a:normAutofit/>
          </a:bodyPr>
          <a:lstStyle/>
          <a:p>
            <a:r>
              <a:rPr lang="en-US" sz="4800" b="1" dirty="0" err="1">
                <a:latin typeface="+mn-lt"/>
              </a:rPr>
              <a:t>Quelques</a:t>
            </a:r>
            <a:r>
              <a:rPr lang="en-US" sz="4800" b="1" dirty="0">
                <a:latin typeface="+mn-lt"/>
              </a:rPr>
              <a:t> </a:t>
            </a:r>
            <a:r>
              <a:rPr lang="en-US" sz="4800" b="1" dirty="0" err="1">
                <a:latin typeface="+mn-lt"/>
              </a:rPr>
              <a:t>cas</a:t>
            </a:r>
            <a:r>
              <a:rPr lang="en-US" sz="4800" b="1" dirty="0">
                <a:latin typeface="+mn-lt"/>
              </a:rPr>
              <a:t> </a:t>
            </a:r>
            <a:r>
              <a:rPr lang="en-US" sz="4800" b="1" dirty="0" err="1">
                <a:latin typeface="+mn-lt"/>
              </a:rPr>
              <a:t>particuliers</a:t>
            </a:r>
            <a:r>
              <a:rPr lang="en-US" sz="4800" b="1" dirty="0">
                <a:latin typeface="+mn-lt"/>
              </a:rPr>
              <a:t>…</a:t>
            </a:r>
          </a:p>
        </p:txBody>
      </p:sp>
      <p:sp>
        <p:nvSpPr>
          <p:cNvPr id="5" name="Espace réservé du texte 4">
            <a:extLst>
              <a:ext uri="{FF2B5EF4-FFF2-40B4-BE49-F238E27FC236}">
                <a16:creationId xmlns:a16="http://schemas.microsoft.com/office/drawing/2014/main" id="{0B5C5972-19AF-E679-EB83-D40CB8C8118B}"/>
              </a:ext>
            </a:extLst>
          </p:cNvPr>
          <p:cNvSpPr>
            <a:spLocks noGrp="1"/>
          </p:cNvSpPr>
          <p:nvPr>
            <p:ph type="body" idx="1"/>
          </p:nvPr>
        </p:nvSpPr>
        <p:spPr>
          <a:xfrm>
            <a:off x="477980" y="4872922"/>
            <a:ext cx="4023359" cy="1208141"/>
          </a:xfrm>
        </p:spPr>
        <p:txBody>
          <a:bodyPr vert="horz" lIns="91440" tIns="45720" rIns="91440" bIns="45720" rtlCol="0">
            <a:normAutofit/>
          </a:bodyPr>
          <a:lstStyle/>
          <a:p>
            <a:endParaRPr lang="en-US" sz="2000">
              <a:solidFill>
                <a:schemeClr val="tx1"/>
              </a:solidFill>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114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CB510C-1DA3-F1C3-D396-C418962803BE}"/>
              </a:ext>
            </a:extLst>
          </p:cNvPr>
          <p:cNvSpPr>
            <a:spLocks noGrp="1"/>
          </p:cNvSpPr>
          <p:nvPr>
            <p:ph type="title"/>
          </p:nvPr>
        </p:nvSpPr>
        <p:spPr>
          <a:xfrm>
            <a:off x="696798" y="203984"/>
            <a:ext cx="10515600" cy="1325563"/>
          </a:xfrm>
        </p:spPr>
        <p:txBody>
          <a:bodyPr/>
          <a:lstStyle/>
          <a:p>
            <a:r>
              <a:rPr lang="fr-FR" b="1" i="1" dirty="0" err="1">
                <a:latin typeface="+mn-lt"/>
              </a:rPr>
              <a:t>Fannyhessea</a:t>
            </a:r>
            <a:r>
              <a:rPr lang="fr-FR" b="1" i="1" dirty="0">
                <a:latin typeface="+mn-lt"/>
              </a:rPr>
              <a:t> vaginalis</a:t>
            </a:r>
          </a:p>
        </p:txBody>
      </p:sp>
      <p:sp>
        <p:nvSpPr>
          <p:cNvPr id="3" name="Espace réservé du contenu 2">
            <a:extLst>
              <a:ext uri="{FF2B5EF4-FFF2-40B4-BE49-F238E27FC236}">
                <a16:creationId xmlns:a16="http://schemas.microsoft.com/office/drawing/2014/main" id="{8E7E03ED-029C-CC53-04F0-FCF8027AC01F}"/>
              </a:ext>
            </a:extLst>
          </p:cNvPr>
          <p:cNvSpPr>
            <a:spLocks noGrp="1"/>
          </p:cNvSpPr>
          <p:nvPr>
            <p:ph idx="1"/>
          </p:nvPr>
        </p:nvSpPr>
        <p:spPr>
          <a:xfrm>
            <a:off x="386499" y="1348571"/>
            <a:ext cx="11843207" cy="4351338"/>
          </a:xfrm>
        </p:spPr>
        <p:txBody>
          <a:bodyPr/>
          <a:lstStyle/>
          <a:p>
            <a:r>
              <a:rPr lang="fr-FR" dirty="0"/>
              <a:t>Ex </a:t>
            </a:r>
            <a:r>
              <a:rPr lang="fr-FR" i="1" dirty="0" err="1"/>
              <a:t>Atopobium</a:t>
            </a:r>
            <a:r>
              <a:rPr lang="fr-FR" i="1" dirty="0"/>
              <a:t> </a:t>
            </a:r>
            <a:r>
              <a:rPr lang="fr-FR" i="1" dirty="0" err="1"/>
              <a:t>vaginae</a:t>
            </a:r>
            <a:endParaRPr lang="fr-FR" i="1" dirty="0"/>
          </a:p>
          <a:p>
            <a:r>
              <a:rPr lang="fr-FR" dirty="0"/>
              <a:t>Rarement présente dans un microbiote vaginal équilibré</a:t>
            </a:r>
          </a:p>
          <a:p>
            <a:r>
              <a:rPr lang="fr-FR" dirty="0"/>
              <a:t>La co-infection avec </a:t>
            </a:r>
            <a:r>
              <a:rPr lang="fr-FR" i="1" dirty="0" err="1"/>
              <a:t>Gardnerella</a:t>
            </a:r>
            <a:r>
              <a:rPr lang="fr-FR" i="1" dirty="0"/>
              <a:t> vaginalis </a:t>
            </a:r>
            <a:r>
              <a:rPr lang="fr-FR" dirty="0"/>
              <a:t>est plus prédictive que la seule présence de </a:t>
            </a:r>
            <a:r>
              <a:rPr lang="fr-FR" dirty="0" err="1"/>
              <a:t>Gv</a:t>
            </a:r>
            <a:r>
              <a:rPr lang="fr-FR" dirty="0"/>
              <a:t> pour le diagnostic de VB</a:t>
            </a:r>
            <a:r>
              <a:rPr lang="fr-FR" baseline="30000" dirty="0"/>
              <a:t>1</a:t>
            </a:r>
            <a:endParaRPr lang="fr-FR" dirty="0"/>
          </a:p>
          <a:p>
            <a:pPr lvl="1"/>
            <a:r>
              <a:rPr lang="en-US" b="0" i="0" dirty="0" err="1">
                <a:solidFill>
                  <a:srgbClr val="212121"/>
                </a:solidFill>
                <a:effectLst/>
                <a:latin typeface="BlinkMacSystemFont"/>
              </a:rPr>
              <a:t>Sensibilité</a:t>
            </a:r>
            <a:r>
              <a:rPr lang="en-US" b="0" i="0" dirty="0">
                <a:solidFill>
                  <a:srgbClr val="212121"/>
                </a:solidFill>
                <a:effectLst/>
                <a:latin typeface="BlinkMacSystemFont"/>
              </a:rPr>
              <a:t> 96%, </a:t>
            </a:r>
            <a:r>
              <a:rPr lang="en-US" b="0" i="0" dirty="0" err="1">
                <a:solidFill>
                  <a:srgbClr val="212121"/>
                </a:solidFill>
                <a:effectLst/>
                <a:latin typeface="BlinkMacSystemFont"/>
              </a:rPr>
              <a:t>spécificité</a:t>
            </a:r>
            <a:r>
              <a:rPr lang="en-US" b="0" i="0" dirty="0">
                <a:solidFill>
                  <a:srgbClr val="212121"/>
                </a:solidFill>
                <a:effectLst/>
                <a:latin typeface="BlinkMacSystemFont"/>
              </a:rPr>
              <a:t>  82.9%, </a:t>
            </a:r>
          </a:p>
          <a:p>
            <a:pPr lvl="1"/>
            <a:r>
              <a:rPr lang="en-US" b="0" i="0" dirty="0">
                <a:solidFill>
                  <a:srgbClr val="212121"/>
                </a:solidFill>
                <a:effectLst/>
                <a:latin typeface="BlinkMacSystemFont"/>
              </a:rPr>
              <a:t>Valeur </a:t>
            </a:r>
            <a:r>
              <a:rPr lang="en-US" b="0" i="0" dirty="0" err="1">
                <a:solidFill>
                  <a:srgbClr val="212121"/>
                </a:solidFill>
                <a:effectLst/>
                <a:latin typeface="BlinkMacSystemFont"/>
              </a:rPr>
              <a:t>prédictive</a:t>
            </a:r>
            <a:r>
              <a:rPr lang="en-US" b="0" i="0" dirty="0">
                <a:solidFill>
                  <a:srgbClr val="212121"/>
                </a:solidFill>
                <a:effectLst/>
                <a:latin typeface="BlinkMacSystemFont"/>
              </a:rPr>
              <a:t> positive 68.5%, </a:t>
            </a:r>
          </a:p>
          <a:p>
            <a:pPr lvl="1"/>
            <a:r>
              <a:rPr lang="en-US" b="0" i="0" dirty="0">
                <a:solidFill>
                  <a:srgbClr val="212121"/>
                </a:solidFill>
                <a:effectLst/>
                <a:latin typeface="BlinkMacSystemFont"/>
              </a:rPr>
              <a:t>Valeur predictive negative 98.2% </a:t>
            </a:r>
          </a:p>
          <a:p>
            <a:r>
              <a:rPr lang="en-US" dirty="0" err="1">
                <a:solidFill>
                  <a:srgbClr val="212121"/>
                </a:solidFill>
                <a:latin typeface="BlinkMacSystemFont"/>
              </a:rPr>
              <a:t>Sensibilité</a:t>
            </a:r>
            <a:r>
              <a:rPr lang="en-US" dirty="0">
                <a:solidFill>
                  <a:srgbClr val="212121"/>
                </a:solidFill>
                <a:latin typeface="BlinkMacSystemFont"/>
              </a:rPr>
              <a:t> au </a:t>
            </a:r>
            <a:r>
              <a:rPr lang="en-US" dirty="0" err="1">
                <a:solidFill>
                  <a:srgbClr val="212121"/>
                </a:solidFill>
                <a:latin typeface="BlinkMacSystemFont"/>
              </a:rPr>
              <a:t>métronidazole</a:t>
            </a:r>
            <a:r>
              <a:rPr lang="en-US" dirty="0">
                <a:solidFill>
                  <a:srgbClr val="212121"/>
                </a:solidFill>
                <a:latin typeface="BlinkMacSystemFont"/>
              </a:rPr>
              <a:t> très </a:t>
            </a:r>
            <a:r>
              <a:rPr lang="en-US" dirty="0" err="1">
                <a:solidFill>
                  <a:srgbClr val="212121"/>
                </a:solidFill>
                <a:latin typeface="BlinkMacSystemFont"/>
              </a:rPr>
              <a:t>diminuée</a:t>
            </a:r>
            <a:r>
              <a:rPr lang="fr-FR" baseline="30000" dirty="0"/>
              <a:t>2</a:t>
            </a:r>
            <a:r>
              <a:rPr lang="en-US" dirty="0">
                <a:solidFill>
                  <a:srgbClr val="212121"/>
                </a:solidFill>
                <a:latin typeface="BlinkMacSystemFont"/>
              </a:rPr>
              <a:t>: cause </a:t>
            </a:r>
            <a:r>
              <a:rPr lang="en-US" dirty="0" err="1">
                <a:solidFill>
                  <a:srgbClr val="212121"/>
                </a:solidFill>
                <a:latin typeface="BlinkMacSystemFont"/>
              </a:rPr>
              <a:t>d’échec</a:t>
            </a:r>
            <a:r>
              <a:rPr lang="en-US" dirty="0">
                <a:solidFill>
                  <a:srgbClr val="212121"/>
                </a:solidFill>
                <a:latin typeface="BlinkMacSystemFont"/>
              </a:rPr>
              <a:t> du </a:t>
            </a:r>
            <a:r>
              <a:rPr lang="en-US" dirty="0" err="1">
                <a:solidFill>
                  <a:srgbClr val="212121"/>
                </a:solidFill>
                <a:latin typeface="BlinkMacSystemFont"/>
              </a:rPr>
              <a:t>traitement</a:t>
            </a:r>
            <a:endParaRPr lang="en-US" dirty="0">
              <a:solidFill>
                <a:srgbClr val="212121"/>
              </a:solidFill>
              <a:latin typeface="BlinkMacSystemFont"/>
            </a:endParaRPr>
          </a:p>
          <a:p>
            <a:r>
              <a:rPr lang="en-US" dirty="0">
                <a:solidFill>
                  <a:srgbClr val="212121"/>
                </a:solidFill>
                <a:latin typeface="BlinkMacSystemFont"/>
              </a:rPr>
              <a:t>Le </a:t>
            </a:r>
            <a:r>
              <a:rPr lang="en-US" dirty="0" err="1">
                <a:solidFill>
                  <a:srgbClr val="212121"/>
                </a:solidFill>
                <a:latin typeface="BlinkMacSystemFont"/>
              </a:rPr>
              <a:t>chlorure</a:t>
            </a:r>
            <a:r>
              <a:rPr lang="en-US" dirty="0">
                <a:solidFill>
                  <a:srgbClr val="212121"/>
                </a:solidFill>
                <a:latin typeface="BlinkMacSystemFont"/>
              </a:rPr>
              <a:t> de </a:t>
            </a:r>
            <a:r>
              <a:rPr lang="en-US" dirty="0" err="1">
                <a:solidFill>
                  <a:srgbClr val="212121"/>
                </a:solidFill>
                <a:latin typeface="BlinkMacSystemFont"/>
              </a:rPr>
              <a:t>dequalinium</a:t>
            </a:r>
            <a:r>
              <a:rPr lang="en-US" dirty="0">
                <a:solidFill>
                  <a:srgbClr val="212121"/>
                </a:solidFill>
                <a:latin typeface="BlinkMacSystemFont"/>
              </a:rPr>
              <a:t> a </a:t>
            </a:r>
            <a:r>
              <a:rPr lang="en-US" dirty="0" err="1">
                <a:solidFill>
                  <a:srgbClr val="212121"/>
                </a:solidFill>
                <a:latin typeface="BlinkMacSystemFont"/>
              </a:rPr>
              <a:t>montré</a:t>
            </a:r>
            <a:r>
              <a:rPr lang="en-US" dirty="0">
                <a:solidFill>
                  <a:srgbClr val="212121"/>
                </a:solidFill>
                <a:latin typeface="BlinkMacSystemFont"/>
              </a:rPr>
              <a:t> </a:t>
            </a:r>
            <a:r>
              <a:rPr lang="en-US">
                <a:solidFill>
                  <a:srgbClr val="212121"/>
                </a:solidFill>
                <a:latin typeface="BlinkMacSystemFont"/>
              </a:rPr>
              <a:t>son efficacité</a:t>
            </a:r>
            <a:r>
              <a:rPr lang="en-US" baseline="30000">
                <a:solidFill>
                  <a:srgbClr val="212121"/>
                </a:solidFill>
                <a:latin typeface="BlinkMacSystemFont"/>
              </a:rPr>
              <a:t>3</a:t>
            </a:r>
            <a:endParaRPr lang="fr-FR" dirty="0"/>
          </a:p>
        </p:txBody>
      </p:sp>
      <p:sp>
        <p:nvSpPr>
          <p:cNvPr id="4" name="ZoneTexte 3">
            <a:extLst>
              <a:ext uri="{FF2B5EF4-FFF2-40B4-BE49-F238E27FC236}">
                <a16:creationId xmlns:a16="http://schemas.microsoft.com/office/drawing/2014/main" id="{EDFF3647-DFB5-4396-5B14-DBF5791F130E}"/>
              </a:ext>
            </a:extLst>
          </p:cNvPr>
          <p:cNvSpPr txBox="1"/>
          <p:nvPr/>
        </p:nvSpPr>
        <p:spPr>
          <a:xfrm>
            <a:off x="107302" y="5510835"/>
            <a:ext cx="11990655" cy="1200329"/>
          </a:xfrm>
          <a:prstGeom prst="rect">
            <a:avLst/>
          </a:prstGeom>
          <a:noFill/>
        </p:spPr>
        <p:txBody>
          <a:bodyPr wrap="square" rtlCol="0">
            <a:spAutoFit/>
          </a:bodyPr>
          <a:lstStyle/>
          <a:p>
            <a:pPr marL="342900" indent="-342900">
              <a:buFont typeface="+mj-lt"/>
              <a:buAutoNum type="arabicPeriod"/>
            </a:pPr>
            <a:r>
              <a:rPr lang="fr-FR" sz="1200" b="0" i="1" dirty="0" err="1">
                <a:solidFill>
                  <a:srgbClr val="212121"/>
                </a:solidFill>
                <a:effectLst/>
              </a:rPr>
              <a:t>Sehgal</a:t>
            </a:r>
            <a:r>
              <a:rPr lang="fr-FR" sz="1200" b="0" i="1" dirty="0">
                <a:solidFill>
                  <a:srgbClr val="212121"/>
                </a:solidFill>
                <a:effectLst/>
              </a:rPr>
              <a:t> PG, et al </a:t>
            </a:r>
            <a:r>
              <a:rPr lang="fr-FR" sz="1200" b="0" i="1" dirty="0" err="1">
                <a:solidFill>
                  <a:srgbClr val="212121"/>
                </a:solidFill>
                <a:effectLst/>
              </a:rPr>
              <a:t>Detection</a:t>
            </a:r>
            <a:r>
              <a:rPr lang="fr-FR" sz="1200" b="0" i="1" dirty="0">
                <a:solidFill>
                  <a:srgbClr val="212121"/>
                </a:solidFill>
                <a:effectLst/>
              </a:rPr>
              <a:t> of co-infection of </a:t>
            </a:r>
            <a:r>
              <a:rPr lang="fr-FR" sz="1200" b="0" i="1" dirty="0" err="1">
                <a:solidFill>
                  <a:srgbClr val="212121"/>
                </a:solidFill>
                <a:effectLst/>
              </a:rPr>
              <a:t>Gardnerella</a:t>
            </a:r>
            <a:r>
              <a:rPr lang="fr-FR" sz="1200" b="0" i="1" dirty="0">
                <a:solidFill>
                  <a:srgbClr val="212121"/>
                </a:solidFill>
                <a:effectLst/>
              </a:rPr>
              <a:t> vaginalis and </a:t>
            </a:r>
            <a:r>
              <a:rPr lang="fr-FR" sz="1200" b="0" i="1" dirty="0" err="1">
                <a:solidFill>
                  <a:srgbClr val="212121"/>
                </a:solidFill>
                <a:effectLst/>
              </a:rPr>
              <a:t>Atopobium</a:t>
            </a:r>
            <a:r>
              <a:rPr lang="fr-FR" sz="1200" b="0" i="1" dirty="0">
                <a:solidFill>
                  <a:srgbClr val="212121"/>
                </a:solidFill>
                <a:effectLst/>
              </a:rPr>
              <a:t> </a:t>
            </a:r>
            <a:r>
              <a:rPr lang="fr-FR" sz="1200" b="0" i="1" dirty="0" err="1">
                <a:solidFill>
                  <a:srgbClr val="212121"/>
                </a:solidFill>
                <a:effectLst/>
              </a:rPr>
              <a:t>vaginae</a:t>
            </a:r>
            <a:r>
              <a:rPr lang="fr-FR" sz="1200" b="0" i="1" dirty="0">
                <a:solidFill>
                  <a:srgbClr val="212121"/>
                </a:solidFill>
                <a:effectLst/>
              </a:rPr>
              <a:t> </a:t>
            </a:r>
            <a:r>
              <a:rPr lang="fr-FR" sz="1200" b="0" i="1" dirty="0" err="1">
                <a:solidFill>
                  <a:srgbClr val="212121"/>
                </a:solidFill>
                <a:effectLst/>
              </a:rPr>
              <a:t>using</a:t>
            </a:r>
            <a:r>
              <a:rPr lang="fr-FR" sz="1200" b="0" i="1" dirty="0">
                <a:solidFill>
                  <a:srgbClr val="212121"/>
                </a:solidFill>
                <a:effectLst/>
              </a:rPr>
              <a:t> qualitative PCR: A </a:t>
            </a:r>
            <a:r>
              <a:rPr lang="fr-FR" sz="1200" b="0" i="1" dirty="0" err="1">
                <a:solidFill>
                  <a:srgbClr val="212121"/>
                </a:solidFill>
                <a:effectLst/>
              </a:rPr>
              <a:t>better</a:t>
            </a:r>
            <a:r>
              <a:rPr lang="fr-FR" sz="1200" b="0" i="1" dirty="0">
                <a:solidFill>
                  <a:srgbClr val="212121"/>
                </a:solidFill>
                <a:effectLst/>
              </a:rPr>
              <a:t> </a:t>
            </a:r>
            <a:r>
              <a:rPr lang="fr-FR" sz="1200" b="0" i="1" dirty="0" err="1">
                <a:solidFill>
                  <a:srgbClr val="212121"/>
                </a:solidFill>
                <a:effectLst/>
              </a:rPr>
              <a:t>predictor</a:t>
            </a:r>
            <a:r>
              <a:rPr lang="fr-FR" sz="1200" b="0" i="1" dirty="0">
                <a:solidFill>
                  <a:srgbClr val="212121"/>
                </a:solidFill>
                <a:effectLst/>
              </a:rPr>
              <a:t> of </a:t>
            </a:r>
            <a:r>
              <a:rPr lang="fr-FR" sz="1200" b="0" i="1" dirty="0" err="1">
                <a:solidFill>
                  <a:srgbClr val="212121"/>
                </a:solidFill>
                <a:effectLst/>
              </a:rPr>
              <a:t>bacterial</a:t>
            </a:r>
            <a:r>
              <a:rPr lang="fr-FR" sz="1200" b="0" i="1" dirty="0">
                <a:solidFill>
                  <a:srgbClr val="212121"/>
                </a:solidFill>
                <a:effectLst/>
              </a:rPr>
              <a:t> </a:t>
            </a:r>
            <a:r>
              <a:rPr lang="fr-FR" sz="1200" b="0" i="1" dirty="0" err="1">
                <a:solidFill>
                  <a:srgbClr val="212121"/>
                </a:solidFill>
                <a:effectLst/>
              </a:rPr>
              <a:t>vaginosis</a:t>
            </a:r>
            <a:r>
              <a:rPr lang="fr-FR" sz="1200" b="0" i="1" dirty="0">
                <a:solidFill>
                  <a:srgbClr val="212121"/>
                </a:solidFill>
                <a:effectLst/>
              </a:rPr>
              <a:t>. </a:t>
            </a:r>
            <a:r>
              <a:rPr lang="fr-FR" sz="1200" b="0" i="1" dirty="0" err="1">
                <a:solidFill>
                  <a:srgbClr val="212121"/>
                </a:solidFill>
                <a:effectLst/>
              </a:rPr>
              <a:t>Anaerobe</a:t>
            </a:r>
            <a:r>
              <a:rPr lang="fr-FR" sz="1200" b="0" i="1" dirty="0">
                <a:solidFill>
                  <a:srgbClr val="212121"/>
                </a:solidFill>
                <a:effectLst/>
              </a:rPr>
              <a:t>. 2021 Jun;69:102343. </a:t>
            </a:r>
            <a:r>
              <a:rPr lang="fr-FR" sz="1200" b="0" i="1" dirty="0" err="1">
                <a:solidFill>
                  <a:srgbClr val="212121"/>
                </a:solidFill>
                <a:effectLst/>
              </a:rPr>
              <a:t>doi</a:t>
            </a:r>
            <a:r>
              <a:rPr lang="fr-FR" sz="1200" b="0" i="1" dirty="0">
                <a:solidFill>
                  <a:srgbClr val="212121"/>
                </a:solidFill>
                <a:effectLst/>
              </a:rPr>
              <a:t>: 10.1016/j.anaerobe.2021.102343. Epub 2021 </a:t>
            </a:r>
            <a:r>
              <a:rPr lang="fr-FR" sz="1200" b="0" i="1" dirty="0" err="1">
                <a:solidFill>
                  <a:srgbClr val="212121"/>
                </a:solidFill>
                <a:effectLst/>
              </a:rPr>
              <a:t>Feb</a:t>
            </a:r>
            <a:r>
              <a:rPr lang="fr-FR" sz="1200" b="0" i="1" dirty="0">
                <a:solidFill>
                  <a:srgbClr val="212121"/>
                </a:solidFill>
                <a:effectLst/>
              </a:rPr>
              <a:t> 11. PMID: 33582302.</a:t>
            </a:r>
          </a:p>
          <a:p>
            <a:pPr marL="342900" indent="-342900">
              <a:buFont typeface="+mj-lt"/>
              <a:buAutoNum type="arabicPeriod"/>
            </a:pPr>
            <a:r>
              <a:rPr lang="fr-FR" sz="1200" b="0" i="1" dirty="0">
                <a:solidFill>
                  <a:srgbClr val="212121"/>
                </a:solidFill>
                <a:effectLst/>
              </a:rPr>
              <a:t>De Backer E, et al in vitro </a:t>
            </a:r>
            <a:r>
              <a:rPr lang="fr-FR" sz="1200" b="0" i="1" dirty="0" err="1">
                <a:solidFill>
                  <a:srgbClr val="212121"/>
                </a:solidFill>
                <a:effectLst/>
              </a:rPr>
              <a:t>activity</a:t>
            </a:r>
            <a:r>
              <a:rPr lang="fr-FR" sz="1200" b="0" i="1" dirty="0">
                <a:solidFill>
                  <a:srgbClr val="212121"/>
                </a:solidFill>
                <a:effectLst/>
              </a:rPr>
              <a:t> of </a:t>
            </a:r>
            <a:r>
              <a:rPr lang="fr-FR" sz="1200" b="0" i="1" dirty="0" err="1">
                <a:solidFill>
                  <a:srgbClr val="212121"/>
                </a:solidFill>
                <a:effectLst/>
              </a:rPr>
              <a:t>secnidazole</a:t>
            </a:r>
            <a:r>
              <a:rPr lang="fr-FR" sz="1200" b="0" i="1" dirty="0">
                <a:solidFill>
                  <a:srgbClr val="212121"/>
                </a:solidFill>
                <a:effectLst/>
              </a:rPr>
              <a:t> </a:t>
            </a:r>
            <a:r>
              <a:rPr lang="fr-FR" sz="1200" b="0" i="1" dirty="0" err="1">
                <a:solidFill>
                  <a:srgbClr val="212121"/>
                </a:solidFill>
                <a:effectLst/>
              </a:rPr>
              <a:t>against</a:t>
            </a:r>
            <a:r>
              <a:rPr lang="fr-FR" sz="1200" b="0" i="1" dirty="0">
                <a:solidFill>
                  <a:srgbClr val="212121"/>
                </a:solidFill>
                <a:effectLst/>
              </a:rPr>
              <a:t> </a:t>
            </a:r>
            <a:r>
              <a:rPr lang="fr-FR" sz="1200" b="0" i="1" dirty="0" err="1">
                <a:solidFill>
                  <a:srgbClr val="212121"/>
                </a:solidFill>
                <a:effectLst/>
              </a:rPr>
              <a:t>Atopobium</a:t>
            </a:r>
            <a:r>
              <a:rPr lang="fr-FR" sz="1200" b="0" i="1" dirty="0">
                <a:solidFill>
                  <a:srgbClr val="212121"/>
                </a:solidFill>
                <a:effectLst/>
              </a:rPr>
              <a:t> </a:t>
            </a:r>
            <a:r>
              <a:rPr lang="fr-FR" sz="1200" b="0" i="1" dirty="0" err="1">
                <a:solidFill>
                  <a:srgbClr val="212121"/>
                </a:solidFill>
                <a:effectLst/>
              </a:rPr>
              <a:t>vaginae</a:t>
            </a:r>
            <a:r>
              <a:rPr lang="fr-FR" sz="1200" b="0" i="1" dirty="0">
                <a:solidFill>
                  <a:srgbClr val="212121"/>
                </a:solidFill>
                <a:effectLst/>
              </a:rPr>
              <a:t>, an </a:t>
            </a:r>
            <a:r>
              <a:rPr lang="fr-FR" sz="1200" b="0" i="1" dirty="0" err="1">
                <a:solidFill>
                  <a:srgbClr val="212121"/>
                </a:solidFill>
                <a:effectLst/>
              </a:rPr>
              <a:t>anaerobic</a:t>
            </a:r>
            <a:r>
              <a:rPr lang="fr-FR" sz="1200" b="0" i="1" dirty="0">
                <a:solidFill>
                  <a:srgbClr val="212121"/>
                </a:solidFill>
                <a:effectLst/>
              </a:rPr>
              <a:t> </a:t>
            </a:r>
            <a:r>
              <a:rPr lang="fr-FR" sz="1200" b="0" i="1" dirty="0" err="1">
                <a:solidFill>
                  <a:srgbClr val="212121"/>
                </a:solidFill>
                <a:effectLst/>
              </a:rPr>
              <a:t>pathogen</a:t>
            </a:r>
            <a:r>
              <a:rPr lang="fr-FR" sz="1200" b="0" i="1" dirty="0">
                <a:solidFill>
                  <a:srgbClr val="212121"/>
                </a:solidFill>
                <a:effectLst/>
              </a:rPr>
              <a:t> </a:t>
            </a:r>
            <a:r>
              <a:rPr lang="fr-FR" sz="1200" b="0" i="1" dirty="0" err="1">
                <a:solidFill>
                  <a:srgbClr val="212121"/>
                </a:solidFill>
                <a:effectLst/>
              </a:rPr>
              <a:t>involved</a:t>
            </a:r>
            <a:r>
              <a:rPr lang="fr-FR" sz="1200" b="0" i="1" dirty="0">
                <a:solidFill>
                  <a:srgbClr val="212121"/>
                </a:solidFill>
                <a:effectLst/>
              </a:rPr>
              <a:t> in </a:t>
            </a:r>
            <a:r>
              <a:rPr lang="fr-FR" sz="1200" b="0" i="1" dirty="0" err="1">
                <a:solidFill>
                  <a:srgbClr val="212121"/>
                </a:solidFill>
                <a:effectLst/>
              </a:rPr>
              <a:t>bacterial</a:t>
            </a:r>
            <a:r>
              <a:rPr lang="fr-FR" sz="1200" b="0" i="1" dirty="0">
                <a:solidFill>
                  <a:srgbClr val="212121"/>
                </a:solidFill>
                <a:effectLst/>
              </a:rPr>
              <a:t> </a:t>
            </a:r>
            <a:r>
              <a:rPr lang="fr-FR" sz="1200" b="0" i="1" dirty="0" err="1">
                <a:solidFill>
                  <a:srgbClr val="212121"/>
                </a:solidFill>
                <a:effectLst/>
              </a:rPr>
              <a:t>vaginosis</a:t>
            </a:r>
            <a:r>
              <a:rPr lang="fr-FR" sz="1200" b="0" i="1" dirty="0">
                <a:solidFill>
                  <a:srgbClr val="212121"/>
                </a:solidFill>
                <a:effectLst/>
              </a:rPr>
              <a:t>. Clin </a:t>
            </a:r>
            <a:r>
              <a:rPr lang="fr-FR" sz="1200" b="0" i="1" dirty="0" err="1">
                <a:solidFill>
                  <a:srgbClr val="212121"/>
                </a:solidFill>
                <a:effectLst/>
              </a:rPr>
              <a:t>Microbiol</a:t>
            </a:r>
            <a:r>
              <a:rPr lang="fr-FR" sz="1200" b="0" i="1" dirty="0">
                <a:solidFill>
                  <a:srgbClr val="212121"/>
                </a:solidFill>
                <a:effectLst/>
              </a:rPr>
              <a:t> Infect. 2010;16:470–472. </a:t>
            </a:r>
            <a:r>
              <a:rPr lang="fr-FR" sz="1200" b="0" i="1" dirty="0" err="1">
                <a:solidFill>
                  <a:srgbClr val="212121"/>
                </a:solidFill>
                <a:effectLst/>
              </a:rPr>
              <a:t>doi</a:t>
            </a:r>
            <a:r>
              <a:rPr lang="fr-FR" sz="1200" b="0" i="1" dirty="0">
                <a:solidFill>
                  <a:srgbClr val="212121"/>
                </a:solidFill>
                <a:effectLst/>
              </a:rPr>
              <a:t>: 10.1111/j.1469-0691.2009.02852.x.</a:t>
            </a:r>
          </a:p>
          <a:p>
            <a:pPr marL="342900" indent="-342900">
              <a:buFont typeface="+mj-lt"/>
              <a:buAutoNum type="arabicPeriod"/>
            </a:pPr>
            <a:r>
              <a:rPr lang="fr-FR" sz="1200" b="0" i="1" dirty="0" err="1">
                <a:solidFill>
                  <a:srgbClr val="212121"/>
                </a:solidFill>
                <a:effectLst/>
              </a:rPr>
              <a:t>Mendling</a:t>
            </a:r>
            <a:r>
              <a:rPr lang="fr-FR" sz="1200" b="0" i="1" dirty="0">
                <a:solidFill>
                  <a:srgbClr val="212121"/>
                </a:solidFill>
                <a:effectLst/>
              </a:rPr>
              <a:t> W, et al An update on the </a:t>
            </a:r>
            <a:r>
              <a:rPr lang="fr-FR" sz="1200" b="0" i="1" dirty="0" err="1">
                <a:solidFill>
                  <a:srgbClr val="212121"/>
                </a:solidFill>
                <a:effectLst/>
              </a:rPr>
              <a:t>role</a:t>
            </a:r>
            <a:r>
              <a:rPr lang="fr-FR" sz="1200" b="0" i="1" dirty="0">
                <a:solidFill>
                  <a:srgbClr val="212121"/>
                </a:solidFill>
                <a:effectLst/>
              </a:rPr>
              <a:t> of </a:t>
            </a:r>
            <a:r>
              <a:rPr lang="fr-FR" sz="1200" b="0" i="1" dirty="0" err="1">
                <a:solidFill>
                  <a:srgbClr val="212121"/>
                </a:solidFill>
                <a:effectLst/>
              </a:rPr>
              <a:t>Atopobium</a:t>
            </a:r>
            <a:r>
              <a:rPr lang="fr-FR" sz="1200" b="0" i="1" dirty="0">
                <a:solidFill>
                  <a:srgbClr val="212121"/>
                </a:solidFill>
                <a:effectLst/>
              </a:rPr>
              <a:t> </a:t>
            </a:r>
            <a:r>
              <a:rPr lang="fr-FR" sz="1200" b="0" i="1" dirty="0" err="1">
                <a:solidFill>
                  <a:srgbClr val="212121"/>
                </a:solidFill>
                <a:effectLst/>
              </a:rPr>
              <a:t>vaginae</a:t>
            </a:r>
            <a:r>
              <a:rPr lang="fr-FR" sz="1200" b="0" i="1" dirty="0">
                <a:solidFill>
                  <a:srgbClr val="212121"/>
                </a:solidFill>
                <a:effectLst/>
              </a:rPr>
              <a:t> in </a:t>
            </a:r>
            <a:r>
              <a:rPr lang="fr-FR" sz="1200" b="0" i="1" dirty="0" err="1">
                <a:solidFill>
                  <a:srgbClr val="212121"/>
                </a:solidFill>
                <a:effectLst/>
              </a:rPr>
              <a:t>bacterial</a:t>
            </a:r>
            <a:r>
              <a:rPr lang="fr-FR" sz="1200" b="0" i="1" dirty="0">
                <a:solidFill>
                  <a:srgbClr val="212121"/>
                </a:solidFill>
                <a:effectLst/>
              </a:rPr>
              <a:t> </a:t>
            </a:r>
            <a:r>
              <a:rPr lang="fr-FR" sz="1200" b="0" i="1" dirty="0" err="1">
                <a:solidFill>
                  <a:srgbClr val="212121"/>
                </a:solidFill>
                <a:effectLst/>
              </a:rPr>
              <a:t>vaginosis</a:t>
            </a:r>
            <a:r>
              <a:rPr lang="fr-FR" sz="1200" b="0" i="1" dirty="0">
                <a:solidFill>
                  <a:srgbClr val="212121"/>
                </a:solidFill>
                <a:effectLst/>
              </a:rPr>
              <a:t>: </a:t>
            </a:r>
            <a:r>
              <a:rPr lang="fr-FR" sz="1200" b="0" i="1" dirty="0" err="1">
                <a:solidFill>
                  <a:srgbClr val="212121"/>
                </a:solidFill>
                <a:effectLst/>
              </a:rPr>
              <a:t>what</a:t>
            </a:r>
            <a:r>
              <a:rPr lang="fr-FR" sz="1200" b="0" i="1" dirty="0">
                <a:solidFill>
                  <a:srgbClr val="212121"/>
                </a:solidFill>
                <a:effectLst/>
              </a:rPr>
              <a:t> to </a:t>
            </a:r>
            <a:r>
              <a:rPr lang="fr-FR" sz="1200" b="0" i="1" dirty="0" err="1">
                <a:solidFill>
                  <a:srgbClr val="212121"/>
                </a:solidFill>
                <a:effectLst/>
              </a:rPr>
              <a:t>consider</a:t>
            </a:r>
            <a:r>
              <a:rPr lang="fr-FR" sz="1200" b="0" i="1" dirty="0">
                <a:solidFill>
                  <a:srgbClr val="212121"/>
                </a:solidFill>
                <a:effectLst/>
              </a:rPr>
              <a:t> </a:t>
            </a:r>
            <a:r>
              <a:rPr lang="fr-FR" sz="1200" b="0" i="1" dirty="0" err="1">
                <a:solidFill>
                  <a:srgbClr val="212121"/>
                </a:solidFill>
                <a:effectLst/>
              </a:rPr>
              <a:t>when</a:t>
            </a:r>
            <a:r>
              <a:rPr lang="fr-FR" sz="1200" b="0" i="1" dirty="0">
                <a:solidFill>
                  <a:srgbClr val="212121"/>
                </a:solidFill>
                <a:effectLst/>
              </a:rPr>
              <a:t> </a:t>
            </a:r>
            <a:r>
              <a:rPr lang="fr-FR" sz="1200" b="0" i="1" dirty="0" err="1">
                <a:solidFill>
                  <a:srgbClr val="212121"/>
                </a:solidFill>
                <a:effectLst/>
              </a:rPr>
              <a:t>choosing</a:t>
            </a:r>
            <a:r>
              <a:rPr lang="fr-FR" sz="1200" b="0" i="1" dirty="0">
                <a:solidFill>
                  <a:srgbClr val="212121"/>
                </a:solidFill>
                <a:effectLst/>
              </a:rPr>
              <a:t> a </a:t>
            </a:r>
            <a:r>
              <a:rPr lang="fr-FR" sz="1200" b="0" i="1" dirty="0" err="1">
                <a:solidFill>
                  <a:srgbClr val="212121"/>
                </a:solidFill>
                <a:effectLst/>
              </a:rPr>
              <a:t>treatment</a:t>
            </a:r>
            <a:r>
              <a:rPr lang="fr-FR" sz="1200" b="0" i="1" dirty="0">
                <a:solidFill>
                  <a:srgbClr val="212121"/>
                </a:solidFill>
                <a:effectLst/>
              </a:rPr>
              <a:t>? A mini </a:t>
            </a:r>
            <a:r>
              <a:rPr lang="fr-FR" sz="1200" b="0" i="1" dirty="0" err="1">
                <a:solidFill>
                  <a:srgbClr val="212121"/>
                </a:solidFill>
                <a:effectLst/>
              </a:rPr>
              <a:t>review</a:t>
            </a:r>
            <a:r>
              <a:rPr lang="fr-FR" sz="1200" b="0" i="1" dirty="0">
                <a:solidFill>
                  <a:srgbClr val="212121"/>
                </a:solidFill>
                <a:effectLst/>
              </a:rPr>
              <a:t>. Arch </a:t>
            </a:r>
            <a:r>
              <a:rPr lang="fr-FR" sz="1200" b="0" i="1" dirty="0" err="1">
                <a:solidFill>
                  <a:srgbClr val="212121"/>
                </a:solidFill>
                <a:effectLst/>
              </a:rPr>
              <a:t>Gynecol</a:t>
            </a:r>
            <a:r>
              <a:rPr lang="fr-FR" sz="1200" b="0" i="1" dirty="0">
                <a:solidFill>
                  <a:srgbClr val="212121"/>
                </a:solidFill>
                <a:effectLst/>
              </a:rPr>
              <a:t> </a:t>
            </a:r>
            <a:r>
              <a:rPr lang="fr-FR" sz="1200" b="0" i="1" dirty="0" err="1">
                <a:solidFill>
                  <a:srgbClr val="212121"/>
                </a:solidFill>
                <a:effectLst/>
              </a:rPr>
              <a:t>Obstet</a:t>
            </a:r>
            <a:r>
              <a:rPr lang="fr-FR" sz="1200" b="0" i="1" dirty="0">
                <a:solidFill>
                  <a:srgbClr val="212121"/>
                </a:solidFill>
                <a:effectLst/>
              </a:rPr>
              <a:t>. 2019 Jul;300(1):1-6. </a:t>
            </a:r>
            <a:r>
              <a:rPr lang="fr-FR" sz="1200" b="0" i="1" dirty="0" err="1">
                <a:solidFill>
                  <a:srgbClr val="212121"/>
                </a:solidFill>
                <a:effectLst/>
              </a:rPr>
              <a:t>doi</a:t>
            </a:r>
            <a:r>
              <a:rPr lang="fr-FR" sz="1200" b="0" i="1" dirty="0">
                <a:solidFill>
                  <a:srgbClr val="212121"/>
                </a:solidFill>
                <a:effectLst/>
              </a:rPr>
              <a:t>: 10.1007/s00404-019-05142-8. Epub 2019 </a:t>
            </a:r>
            <a:r>
              <a:rPr lang="fr-FR" sz="1200" b="0" i="1" dirty="0" err="1">
                <a:solidFill>
                  <a:srgbClr val="212121"/>
                </a:solidFill>
                <a:effectLst/>
              </a:rPr>
              <a:t>Apr</a:t>
            </a:r>
            <a:r>
              <a:rPr lang="fr-FR" sz="1200" b="0" i="1" dirty="0">
                <a:solidFill>
                  <a:srgbClr val="212121"/>
                </a:solidFill>
                <a:effectLst/>
              </a:rPr>
              <a:t> 5. PMID: 30953190; PMCID: PMC6560015.</a:t>
            </a:r>
            <a:endParaRPr lang="fr-FR" sz="1200" i="1" dirty="0"/>
          </a:p>
        </p:txBody>
      </p:sp>
    </p:spTree>
    <p:extLst>
      <p:ext uri="{BB962C8B-B14F-4D97-AF65-F5344CB8AC3E}">
        <p14:creationId xmlns:p14="http://schemas.microsoft.com/office/powerpoint/2010/main" val="3878572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80A2B6-148D-4050-94D9-FE5B31234C9B}"/>
              </a:ext>
            </a:extLst>
          </p:cNvPr>
          <p:cNvSpPr>
            <a:spLocks noGrp="1"/>
          </p:cNvSpPr>
          <p:nvPr>
            <p:ph type="title"/>
          </p:nvPr>
        </p:nvSpPr>
        <p:spPr/>
        <p:txBody>
          <a:bodyPr/>
          <a:lstStyle/>
          <a:p>
            <a:r>
              <a:rPr lang="fr-FR" b="1" dirty="0">
                <a:solidFill>
                  <a:srgbClr val="002060"/>
                </a:solidFill>
                <a:latin typeface="+mn-lt"/>
              </a:rPr>
              <a:t>Pathogénicité des Mycoplasmes</a:t>
            </a:r>
          </a:p>
        </p:txBody>
      </p:sp>
      <p:sp>
        <p:nvSpPr>
          <p:cNvPr id="3" name="Espace réservé du contenu 2">
            <a:extLst>
              <a:ext uri="{FF2B5EF4-FFF2-40B4-BE49-F238E27FC236}">
                <a16:creationId xmlns:a16="http://schemas.microsoft.com/office/drawing/2014/main" id="{BC03A456-881E-4BC9-8F0F-5874EE864770}"/>
              </a:ext>
            </a:extLst>
          </p:cNvPr>
          <p:cNvSpPr>
            <a:spLocks noGrp="1"/>
          </p:cNvSpPr>
          <p:nvPr>
            <p:ph idx="1"/>
          </p:nvPr>
        </p:nvSpPr>
        <p:spPr/>
        <p:txBody>
          <a:bodyPr/>
          <a:lstStyle/>
          <a:p>
            <a:r>
              <a:rPr lang="fr-FR" dirty="0"/>
              <a:t>La pathogénicité de ces bactéries est très discutée dans la sphère génitale y compris en ce qui concerne </a:t>
            </a:r>
            <a:r>
              <a:rPr lang="fr-FR" i="1" dirty="0"/>
              <a:t>Mycoplasma genitalium</a:t>
            </a:r>
          </a:p>
          <a:p>
            <a:r>
              <a:rPr lang="fr-FR" i="1" dirty="0" err="1"/>
              <a:t>Ureaplasma</a:t>
            </a:r>
            <a:r>
              <a:rPr lang="fr-FR" i="1" dirty="0"/>
              <a:t> </a:t>
            </a:r>
            <a:r>
              <a:rPr lang="fr-FR" i="1" dirty="0" err="1"/>
              <a:t>urealyticum</a:t>
            </a:r>
            <a:r>
              <a:rPr lang="fr-FR" i="1" dirty="0"/>
              <a:t>, </a:t>
            </a:r>
            <a:r>
              <a:rPr lang="fr-FR" i="1" dirty="0" err="1"/>
              <a:t>Ureaplasma</a:t>
            </a:r>
            <a:r>
              <a:rPr lang="fr-FR" i="1" dirty="0"/>
              <a:t> </a:t>
            </a:r>
            <a:r>
              <a:rPr lang="fr-FR" i="1" dirty="0" err="1"/>
              <a:t>parvum</a:t>
            </a:r>
            <a:r>
              <a:rPr lang="fr-FR" i="1" dirty="0"/>
              <a:t> et Mycoplasma hominis </a:t>
            </a:r>
            <a:r>
              <a:rPr lang="fr-FR" dirty="0"/>
              <a:t>sont considérés comme des commensaux du vagin </a:t>
            </a:r>
          </a:p>
          <a:p>
            <a:r>
              <a:rPr lang="fr-FR" i="1" dirty="0" err="1"/>
              <a:t>Uu</a:t>
            </a:r>
            <a:r>
              <a:rPr lang="fr-FR" dirty="0"/>
              <a:t> et </a:t>
            </a:r>
            <a:r>
              <a:rPr lang="fr-FR" i="1" dirty="0"/>
              <a:t>Up</a:t>
            </a:r>
            <a:r>
              <a:rPr lang="fr-FR" dirty="0"/>
              <a:t> sont retrouvés environ dans 40 % des microbiotes vaginaux de femmes saines tandis que </a:t>
            </a:r>
            <a:r>
              <a:rPr lang="fr-FR" i="1" dirty="0" err="1"/>
              <a:t>Mh</a:t>
            </a:r>
            <a:r>
              <a:rPr lang="fr-FR" dirty="0"/>
              <a:t> est plus rare (moins de 10 %)</a:t>
            </a:r>
          </a:p>
          <a:p>
            <a:r>
              <a:rPr lang="fr-FR" dirty="0"/>
              <a:t>Mg est retrouvé beaucoup plus rarement (moins de 2%) dans les microbiotes vaginaux de femmes saines</a:t>
            </a:r>
          </a:p>
          <a:p>
            <a:r>
              <a:rPr lang="fr-FR" dirty="0"/>
              <a:t>Mg est le seul Mycoplasme sexuellement transmissible</a:t>
            </a:r>
          </a:p>
          <a:p>
            <a:endParaRPr lang="fr-FR" i="1" dirty="0"/>
          </a:p>
        </p:txBody>
      </p:sp>
    </p:spTree>
    <p:extLst>
      <p:ext uri="{BB962C8B-B14F-4D97-AF65-F5344CB8AC3E}">
        <p14:creationId xmlns:p14="http://schemas.microsoft.com/office/powerpoint/2010/main" val="257966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766FB9-0A44-43F2-9E50-564F3DE762A6}"/>
              </a:ext>
            </a:extLst>
          </p:cNvPr>
          <p:cNvSpPr>
            <a:spLocks noGrp="1"/>
          </p:cNvSpPr>
          <p:nvPr>
            <p:ph type="title"/>
          </p:nvPr>
        </p:nvSpPr>
        <p:spPr/>
        <p:txBody>
          <a:bodyPr/>
          <a:lstStyle/>
          <a:p>
            <a:r>
              <a:rPr lang="fr-FR" b="1" dirty="0">
                <a:solidFill>
                  <a:srgbClr val="002060"/>
                </a:solidFill>
                <a:latin typeface="+mn-lt"/>
              </a:rPr>
              <a:t>Faut-il dépister les Mg ?</a:t>
            </a:r>
          </a:p>
        </p:txBody>
      </p:sp>
      <p:sp>
        <p:nvSpPr>
          <p:cNvPr id="3" name="Espace réservé du contenu 2">
            <a:extLst>
              <a:ext uri="{FF2B5EF4-FFF2-40B4-BE49-F238E27FC236}">
                <a16:creationId xmlns:a16="http://schemas.microsoft.com/office/drawing/2014/main" id="{4BCE8EE0-89C1-48FB-8ACA-8724122F1F14}"/>
              </a:ext>
            </a:extLst>
          </p:cNvPr>
          <p:cNvSpPr>
            <a:spLocks noGrp="1"/>
          </p:cNvSpPr>
          <p:nvPr>
            <p:ph idx="1"/>
          </p:nvPr>
        </p:nvSpPr>
        <p:spPr/>
        <p:txBody>
          <a:bodyPr/>
          <a:lstStyle/>
          <a:p>
            <a:r>
              <a:rPr lang="fr-FR" dirty="0"/>
              <a:t>En cas d’urétrite ou de cervicite, la recherche de Mg est indiquée uniquement si les autres recherches (</a:t>
            </a:r>
            <a:r>
              <a:rPr lang="fr-FR" i="1" dirty="0"/>
              <a:t>Chlamydia, Neisseria gonorrhoeae</a:t>
            </a:r>
            <a:r>
              <a:rPr lang="fr-FR" dirty="0"/>
              <a:t>) se sont avérées négatives</a:t>
            </a:r>
          </a:p>
          <a:p>
            <a:r>
              <a:rPr lang="fr-FR" dirty="0"/>
              <a:t>En cas d’urétrite traînante ou récidivante malgré des traitements pour </a:t>
            </a:r>
            <a:r>
              <a:rPr lang="fr-FR" i="1" dirty="0"/>
              <a:t>Chlamydia</a:t>
            </a:r>
            <a:r>
              <a:rPr lang="fr-FR" dirty="0"/>
              <a:t> et/ou </a:t>
            </a:r>
            <a:r>
              <a:rPr lang="fr-FR" dirty="0" err="1"/>
              <a:t>gono</a:t>
            </a:r>
            <a:r>
              <a:rPr lang="fr-FR" dirty="0"/>
              <a:t> </a:t>
            </a:r>
          </a:p>
          <a:p>
            <a:r>
              <a:rPr lang="fr-FR" dirty="0"/>
              <a:t>En cas d’infection génitale haute, le dépistage peut être utile (indication discutée) </a:t>
            </a:r>
          </a:p>
          <a:p>
            <a:r>
              <a:rPr lang="fr-FR" dirty="0"/>
              <a:t>En cas de dépistage + chez le ou la partenaire sexuel(le).</a:t>
            </a:r>
          </a:p>
        </p:txBody>
      </p:sp>
    </p:spTree>
    <p:extLst>
      <p:ext uri="{BB962C8B-B14F-4D97-AF65-F5344CB8AC3E}">
        <p14:creationId xmlns:p14="http://schemas.microsoft.com/office/powerpoint/2010/main" val="4611008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036CB8-851C-495E-A401-2B3170BEBD0E}"/>
              </a:ext>
            </a:extLst>
          </p:cNvPr>
          <p:cNvSpPr>
            <a:spLocks noGrp="1"/>
          </p:cNvSpPr>
          <p:nvPr>
            <p:ph type="title"/>
          </p:nvPr>
        </p:nvSpPr>
        <p:spPr>
          <a:xfrm>
            <a:off x="534954" y="229830"/>
            <a:ext cx="10515600" cy="1325563"/>
          </a:xfrm>
        </p:spPr>
        <p:txBody>
          <a:bodyPr/>
          <a:lstStyle/>
          <a:p>
            <a:r>
              <a:rPr lang="fr-FR" b="1" dirty="0">
                <a:solidFill>
                  <a:srgbClr val="002060"/>
                </a:solidFill>
                <a:latin typeface="+mn-lt"/>
              </a:rPr>
              <a:t>Faut-il dépister les autres Mycoplasmes ?</a:t>
            </a:r>
          </a:p>
        </p:txBody>
      </p:sp>
      <p:sp>
        <p:nvSpPr>
          <p:cNvPr id="3" name="Espace réservé du contenu 2">
            <a:extLst>
              <a:ext uri="{FF2B5EF4-FFF2-40B4-BE49-F238E27FC236}">
                <a16:creationId xmlns:a16="http://schemas.microsoft.com/office/drawing/2014/main" id="{42130F60-0B0E-45C6-ADE3-1DCC02C45A3A}"/>
              </a:ext>
            </a:extLst>
          </p:cNvPr>
          <p:cNvSpPr>
            <a:spLocks noGrp="1"/>
          </p:cNvSpPr>
          <p:nvPr>
            <p:ph idx="1"/>
          </p:nvPr>
        </p:nvSpPr>
        <p:spPr/>
        <p:txBody>
          <a:bodyPr/>
          <a:lstStyle/>
          <a:p>
            <a:r>
              <a:rPr lang="fr-FR" dirty="0"/>
              <a:t>Aucun dépistage systématique en l’absence de symptômes</a:t>
            </a:r>
          </a:p>
          <a:p>
            <a:r>
              <a:rPr lang="fr-FR" dirty="0"/>
              <a:t>Dépistage en cas d’urétrite masculine traînante </a:t>
            </a:r>
          </a:p>
          <a:p>
            <a:r>
              <a:rPr lang="fr-FR" dirty="0"/>
              <a:t>Chez la femme, en cas de vaginite ou de symptômes de </a:t>
            </a:r>
            <a:r>
              <a:rPr lang="fr-FR" dirty="0" err="1"/>
              <a:t>vaginose</a:t>
            </a:r>
            <a:r>
              <a:rPr lang="fr-FR" dirty="0"/>
              <a:t>, son dépistage est discuté et certainement pas obligatoire</a:t>
            </a:r>
          </a:p>
          <a:p>
            <a:r>
              <a:rPr lang="fr-FR" dirty="0"/>
              <a:t>Au cours d’un bilan d’infertilité masculine, dépistage dans le sperme recommandé</a:t>
            </a:r>
          </a:p>
        </p:txBody>
      </p:sp>
    </p:spTree>
    <p:extLst>
      <p:ext uri="{BB962C8B-B14F-4D97-AF65-F5344CB8AC3E}">
        <p14:creationId xmlns:p14="http://schemas.microsoft.com/office/powerpoint/2010/main" val="36023187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244A7C-DE28-42DE-AFC5-92C581730C8B}"/>
              </a:ext>
            </a:extLst>
          </p:cNvPr>
          <p:cNvSpPr>
            <a:spLocks noGrp="1"/>
          </p:cNvSpPr>
          <p:nvPr>
            <p:ph type="title"/>
          </p:nvPr>
        </p:nvSpPr>
        <p:spPr>
          <a:xfrm>
            <a:off x="558282" y="313806"/>
            <a:ext cx="10515600" cy="1325563"/>
          </a:xfrm>
        </p:spPr>
        <p:txBody>
          <a:bodyPr/>
          <a:lstStyle/>
          <a:p>
            <a:r>
              <a:rPr lang="fr-FR" b="1" dirty="0">
                <a:solidFill>
                  <a:srgbClr val="002060"/>
                </a:solidFill>
                <a:latin typeface="+mn-lt"/>
              </a:rPr>
              <a:t>Autres mycoplasmes : quel traitement ?</a:t>
            </a:r>
          </a:p>
        </p:txBody>
      </p:sp>
      <p:sp>
        <p:nvSpPr>
          <p:cNvPr id="3" name="Espace réservé du contenu 2">
            <a:extLst>
              <a:ext uri="{FF2B5EF4-FFF2-40B4-BE49-F238E27FC236}">
                <a16:creationId xmlns:a16="http://schemas.microsoft.com/office/drawing/2014/main" id="{D10AB648-6870-4FC9-AABF-BF3D687054E1}"/>
              </a:ext>
            </a:extLst>
          </p:cNvPr>
          <p:cNvSpPr>
            <a:spLocks noGrp="1"/>
          </p:cNvSpPr>
          <p:nvPr>
            <p:ph idx="1"/>
          </p:nvPr>
        </p:nvSpPr>
        <p:spPr/>
        <p:txBody>
          <a:bodyPr/>
          <a:lstStyle/>
          <a:p>
            <a:r>
              <a:rPr lang="fr-FR" dirty="0"/>
              <a:t>Chez la femme, la présence d’UU ou de MH à un taux élevé &gt; 10</a:t>
            </a:r>
            <a:r>
              <a:rPr lang="fr-FR" baseline="30000" dirty="0"/>
              <a:t>4</a:t>
            </a:r>
            <a:r>
              <a:rPr lang="fr-FR" dirty="0"/>
              <a:t> </a:t>
            </a:r>
            <a:r>
              <a:rPr lang="fr-FR" dirty="0" err="1"/>
              <a:t>ucc</a:t>
            </a:r>
            <a:r>
              <a:rPr lang="fr-FR" dirty="0"/>
              <a:t>/ml est le marqueur d’un déséquilibre du microbiote et non d’une infection spécifique</a:t>
            </a:r>
          </a:p>
          <a:p>
            <a:r>
              <a:rPr lang="fr-FR" dirty="0"/>
              <a:t>Le traitement sera donc celui de la </a:t>
            </a:r>
            <a:r>
              <a:rPr lang="fr-FR" dirty="0" err="1"/>
              <a:t>vaginose</a:t>
            </a:r>
            <a:r>
              <a:rPr lang="fr-FR" dirty="0"/>
              <a:t> : métronidazole ou </a:t>
            </a:r>
            <a:r>
              <a:rPr lang="fr-FR" dirty="0" err="1"/>
              <a:t>secnidazole</a:t>
            </a:r>
            <a:r>
              <a:rPr lang="fr-FR" dirty="0"/>
              <a:t> per os suivi  ou accompagné d’un traitement par probiotiques (voire probiotiques seuls…)</a:t>
            </a:r>
          </a:p>
          <a:p>
            <a:r>
              <a:rPr lang="fr-FR" dirty="0"/>
              <a:t>Le traitement du partenaire n’est pas recommandé</a:t>
            </a:r>
          </a:p>
          <a:p>
            <a:r>
              <a:rPr lang="fr-FR" dirty="0"/>
              <a:t>Chez l’homme, en cas d’urétrite ou lors d’un bilan d’infertilité :</a:t>
            </a:r>
          </a:p>
          <a:p>
            <a:pPr lvl="1"/>
            <a:r>
              <a:rPr lang="fr-FR" dirty="0" err="1"/>
              <a:t>Doxy</a:t>
            </a:r>
            <a:r>
              <a:rPr lang="fr-FR" dirty="0"/>
              <a:t> 200 mg per os x 7 jours</a:t>
            </a:r>
          </a:p>
        </p:txBody>
      </p:sp>
    </p:spTree>
    <p:extLst>
      <p:ext uri="{BB962C8B-B14F-4D97-AF65-F5344CB8AC3E}">
        <p14:creationId xmlns:p14="http://schemas.microsoft.com/office/powerpoint/2010/main" val="2513047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3C57B9-0F65-46A2-9667-888C733DB965}"/>
              </a:ext>
            </a:extLst>
          </p:cNvPr>
          <p:cNvSpPr>
            <a:spLocks noGrp="1"/>
          </p:cNvSpPr>
          <p:nvPr>
            <p:ph type="title"/>
          </p:nvPr>
        </p:nvSpPr>
        <p:spPr>
          <a:xfrm>
            <a:off x="1762858" y="5042796"/>
            <a:ext cx="7587762" cy="1234440"/>
          </a:xfrm>
        </p:spPr>
        <p:txBody>
          <a:bodyPr anchor="ctr">
            <a:normAutofit/>
          </a:bodyPr>
          <a:lstStyle/>
          <a:p>
            <a:pPr algn="ctr"/>
            <a:r>
              <a:rPr lang="fr-FR" sz="2800" dirty="0">
                <a:latin typeface="Calibri" panose="020F0502020204030204" pitchFamily="34" charset="0"/>
                <a:cs typeface="Calibri" panose="020F0502020204030204" pitchFamily="34" charset="0"/>
              </a:rPr>
              <a:t>Le microbiome vaginal est </a:t>
            </a:r>
            <a:r>
              <a:rPr lang="fr-FR" sz="2800" dirty="0" err="1">
                <a:latin typeface="Calibri" panose="020F0502020204030204" pitchFamily="34" charset="0"/>
                <a:cs typeface="Calibri" panose="020F0502020204030204" pitchFamily="34" charset="0"/>
              </a:rPr>
              <a:t>oestrogéno</a:t>
            </a:r>
            <a:r>
              <a:rPr lang="fr-FR" sz="2800" dirty="0">
                <a:latin typeface="Calibri" panose="020F0502020204030204" pitchFamily="34" charset="0"/>
                <a:cs typeface="Calibri" panose="020F0502020204030204" pitchFamily="34" charset="0"/>
              </a:rPr>
              <a:t>-dépendant peu diversifié, dynamique et résilient</a:t>
            </a:r>
          </a:p>
        </p:txBody>
      </p:sp>
      <p:grpSp>
        <p:nvGrpSpPr>
          <p:cNvPr id="7" name="Groupe 6">
            <a:extLst>
              <a:ext uri="{FF2B5EF4-FFF2-40B4-BE49-F238E27FC236}">
                <a16:creationId xmlns:a16="http://schemas.microsoft.com/office/drawing/2014/main" id="{413794B4-774B-47D9-A804-7990BF184C6E}"/>
              </a:ext>
            </a:extLst>
          </p:cNvPr>
          <p:cNvGrpSpPr/>
          <p:nvPr/>
        </p:nvGrpSpPr>
        <p:grpSpPr>
          <a:xfrm>
            <a:off x="171450" y="422477"/>
            <a:ext cx="11778792" cy="4501299"/>
            <a:chOff x="0" y="1758099"/>
            <a:chExt cx="11778792" cy="4501299"/>
          </a:xfrm>
        </p:grpSpPr>
        <p:pic>
          <p:nvPicPr>
            <p:cNvPr id="4" name="Image 3">
              <a:extLst>
                <a:ext uri="{FF2B5EF4-FFF2-40B4-BE49-F238E27FC236}">
                  <a16:creationId xmlns:a16="http://schemas.microsoft.com/office/drawing/2014/main" id="{664CC416-78D8-4EF7-B5D1-CF14E387A9E6}"/>
                </a:ext>
              </a:extLst>
            </p:cNvPr>
            <p:cNvPicPr>
              <a:picLocks noChangeAspect="1"/>
            </p:cNvPicPr>
            <p:nvPr/>
          </p:nvPicPr>
          <p:blipFill rotWithShape="1">
            <a:blip r:embed="rId2"/>
            <a:srcRect l="32165" t="28248" r="5051" b="6598"/>
            <a:stretch/>
          </p:blipFill>
          <p:spPr>
            <a:xfrm>
              <a:off x="4124228" y="1758099"/>
              <a:ext cx="7654564" cy="4468305"/>
            </a:xfrm>
            <a:prstGeom prst="rect">
              <a:avLst/>
            </a:prstGeom>
          </p:spPr>
        </p:pic>
        <p:pic>
          <p:nvPicPr>
            <p:cNvPr id="6" name="Image 5">
              <a:extLst>
                <a:ext uri="{FF2B5EF4-FFF2-40B4-BE49-F238E27FC236}">
                  <a16:creationId xmlns:a16="http://schemas.microsoft.com/office/drawing/2014/main" id="{09EC570A-EF8B-4419-B9EB-7D0EB23A86DE}"/>
                </a:ext>
              </a:extLst>
            </p:cNvPr>
            <p:cNvPicPr>
              <a:picLocks noChangeAspect="1"/>
            </p:cNvPicPr>
            <p:nvPr/>
          </p:nvPicPr>
          <p:blipFill rotWithShape="1">
            <a:blip r:embed="rId3"/>
            <a:srcRect l="32474" t="28248" r="30258" b="6117"/>
            <a:stretch/>
          </p:blipFill>
          <p:spPr>
            <a:xfrm>
              <a:off x="0" y="1758099"/>
              <a:ext cx="4543719" cy="4501299"/>
            </a:xfrm>
            <a:prstGeom prst="rect">
              <a:avLst/>
            </a:prstGeom>
          </p:spPr>
        </p:pic>
      </p:grpSp>
      <p:sp>
        <p:nvSpPr>
          <p:cNvPr id="3" name="ZoneTexte 2">
            <a:extLst>
              <a:ext uri="{FF2B5EF4-FFF2-40B4-BE49-F238E27FC236}">
                <a16:creationId xmlns:a16="http://schemas.microsoft.com/office/drawing/2014/main" id="{F2AB8BA3-F9BD-B09F-06D8-857DFFAE1239}"/>
              </a:ext>
            </a:extLst>
          </p:cNvPr>
          <p:cNvSpPr txBox="1"/>
          <p:nvPr/>
        </p:nvSpPr>
        <p:spPr>
          <a:xfrm>
            <a:off x="206604" y="6396257"/>
            <a:ext cx="10955231" cy="276999"/>
          </a:xfrm>
          <a:prstGeom prst="rect">
            <a:avLst/>
          </a:prstGeom>
          <a:noFill/>
        </p:spPr>
        <p:txBody>
          <a:bodyPr wrap="square" rtlCol="0">
            <a:spAutoFit/>
          </a:bodyPr>
          <a:lstStyle/>
          <a:p>
            <a:r>
              <a:rPr lang="fr-FR" sz="1200" i="1" dirty="0">
                <a:solidFill>
                  <a:srgbClr val="303030"/>
                </a:solidFill>
                <a:latin typeface="BlinkMacSystemFont"/>
              </a:rPr>
              <a:t>Kaur H, et al </a:t>
            </a:r>
            <a:r>
              <a:rPr lang="fr-FR" sz="1200" i="1" dirty="0" err="1">
                <a:solidFill>
                  <a:srgbClr val="303030"/>
                </a:solidFill>
                <a:latin typeface="BlinkMacSystemFont"/>
              </a:rPr>
              <a:t>Crosstalk</a:t>
            </a:r>
            <a:r>
              <a:rPr lang="fr-FR" sz="1200" i="1" dirty="0">
                <a:solidFill>
                  <a:srgbClr val="303030"/>
                </a:solidFill>
                <a:latin typeface="BlinkMacSystemFont"/>
              </a:rPr>
              <a:t> </a:t>
            </a:r>
            <a:r>
              <a:rPr lang="fr-FR" sz="1200" i="1" dirty="0" err="1">
                <a:solidFill>
                  <a:srgbClr val="303030"/>
                </a:solidFill>
                <a:latin typeface="BlinkMacSystemFont"/>
              </a:rPr>
              <a:t>Between</a:t>
            </a:r>
            <a:r>
              <a:rPr lang="fr-FR" sz="1200" i="1" dirty="0">
                <a:solidFill>
                  <a:srgbClr val="303030"/>
                </a:solidFill>
                <a:latin typeface="BlinkMacSystemFont"/>
              </a:rPr>
              <a:t> </a:t>
            </a:r>
            <a:r>
              <a:rPr lang="fr-FR" sz="1200" i="1" dirty="0" err="1">
                <a:solidFill>
                  <a:srgbClr val="303030"/>
                </a:solidFill>
                <a:latin typeface="BlinkMacSystemFont"/>
              </a:rPr>
              <a:t>Female</a:t>
            </a:r>
            <a:r>
              <a:rPr lang="fr-FR" sz="1200" i="1" dirty="0">
                <a:solidFill>
                  <a:srgbClr val="303030"/>
                </a:solidFill>
                <a:latin typeface="BlinkMacSystemFont"/>
              </a:rPr>
              <a:t> </a:t>
            </a:r>
            <a:r>
              <a:rPr lang="fr-FR" sz="1200" i="1" dirty="0" err="1">
                <a:solidFill>
                  <a:srgbClr val="303030"/>
                </a:solidFill>
                <a:latin typeface="BlinkMacSystemFont"/>
              </a:rPr>
              <a:t>Gonadal</a:t>
            </a:r>
            <a:r>
              <a:rPr lang="fr-FR" sz="1200" i="1" dirty="0">
                <a:solidFill>
                  <a:srgbClr val="303030"/>
                </a:solidFill>
                <a:latin typeface="BlinkMacSystemFont"/>
              </a:rPr>
              <a:t> Hormones and Vaginal </a:t>
            </a:r>
            <a:r>
              <a:rPr lang="fr-FR" sz="1200" i="1" dirty="0" err="1">
                <a:solidFill>
                  <a:srgbClr val="303030"/>
                </a:solidFill>
                <a:latin typeface="BlinkMacSystemFont"/>
              </a:rPr>
              <a:t>Microbiota</a:t>
            </a:r>
            <a:r>
              <a:rPr lang="fr-FR" sz="1200" i="1" dirty="0">
                <a:solidFill>
                  <a:srgbClr val="303030"/>
                </a:solidFill>
                <a:latin typeface="BlinkMacSystemFont"/>
              </a:rPr>
              <a:t> </a:t>
            </a:r>
            <a:r>
              <a:rPr lang="fr-FR" sz="1200" i="1" dirty="0" err="1">
                <a:solidFill>
                  <a:srgbClr val="303030"/>
                </a:solidFill>
                <a:latin typeface="BlinkMacSystemFont"/>
              </a:rPr>
              <a:t>Across</a:t>
            </a:r>
            <a:r>
              <a:rPr lang="fr-FR" sz="1200" i="1" dirty="0">
                <a:solidFill>
                  <a:srgbClr val="303030"/>
                </a:solidFill>
                <a:latin typeface="BlinkMacSystemFont"/>
              </a:rPr>
              <a:t> </a:t>
            </a:r>
            <a:r>
              <a:rPr lang="fr-FR" sz="1200" i="1" dirty="0" err="1">
                <a:solidFill>
                  <a:srgbClr val="303030"/>
                </a:solidFill>
                <a:latin typeface="BlinkMacSystemFont"/>
              </a:rPr>
              <a:t>Various</a:t>
            </a:r>
            <a:r>
              <a:rPr lang="fr-FR" sz="1200" i="1" dirty="0">
                <a:solidFill>
                  <a:srgbClr val="303030"/>
                </a:solidFill>
                <a:latin typeface="BlinkMacSystemFont"/>
              </a:rPr>
              <a:t> Phases of </a:t>
            </a:r>
            <a:r>
              <a:rPr lang="fr-FR" sz="1200" i="1" dirty="0" err="1">
                <a:solidFill>
                  <a:srgbClr val="303030"/>
                </a:solidFill>
                <a:latin typeface="BlinkMacSystemFont"/>
              </a:rPr>
              <a:t>Women's</a:t>
            </a:r>
            <a:r>
              <a:rPr lang="fr-FR" sz="1200" i="1" dirty="0">
                <a:solidFill>
                  <a:srgbClr val="303030"/>
                </a:solidFill>
                <a:latin typeface="BlinkMacSystemFont"/>
              </a:rPr>
              <a:t> </a:t>
            </a:r>
            <a:r>
              <a:rPr lang="fr-FR" sz="1200" i="1" dirty="0" err="1">
                <a:solidFill>
                  <a:srgbClr val="303030"/>
                </a:solidFill>
                <a:latin typeface="BlinkMacSystemFont"/>
              </a:rPr>
              <a:t>Gynecological</a:t>
            </a:r>
            <a:r>
              <a:rPr lang="fr-FR" sz="1200" i="1" dirty="0">
                <a:solidFill>
                  <a:srgbClr val="303030"/>
                </a:solidFill>
                <a:latin typeface="BlinkMacSystemFont"/>
              </a:rPr>
              <a:t> </a:t>
            </a:r>
            <a:r>
              <a:rPr lang="fr-FR" sz="1200" i="1" dirty="0" err="1">
                <a:solidFill>
                  <a:srgbClr val="303030"/>
                </a:solidFill>
                <a:latin typeface="BlinkMacSystemFont"/>
              </a:rPr>
              <a:t>Lifecycle</a:t>
            </a:r>
            <a:r>
              <a:rPr lang="fr-FR" sz="1200" i="1" dirty="0">
                <a:solidFill>
                  <a:srgbClr val="303030"/>
                </a:solidFill>
                <a:latin typeface="BlinkMacSystemFont"/>
              </a:rPr>
              <a:t>. Front </a:t>
            </a:r>
            <a:r>
              <a:rPr lang="fr-FR" sz="1200" i="1" dirty="0" err="1">
                <a:solidFill>
                  <a:srgbClr val="303030"/>
                </a:solidFill>
                <a:latin typeface="BlinkMacSystemFont"/>
              </a:rPr>
              <a:t>Microbiol</a:t>
            </a:r>
            <a:r>
              <a:rPr lang="fr-FR" sz="1200" i="1" dirty="0">
                <a:solidFill>
                  <a:srgbClr val="303030"/>
                </a:solidFill>
                <a:latin typeface="BlinkMacSystemFont"/>
              </a:rPr>
              <a:t>. 2020;11:551. </a:t>
            </a:r>
            <a:endParaRPr lang="fr-FR" sz="1200" i="1" dirty="0">
              <a:latin typeface="BlinkMacSystemFont"/>
            </a:endParaRPr>
          </a:p>
        </p:txBody>
      </p:sp>
    </p:spTree>
    <p:extLst>
      <p:ext uri="{BB962C8B-B14F-4D97-AF65-F5344CB8AC3E}">
        <p14:creationId xmlns:p14="http://schemas.microsoft.com/office/powerpoint/2010/main" val="21060046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F50E452-B276-F746-8B19-5A92E0CAD1F8}"/>
              </a:ext>
            </a:extLst>
          </p:cNvPr>
          <p:cNvPicPr>
            <a:picLocks noChangeAspect="1"/>
          </p:cNvPicPr>
          <p:nvPr/>
        </p:nvPicPr>
        <p:blipFill>
          <a:blip r:embed="rId2"/>
          <a:stretch>
            <a:fillRect/>
          </a:stretch>
        </p:blipFill>
        <p:spPr>
          <a:xfrm>
            <a:off x="9977880" y="0"/>
            <a:ext cx="2214120" cy="1767689"/>
          </a:xfrm>
          <a:prstGeom prst="rect">
            <a:avLst/>
          </a:prstGeom>
        </p:spPr>
      </p:pic>
      <p:pic>
        <p:nvPicPr>
          <p:cNvPr id="11" name="Image 10">
            <a:extLst>
              <a:ext uri="{FF2B5EF4-FFF2-40B4-BE49-F238E27FC236}">
                <a16:creationId xmlns:a16="http://schemas.microsoft.com/office/drawing/2014/main" id="{9A8732B2-8FDB-7D49-9D71-2976618B606C}"/>
              </a:ext>
            </a:extLst>
          </p:cNvPr>
          <p:cNvPicPr>
            <a:picLocks noChangeAspect="1"/>
          </p:cNvPicPr>
          <p:nvPr/>
        </p:nvPicPr>
        <p:blipFill>
          <a:blip r:embed="rId3"/>
          <a:stretch>
            <a:fillRect/>
          </a:stretch>
        </p:blipFill>
        <p:spPr>
          <a:xfrm>
            <a:off x="0" y="6437214"/>
            <a:ext cx="12192000" cy="420786"/>
          </a:xfrm>
          <a:prstGeom prst="rect">
            <a:avLst/>
          </a:prstGeom>
        </p:spPr>
      </p:pic>
      <p:pic>
        <p:nvPicPr>
          <p:cNvPr id="6" name="Picture 70">
            <a:extLst>
              <a:ext uri="{FF2B5EF4-FFF2-40B4-BE49-F238E27FC236}">
                <a16:creationId xmlns:a16="http://schemas.microsoft.com/office/drawing/2014/main" id="{3E174CD0-1131-4E9D-A6A5-DFC5CF6D1A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8" name="Rectangle 7">
            <a:extLst>
              <a:ext uri="{FF2B5EF4-FFF2-40B4-BE49-F238E27FC236}">
                <a16:creationId xmlns:a16="http://schemas.microsoft.com/office/drawing/2014/main" id="{F5BCF7C6-D0C6-4213-809D-07FDD8581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6B47DAFE-7D77-4795-A5AC-42B337D805CD}"/>
              </a:ext>
            </a:extLst>
          </p:cNvPr>
          <p:cNvPicPr>
            <a:picLocks noChangeAspect="1" noChangeArrowheads="1"/>
          </p:cNvPicPr>
          <p:nvPr/>
        </p:nvPicPr>
        <p:blipFill rotWithShape="1">
          <a:blip r:embed="rId5">
            <a:alphaModFix amt="35000"/>
            <a:extLst>
              <a:ext uri="{28A0092B-C50C-407E-A947-70E740481C1C}">
                <a14:useLocalDpi xmlns:a14="http://schemas.microsoft.com/office/drawing/2010/main" val="0"/>
              </a:ext>
            </a:extLst>
          </a:blip>
          <a:srcRect l="5431" r="5681"/>
          <a:stretch/>
        </p:blipFill>
        <p:spPr bwMode="auto">
          <a:xfrm>
            <a:off x="0" y="-1786"/>
            <a:ext cx="1234906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4">
            <a:extLst>
              <a:ext uri="{FF2B5EF4-FFF2-40B4-BE49-F238E27FC236}">
                <a16:creationId xmlns:a16="http://schemas.microsoft.com/office/drawing/2014/main" id="{BBDFCFDD-F902-469E-939D-1EB44F74BC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51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Titre 3">
            <a:extLst>
              <a:ext uri="{FF2B5EF4-FFF2-40B4-BE49-F238E27FC236}">
                <a16:creationId xmlns:a16="http://schemas.microsoft.com/office/drawing/2014/main" id="{F71DD193-5AFD-4DAE-8D25-567328ED1A8F}"/>
              </a:ext>
            </a:extLst>
          </p:cNvPr>
          <p:cNvSpPr txBox="1">
            <a:spLocks/>
          </p:cNvSpPr>
          <p:nvPr/>
        </p:nvSpPr>
        <p:spPr>
          <a:xfrm>
            <a:off x="3105909" y="1236306"/>
            <a:ext cx="6350667" cy="763493"/>
          </a:xfrm>
          <a:prstGeom prst="rect">
            <a:avLst/>
          </a:prstGeom>
          <a:solidFill>
            <a:schemeClr val="accent4">
              <a:lumMod val="60000"/>
              <a:lumOff val="40000"/>
            </a:schemeClr>
          </a:solidFill>
          <a:scene3d>
            <a:camera prst="orthographicFront"/>
            <a:lightRig rig="threePt" dir="t"/>
          </a:scene3d>
          <a:sp3d>
            <a:bevelT w="152400" h="50800" prst="softRound"/>
          </a:sp3d>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err="1">
                <a:solidFill>
                  <a:srgbClr val="002060"/>
                </a:solidFill>
                <a:latin typeface="+mn-lt"/>
              </a:rPr>
              <a:t>Prévention</a:t>
            </a:r>
            <a:r>
              <a:rPr lang="en-US" sz="4400" b="1" dirty="0">
                <a:solidFill>
                  <a:srgbClr val="002060"/>
                </a:solidFill>
                <a:latin typeface="+mn-lt"/>
              </a:rPr>
              <a:t> des </a:t>
            </a:r>
            <a:r>
              <a:rPr lang="en-US" sz="4400" b="1" dirty="0" err="1">
                <a:solidFill>
                  <a:srgbClr val="002060"/>
                </a:solidFill>
                <a:latin typeface="+mn-lt"/>
              </a:rPr>
              <a:t>récidives</a:t>
            </a:r>
            <a:endParaRPr lang="en-US" sz="4400" b="1" dirty="0">
              <a:solidFill>
                <a:srgbClr val="002060"/>
              </a:solidFill>
              <a:latin typeface="+mn-lt"/>
            </a:endParaRPr>
          </a:p>
        </p:txBody>
      </p:sp>
    </p:spTree>
    <p:extLst>
      <p:ext uri="{BB962C8B-B14F-4D97-AF65-F5344CB8AC3E}">
        <p14:creationId xmlns:p14="http://schemas.microsoft.com/office/powerpoint/2010/main" val="253077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0C5BA1-3746-3D22-F58E-4CE84AC2C8DC}"/>
              </a:ext>
            </a:extLst>
          </p:cNvPr>
          <p:cNvSpPr>
            <a:spLocks noGrp="1"/>
          </p:cNvSpPr>
          <p:nvPr>
            <p:ph type="title"/>
          </p:nvPr>
        </p:nvSpPr>
        <p:spPr/>
        <p:txBody>
          <a:bodyPr/>
          <a:lstStyle/>
          <a:p>
            <a:r>
              <a:rPr lang="fr-FR" b="1" dirty="0">
                <a:solidFill>
                  <a:srgbClr val="002060"/>
                </a:solidFill>
                <a:latin typeface="+mn-lt"/>
              </a:rPr>
              <a:t>Causes des récidives</a:t>
            </a:r>
          </a:p>
        </p:txBody>
      </p:sp>
      <p:sp>
        <p:nvSpPr>
          <p:cNvPr id="3" name="Espace réservé du contenu 2">
            <a:extLst>
              <a:ext uri="{FF2B5EF4-FFF2-40B4-BE49-F238E27FC236}">
                <a16:creationId xmlns:a16="http://schemas.microsoft.com/office/drawing/2014/main" id="{A3AACF84-90AE-9119-786F-3B098CADD0A1}"/>
              </a:ext>
            </a:extLst>
          </p:cNvPr>
          <p:cNvSpPr>
            <a:spLocks noGrp="1"/>
          </p:cNvSpPr>
          <p:nvPr>
            <p:ph idx="1"/>
          </p:nvPr>
        </p:nvSpPr>
        <p:spPr/>
        <p:txBody>
          <a:bodyPr/>
          <a:lstStyle/>
          <a:p>
            <a:r>
              <a:rPr lang="fr-FR" dirty="0"/>
              <a:t>Traitements inadaptés</a:t>
            </a:r>
          </a:p>
          <a:p>
            <a:r>
              <a:rPr lang="fr-FR" dirty="0"/>
              <a:t>Facteurs de dysbiose : </a:t>
            </a:r>
          </a:p>
          <a:p>
            <a:pPr lvl="1"/>
            <a:r>
              <a:rPr lang="fr-FR" dirty="0" err="1"/>
              <a:t>Hypoestrogénie</a:t>
            </a:r>
            <a:r>
              <a:rPr lang="fr-FR" dirty="0"/>
              <a:t> (ménopause; post-partum…) </a:t>
            </a:r>
          </a:p>
          <a:p>
            <a:pPr lvl="1"/>
            <a:r>
              <a:rPr lang="fr-FR" dirty="0"/>
              <a:t>Antibiothérapies répétitives ou au long cours</a:t>
            </a:r>
          </a:p>
          <a:p>
            <a:pPr lvl="1"/>
            <a:r>
              <a:rPr lang="fr-FR" dirty="0"/>
              <a:t>Tabac +++</a:t>
            </a:r>
          </a:p>
          <a:p>
            <a:pPr lvl="1"/>
            <a:r>
              <a:rPr lang="fr-FR" dirty="0"/>
              <a:t>Erreurs hygiéniques (douches vaginales, antiseptiques, épilation…)</a:t>
            </a:r>
          </a:p>
          <a:p>
            <a:pPr lvl="1"/>
            <a:r>
              <a:rPr lang="fr-FR" dirty="0"/>
              <a:t>Stress chronique</a:t>
            </a:r>
          </a:p>
          <a:p>
            <a:pPr lvl="1"/>
            <a:r>
              <a:rPr lang="fr-FR" dirty="0"/>
              <a:t>Sexualité : homosexualité, changements de partenaires…</a:t>
            </a:r>
          </a:p>
          <a:p>
            <a:pPr lvl="1"/>
            <a:r>
              <a:rPr lang="fr-FR" dirty="0"/>
              <a:t>Causes plus rares : DIU (inerte), maladies métaboliques, surpoids, ethnicité…</a:t>
            </a:r>
          </a:p>
          <a:p>
            <a:r>
              <a:rPr lang="fr-FR" dirty="0"/>
              <a:t>Biofilms</a:t>
            </a:r>
          </a:p>
          <a:p>
            <a:pPr marL="0" indent="0">
              <a:buNone/>
            </a:pPr>
            <a:endParaRPr lang="fr-FR" dirty="0"/>
          </a:p>
          <a:p>
            <a:pPr lvl="1"/>
            <a:endParaRPr lang="fr-FR" dirty="0"/>
          </a:p>
          <a:p>
            <a:pPr lvl="1"/>
            <a:endParaRPr lang="fr-FR" dirty="0"/>
          </a:p>
          <a:p>
            <a:endParaRPr lang="fr-FR" dirty="0"/>
          </a:p>
        </p:txBody>
      </p:sp>
    </p:spTree>
    <p:extLst>
      <p:ext uri="{BB962C8B-B14F-4D97-AF65-F5344CB8AC3E}">
        <p14:creationId xmlns:p14="http://schemas.microsoft.com/office/powerpoint/2010/main" val="2774760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iofilms bactériens et santé - Encyclopédie de l'environnement">
            <a:extLst>
              <a:ext uri="{FF2B5EF4-FFF2-40B4-BE49-F238E27FC236}">
                <a16:creationId xmlns:a16="http://schemas.microsoft.com/office/drawing/2014/main" id="{98D4F904-6BC3-D796-865B-95E40CF0A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9793"/>
            <a:ext cx="12192000" cy="445611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054983C3-F485-9D7B-DEA8-57AC03DF1FFD}"/>
              </a:ext>
            </a:extLst>
          </p:cNvPr>
          <p:cNvSpPr txBox="1"/>
          <p:nvPr/>
        </p:nvSpPr>
        <p:spPr>
          <a:xfrm>
            <a:off x="291296" y="5915353"/>
            <a:ext cx="11900704" cy="461665"/>
          </a:xfrm>
          <a:prstGeom prst="rect">
            <a:avLst/>
          </a:prstGeom>
          <a:noFill/>
        </p:spPr>
        <p:txBody>
          <a:bodyPr wrap="square" rtlCol="0">
            <a:spAutoFit/>
          </a:bodyPr>
          <a:lstStyle/>
          <a:p>
            <a:r>
              <a:rPr lang="fr-FR" sz="1200" b="0" i="1" dirty="0">
                <a:solidFill>
                  <a:srgbClr val="000000"/>
                </a:solidFill>
                <a:effectLst/>
                <a:cs typeface="Arial" panose="020B0604020202020204" pitchFamily="34" charset="0"/>
              </a:rPr>
              <a:t>D’après AUMERAN Claire, BALESTRINO Damien, FORESTIER Christiane (2022), Biofilms bactériens et santé, Encyclopédie de l’Environnement, [en ligne ISSN 2555-0950] url : https://www.encyclopedie-environnement.org/sante/biofilms-bacteriens/.</a:t>
            </a:r>
            <a:endParaRPr lang="fr-FR" sz="1200" i="1" dirty="0">
              <a:cs typeface="Arial" panose="020B0604020202020204" pitchFamily="34" charset="0"/>
            </a:endParaRPr>
          </a:p>
        </p:txBody>
      </p:sp>
      <p:sp>
        <p:nvSpPr>
          <p:cNvPr id="2" name="Titre 1">
            <a:extLst>
              <a:ext uri="{FF2B5EF4-FFF2-40B4-BE49-F238E27FC236}">
                <a16:creationId xmlns:a16="http://schemas.microsoft.com/office/drawing/2014/main" id="{C81DAB02-6F88-0B32-A1EF-526C84038A64}"/>
              </a:ext>
            </a:extLst>
          </p:cNvPr>
          <p:cNvSpPr>
            <a:spLocks noGrp="1"/>
          </p:cNvSpPr>
          <p:nvPr>
            <p:ph type="title"/>
          </p:nvPr>
        </p:nvSpPr>
        <p:spPr>
          <a:xfrm>
            <a:off x="231710" y="265338"/>
            <a:ext cx="10515600" cy="1325563"/>
          </a:xfrm>
        </p:spPr>
        <p:txBody>
          <a:bodyPr/>
          <a:lstStyle/>
          <a:p>
            <a:r>
              <a:rPr lang="fr-FR" b="1" dirty="0">
                <a:solidFill>
                  <a:srgbClr val="002060"/>
                </a:solidFill>
                <a:latin typeface="+mn-lt"/>
              </a:rPr>
              <a:t>Formation d’un biofilm</a:t>
            </a:r>
          </a:p>
        </p:txBody>
      </p:sp>
    </p:spTree>
    <p:extLst>
      <p:ext uri="{BB962C8B-B14F-4D97-AF65-F5344CB8AC3E}">
        <p14:creationId xmlns:p14="http://schemas.microsoft.com/office/powerpoint/2010/main" val="35286199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02F374-E37D-E7B4-6970-E544C32E9DA0}"/>
              </a:ext>
            </a:extLst>
          </p:cNvPr>
          <p:cNvSpPr>
            <a:spLocks noGrp="1"/>
          </p:cNvSpPr>
          <p:nvPr>
            <p:ph type="title"/>
          </p:nvPr>
        </p:nvSpPr>
        <p:spPr>
          <a:xfrm>
            <a:off x="548951" y="33888"/>
            <a:ext cx="10515600" cy="1325563"/>
          </a:xfrm>
        </p:spPr>
        <p:txBody>
          <a:bodyPr/>
          <a:lstStyle/>
          <a:p>
            <a:r>
              <a:rPr lang="fr-FR" b="1" dirty="0">
                <a:latin typeface="+mn-lt"/>
              </a:rPr>
              <a:t>Facteurs de virulence des biofilms</a:t>
            </a:r>
          </a:p>
        </p:txBody>
      </p:sp>
      <p:sp>
        <p:nvSpPr>
          <p:cNvPr id="3" name="Espace réservé du contenu 2">
            <a:extLst>
              <a:ext uri="{FF2B5EF4-FFF2-40B4-BE49-F238E27FC236}">
                <a16:creationId xmlns:a16="http://schemas.microsoft.com/office/drawing/2014/main" id="{5E4B0FFC-BF79-D39D-10F0-DA484F4FF169}"/>
              </a:ext>
            </a:extLst>
          </p:cNvPr>
          <p:cNvSpPr>
            <a:spLocks noGrp="1"/>
          </p:cNvSpPr>
          <p:nvPr>
            <p:ph idx="1"/>
          </p:nvPr>
        </p:nvSpPr>
        <p:spPr>
          <a:xfrm>
            <a:off x="286111" y="1862481"/>
            <a:ext cx="11552914" cy="4351338"/>
          </a:xfrm>
        </p:spPr>
        <p:txBody>
          <a:bodyPr>
            <a:normAutofit fontScale="92500" lnSpcReduction="20000"/>
          </a:bodyPr>
          <a:lstStyle/>
          <a:p>
            <a:r>
              <a:rPr lang="fr-FR" dirty="0"/>
              <a:t>Réservoir de bactéries susceptibles d’être « relarguées » et de pérenniser une infection ou de favoriser des récidives</a:t>
            </a:r>
          </a:p>
          <a:p>
            <a:pPr marL="0" indent="0">
              <a:buNone/>
            </a:pPr>
            <a:endParaRPr lang="fr-FR" dirty="0"/>
          </a:p>
          <a:p>
            <a:r>
              <a:rPr lang="fr-FR" dirty="0"/>
              <a:t>Sécrétions d’endotoxines bactériennes</a:t>
            </a:r>
          </a:p>
          <a:p>
            <a:pPr marL="0" indent="0">
              <a:buNone/>
            </a:pPr>
            <a:endParaRPr lang="fr-FR" dirty="0"/>
          </a:p>
          <a:p>
            <a:r>
              <a:rPr lang="fr-FR" dirty="0"/>
              <a:t>Résistance aux défenses immunitaires</a:t>
            </a:r>
          </a:p>
          <a:p>
            <a:pPr marL="0" indent="0">
              <a:buNone/>
            </a:pPr>
            <a:endParaRPr lang="fr-FR" dirty="0"/>
          </a:p>
          <a:p>
            <a:r>
              <a:rPr lang="fr-FR" dirty="0"/>
              <a:t>Résistance aux antibiotiques (concentration d’ATB efficaces 10 à 1000 fois supérieure aux concentrations habituelles)</a:t>
            </a:r>
          </a:p>
          <a:p>
            <a:pPr marL="0" indent="0">
              <a:buNone/>
            </a:pPr>
            <a:endParaRPr lang="fr-FR" dirty="0"/>
          </a:p>
          <a:p>
            <a:r>
              <a:rPr lang="fr-FR" dirty="0"/>
              <a:t>Echange de plasmides de résistance (réservoir de bactéries résistantes)</a:t>
            </a:r>
          </a:p>
          <a:p>
            <a:endParaRPr lang="fr-FR" dirty="0"/>
          </a:p>
        </p:txBody>
      </p:sp>
    </p:spTree>
    <p:extLst>
      <p:ext uri="{BB962C8B-B14F-4D97-AF65-F5344CB8AC3E}">
        <p14:creationId xmlns:p14="http://schemas.microsoft.com/office/powerpoint/2010/main" val="3311863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Maintaining a balance of positivity and realism in 2021.">
            <a:extLst>
              <a:ext uri="{FF2B5EF4-FFF2-40B4-BE49-F238E27FC236}">
                <a16:creationId xmlns:a16="http://schemas.microsoft.com/office/drawing/2014/main" id="{6F6F30DF-DCDA-42E5-AA05-216867638077}"/>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2636" b="13095"/>
          <a:stretch/>
        </p:blipFill>
        <p:spPr bwMode="auto">
          <a:xfrm>
            <a:off x="36242" y="37707"/>
            <a:ext cx="12191980" cy="6943313"/>
          </a:xfrm>
          <a:prstGeom prst="rect">
            <a:avLst/>
          </a:prstGeom>
          <a:noFill/>
          <a:extLst>
            <a:ext uri="{909E8E84-426E-40DD-AFC4-6F175D3DCCD1}">
              <a14:hiddenFill xmlns:a14="http://schemas.microsoft.com/office/drawing/2010/main">
                <a:solidFill>
                  <a:srgbClr val="FFFFFF"/>
                </a:solidFill>
              </a14:hiddenFill>
            </a:ext>
          </a:extLst>
        </p:spPr>
      </p:pic>
      <p:sp>
        <p:nvSpPr>
          <p:cNvPr id="14" name="Titre 3">
            <a:extLst>
              <a:ext uri="{FF2B5EF4-FFF2-40B4-BE49-F238E27FC236}">
                <a16:creationId xmlns:a16="http://schemas.microsoft.com/office/drawing/2014/main" id="{B1D59E84-79FF-4606-9838-08E12E179EFD}"/>
              </a:ext>
            </a:extLst>
          </p:cNvPr>
          <p:cNvSpPr txBox="1">
            <a:spLocks/>
          </p:cNvSpPr>
          <p:nvPr/>
        </p:nvSpPr>
        <p:spPr>
          <a:xfrm>
            <a:off x="-553202" y="218175"/>
            <a:ext cx="9579205" cy="8787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800" b="1" dirty="0" err="1">
                <a:latin typeface="+mn-lt"/>
              </a:rPr>
              <a:t>Restaurer</a:t>
            </a:r>
            <a:r>
              <a:rPr lang="en-US" sz="4800" b="1" dirty="0">
                <a:latin typeface="+mn-lt"/>
              </a:rPr>
              <a:t> les </a:t>
            </a:r>
            <a:r>
              <a:rPr lang="en-US" sz="4800" b="1" dirty="0" err="1">
                <a:latin typeface="+mn-lt"/>
              </a:rPr>
              <a:t>microbiotes</a:t>
            </a:r>
            <a:endParaRPr lang="en-US" sz="4800" b="1" dirty="0">
              <a:latin typeface="+mn-lt"/>
            </a:endParaRPr>
          </a:p>
        </p:txBody>
      </p:sp>
    </p:spTree>
    <p:extLst>
      <p:ext uri="{BB962C8B-B14F-4D97-AF65-F5344CB8AC3E}">
        <p14:creationId xmlns:p14="http://schemas.microsoft.com/office/powerpoint/2010/main" val="2156662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3">
            <a:extLst>
              <a:ext uri="{FF2B5EF4-FFF2-40B4-BE49-F238E27FC236}">
                <a16:creationId xmlns:a16="http://schemas.microsoft.com/office/drawing/2014/main" id="{B5EB7414-5BD0-4502-9BA6-26F32C3A01ED}"/>
              </a:ext>
            </a:extLst>
          </p:cNvPr>
          <p:cNvSpPr txBox="1">
            <a:spLocks/>
          </p:cNvSpPr>
          <p:nvPr/>
        </p:nvSpPr>
        <p:spPr>
          <a:xfrm>
            <a:off x="212825" y="100796"/>
            <a:ext cx="7992102" cy="7552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3200" b="1" dirty="0">
                <a:solidFill>
                  <a:srgbClr val="002060"/>
                </a:solidFill>
                <a:latin typeface="+mn-lt"/>
              </a:rPr>
              <a:t>Restauration du microbiome vaginal</a:t>
            </a:r>
          </a:p>
        </p:txBody>
      </p:sp>
      <p:sp>
        <p:nvSpPr>
          <p:cNvPr id="8" name="Espace réservé du contenu 4">
            <a:extLst>
              <a:ext uri="{FF2B5EF4-FFF2-40B4-BE49-F238E27FC236}">
                <a16:creationId xmlns:a16="http://schemas.microsoft.com/office/drawing/2014/main" id="{ECCC17E1-0BCD-4D85-B138-FAA7BB7B6BDC}"/>
              </a:ext>
            </a:extLst>
          </p:cNvPr>
          <p:cNvSpPr txBox="1">
            <a:spLocks/>
          </p:cNvSpPr>
          <p:nvPr/>
        </p:nvSpPr>
        <p:spPr>
          <a:xfrm>
            <a:off x="141544" y="1105611"/>
            <a:ext cx="9576289" cy="56226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spcBef>
                <a:spcPts val="600"/>
              </a:spcBef>
              <a:buFont typeface="Arial" panose="020B0604020202020204" pitchFamily="34" charset="0"/>
              <a:buChar char="•"/>
            </a:pPr>
            <a:r>
              <a:rPr lang="fr-FR" dirty="0"/>
              <a:t>Eliminer les facteurs de dysbiose : tabac, erreurs hygiéniques, antibiothérapies intempestives…</a:t>
            </a:r>
          </a:p>
          <a:p>
            <a:pPr marL="342900" indent="-342900" algn="l">
              <a:spcBef>
                <a:spcPts val="600"/>
              </a:spcBef>
              <a:buFont typeface="Arial" panose="020B0604020202020204" pitchFamily="34" charset="0"/>
              <a:buChar char="•"/>
            </a:pPr>
            <a:r>
              <a:rPr lang="fr-FR" dirty="0"/>
              <a:t>Si hypo-</a:t>
            </a:r>
            <a:r>
              <a:rPr lang="fr-FR" dirty="0" err="1"/>
              <a:t>oestrogénie</a:t>
            </a:r>
            <a:r>
              <a:rPr lang="fr-FR" dirty="0"/>
              <a:t> : </a:t>
            </a:r>
            <a:r>
              <a:rPr lang="fr-FR" dirty="0" err="1"/>
              <a:t>oestrogènes</a:t>
            </a:r>
            <a:r>
              <a:rPr lang="fr-FR" dirty="0"/>
              <a:t> locaux : ovules, gels, crèmes…</a:t>
            </a:r>
          </a:p>
          <a:p>
            <a:pPr algn="l">
              <a:spcBef>
                <a:spcPts val="600"/>
              </a:spcBef>
            </a:pPr>
            <a:endParaRPr lang="fr-FR" dirty="0"/>
          </a:p>
          <a:p>
            <a:pPr marL="342900" indent="-342900" algn="l">
              <a:spcBef>
                <a:spcPts val="600"/>
              </a:spcBef>
              <a:buFont typeface="Arial" panose="020B0604020202020204" pitchFamily="34" charset="0"/>
              <a:buChar char="•"/>
            </a:pPr>
            <a:r>
              <a:rPr lang="fr-FR" dirty="0"/>
              <a:t>La solution probiotiques : les lactobacilles de « restauration »</a:t>
            </a:r>
          </a:p>
          <a:p>
            <a:pPr algn="l">
              <a:spcBef>
                <a:spcPts val="600"/>
              </a:spcBef>
            </a:pPr>
            <a:endParaRPr lang="fr-FR" dirty="0"/>
          </a:p>
          <a:p>
            <a:pPr marL="342900" indent="-342900" algn="l">
              <a:spcBef>
                <a:spcPts val="600"/>
              </a:spcBef>
              <a:buFont typeface="Arial" panose="020B0604020202020204" pitchFamily="34" charset="0"/>
              <a:buChar char="•"/>
            </a:pPr>
            <a:r>
              <a:rPr lang="fr-FR" dirty="0"/>
              <a:t>La solution prébiotiques : les sources énergétiques des lactobacilles (</a:t>
            </a:r>
            <a:r>
              <a:rPr lang="fr-FR" dirty="0" err="1"/>
              <a:t>Galacto</a:t>
            </a:r>
            <a:r>
              <a:rPr lang="fr-FR" dirty="0"/>
              <a:t>-</a:t>
            </a:r>
            <a:r>
              <a:rPr lang="fr-FR" dirty="0" err="1"/>
              <a:t>Oligo-Saccharides</a:t>
            </a:r>
            <a:r>
              <a:rPr lang="fr-FR" dirty="0"/>
              <a:t> ou </a:t>
            </a:r>
            <a:r>
              <a:rPr lang="fr-FR" dirty="0" err="1"/>
              <a:t>Fructo</a:t>
            </a:r>
            <a:r>
              <a:rPr lang="fr-FR" dirty="0"/>
              <a:t>-</a:t>
            </a:r>
            <a:r>
              <a:rPr lang="fr-FR" dirty="0" err="1"/>
              <a:t>Oligo-Saccharides</a:t>
            </a:r>
            <a:r>
              <a:rPr lang="fr-FR" dirty="0"/>
              <a:t>)</a:t>
            </a:r>
          </a:p>
          <a:p>
            <a:pPr algn="l">
              <a:spcBef>
                <a:spcPts val="600"/>
              </a:spcBef>
            </a:pPr>
            <a:endParaRPr lang="fr-FR" dirty="0"/>
          </a:p>
          <a:p>
            <a:pPr marL="342900" indent="-342900" algn="l">
              <a:spcBef>
                <a:spcPts val="600"/>
              </a:spcBef>
              <a:buFont typeface="Arial" panose="020B0604020202020204" pitchFamily="34" charset="0"/>
              <a:buChar char="•"/>
            </a:pPr>
            <a:r>
              <a:rPr lang="fr-FR" dirty="0"/>
              <a:t>La solution </a:t>
            </a:r>
            <a:r>
              <a:rPr lang="fr-FR" dirty="0" err="1"/>
              <a:t>synbiotique</a:t>
            </a:r>
            <a:r>
              <a:rPr lang="fr-FR" dirty="0"/>
              <a:t> : probiotiques + prébiotiques</a:t>
            </a:r>
          </a:p>
          <a:p>
            <a:pPr algn="l">
              <a:spcBef>
                <a:spcPts val="600"/>
              </a:spcBef>
            </a:pPr>
            <a:endParaRPr lang="fr-FR" dirty="0"/>
          </a:p>
          <a:p>
            <a:pPr marL="342900" indent="-342900" algn="l">
              <a:spcBef>
                <a:spcPts val="600"/>
              </a:spcBef>
              <a:buFont typeface="Arial" panose="020B0604020202020204" pitchFamily="34" charset="0"/>
              <a:buChar char="•"/>
            </a:pPr>
            <a:r>
              <a:rPr lang="fr-FR" dirty="0"/>
              <a:t>La solution post-biotiques : métabolites bénéfiques produits par les micro-organismes (acide lactique p.ex.)</a:t>
            </a:r>
          </a:p>
        </p:txBody>
      </p:sp>
      <p:pic>
        <p:nvPicPr>
          <p:cNvPr id="10" name="Picture 2" descr="Lactobacilles | Votresanteaunaturel.info">
            <a:extLst>
              <a:ext uri="{FF2B5EF4-FFF2-40B4-BE49-F238E27FC236}">
                <a16:creationId xmlns:a16="http://schemas.microsoft.com/office/drawing/2014/main" id="{970BA4FE-6AB5-4A95-B553-3EC4761998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21" r="103"/>
          <a:stretch/>
        </p:blipFill>
        <p:spPr bwMode="auto">
          <a:xfrm>
            <a:off x="8893392" y="0"/>
            <a:ext cx="3259015" cy="3568277"/>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8381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C2735F-39CF-6952-FF6F-3123FEC5BE9A}"/>
              </a:ext>
            </a:extLst>
          </p:cNvPr>
          <p:cNvSpPr>
            <a:spLocks noGrp="1"/>
          </p:cNvSpPr>
          <p:nvPr>
            <p:ph type="title"/>
          </p:nvPr>
        </p:nvSpPr>
        <p:spPr>
          <a:xfrm>
            <a:off x="373497" y="151468"/>
            <a:ext cx="10515600" cy="1325563"/>
          </a:xfrm>
        </p:spPr>
        <p:txBody>
          <a:bodyPr/>
          <a:lstStyle/>
          <a:p>
            <a:r>
              <a:rPr lang="fr-FR" b="1" dirty="0">
                <a:solidFill>
                  <a:srgbClr val="002060"/>
                </a:solidFill>
                <a:latin typeface="+mn-lt"/>
              </a:rPr>
              <a:t>Probiotiques oraux</a:t>
            </a:r>
          </a:p>
        </p:txBody>
      </p:sp>
      <p:sp>
        <p:nvSpPr>
          <p:cNvPr id="3" name="Espace réservé du contenu 2">
            <a:extLst>
              <a:ext uri="{FF2B5EF4-FFF2-40B4-BE49-F238E27FC236}">
                <a16:creationId xmlns:a16="http://schemas.microsoft.com/office/drawing/2014/main" id="{981E90E4-931D-23A9-FC5F-BAB944A3331B}"/>
              </a:ext>
            </a:extLst>
          </p:cNvPr>
          <p:cNvSpPr>
            <a:spLocks noGrp="1"/>
          </p:cNvSpPr>
          <p:nvPr>
            <p:ph idx="1"/>
          </p:nvPr>
        </p:nvSpPr>
        <p:spPr>
          <a:xfrm>
            <a:off x="317890" y="1400365"/>
            <a:ext cx="11556220" cy="4351338"/>
          </a:xfrm>
        </p:spPr>
        <p:txBody>
          <a:bodyPr>
            <a:normAutofit/>
          </a:bodyPr>
          <a:lstStyle/>
          <a:p>
            <a:r>
              <a:rPr lang="fr-FR" dirty="0"/>
              <a:t>Transfert de bactéries démontré dans le vagin</a:t>
            </a:r>
            <a:r>
              <a:rPr lang="fr-FR" baseline="30000" dirty="0"/>
              <a:t>1-2</a:t>
            </a:r>
          </a:p>
          <a:p>
            <a:pPr lvl="1"/>
            <a:r>
              <a:rPr lang="fr-FR" dirty="0"/>
              <a:t>Transfert soit par voie périnéale (rectum=&gt; vagin) soit par voie hématogène ou lymphatique</a:t>
            </a:r>
            <a:r>
              <a:rPr lang="fr-FR" baseline="30000" dirty="0"/>
              <a:t>3</a:t>
            </a:r>
            <a:endParaRPr lang="fr-FR" dirty="0"/>
          </a:p>
          <a:p>
            <a:pPr lvl="1"/>
            <a:r>
              <a:rPr lang="fr-FR" dirty="0"/>
              <a:t>Prévention des récidives infectieuses démontrée dans plusieurs études cliniques</a:t>
            </a:r>
          </a:p>
          <a:p>
            <a:r>
              <a:rPr lang="fr-FR" dirty="0"/>
              <a:t>Les probiotiques n’ont pas qu’une fonction de « remplissage » mais de multiples propriétés anti-inflammatoires et </a:t>
            </a:r>
            <a:r>
              <a:rPr lang="fr-FR" dirty="0" err="1"/>
              <a:t>immuno-modulatrices</a:t>
            </a:r>
            <a:endParaRPr lang="fr-FR" dirty="0"/>
          </a:p>
          <a:p>
            <a:r>
              <a:rPr lang="fr-FR" dirty="0"/>
              <a:t>Actions anti-inflammatoire et/ou </a:t>
            </a:r>
            <a:r>
              <a:rPr lang="fr-FR" dirty="0" err="1"/>
              <a:t>immuno-modulatrice</a:t>
            </a:r>
            <a:r>
              <a:rPr lang="fr-FR" dirty="0"/>
              <a:t> démontrées sur certaines souches</a:t>
            </a:r>
            <a:r>
              <a:rPr lang="fr-FR" baseline="30000" dirty="0"/>
              <a:t>4</a:t>
            </a:r>
            <a:r>
              <a:rPr lang="fr-FR" dirty="0"/>
              <a:t> (</a:t>
            </a:r>
            <a:r>
              <a:rPr lang="fr-FR" i="1" dirty="0"/>
              <a:t>L. </a:t>
            </a:r>
            <a:r>
              <a:rPr lang="fr-FR" i="1" dirty="0" err="1"/>
              <a:t>gasseri</a:t>
            </a:r>
            <a:r>
              <a:rPr lang="fr-FR" i="1" dirty="0"/>
              <a:t>, L. </a:t>
            </a:r>
            <a:r>
              <a:rPr lang="fr-FR" i="1" dirty="0" err="1"/>
              <a:t>rhamnosus</a:t>
            </a:r>
            <a:r>
              <a:rPr lang="fr-FR" i="1" dirty="0"/>
              <a:t>, L. </a:t>
            </a:r>
            <a:r>
              <a:rPr lang="fr-FR" i="1" dirty="0" err="1"/>
              <a:t>reuteri</a:t>
            </a:r>
            <a:r>
              <a:rPr lang="fr-FR" i="1" dirty="0"/>
              <a:t>, Saccharomyces </a:t>
            </a:r>
            <a:r>
              <a:rPr lang="fr-FR" i="1" dirty="0" err="1"/>
              <a:t>boulardii</a:t>
            </a:r>
            <a:r>
              <a:rPr lang="fr-FR" i="1" dirty="0"/>
              <a:t>…)</a:t>
            </a:r>
          </a:p>
          <a:p>
            <a:endParaRPr lang="fr-FR" dirty="0"/>
          </a:p>
        </p:txBody>
      </p:sp>
      <p:sp>
        <p:nvSpPr>
          <p:cNvPr id="5" name="ZoneTexte 4">
            <a:extLst>
              <a:ext uri="{FF2B5EF4-FFF2-40B4-BE49-F238E27FC236}">
                <a16:creationId xmlns:a16="http://schemas.microsoft.com/office/drawing/2014/main" id="{0929504C-3492-D5CB-B25F-D3BB4FA203F6}"/>
              </a:ext>
            </a:extLst>
          </p:cNvPr>
          <p:cNvSpPr txBox="1"/>
          <p:nvPr/>
        </p:nvSpPr>
        <p:spPr>
          <a:xfrm>
            <a:off x="153041" y="5457635"/>
            <a:ext cx="12083143" cy="1384995"/>
          </a:xfrm>
          <a:prstGeom prst="rect">
            <a:avLst/>
          </a:prstGeom>
          <a:noFill/>
        </p:spPr>
        <p:txBody>
          <a:bodyPr wrap="square">
            <a:spAutoFit/>
          </a:bodyPr>
          <a:lstStyle/>
          <a:p>
            <a:pPr marL="342900" indent="-342900">
              <a:buFont typeface="+mj-lt"/>
              <a:buAutoNum type="arabicPeriod"/>
            </a:pPr>
            <a:r>
              <a:rPr lang="fr-FR" sz="1200" b="0" i="1" dirty="0">
                <a:solidFill>
                  <a:srgbClr val="212121"/>
                </a:solidFill>
                <a:effectLst/>
                <a:latin typeface="Arial" panose="020B0604020202020204" pitchFamily="34" charset="0"/>
                <a:cs typeface="Arial" panose="020B0604020202020204" pitchFamily="34" charset="0"/>
              </a:rPr>
              <a:t>Bohbot JM, </a:t>
            </a:r>
            <a:r>
              <a:rPr lang="fr-FR" sz="1200" b="0" i="1" dirty="0" err="1">
                <a:solidFill>
                  <a:srgbClr val="212121"/>
                </a:solidFill>
                <a:effectLst/>
                <a:latin typeface="Arial" panose="020B0604020202020204" pitchFamily="34" charset="0"/>
                <a:cs typeface="Arial" panose="020B0604020202020204" pitchFamily="34" charset="0"/>
              </a:rPr>
              <a:t>Cardot</a:t>
            </a:r>
            <a:r>
              <a:rPr lang="fr-FR" sz="1200" b="0" i="1" dirty="0">
                <a:solidFill>
                  <a:srgbClr val="212121"/>
                </a:solidFill>
                <a:effectLst/>
                <a:latin typeface="Arial" panose="020B0604020202020204" pitchFamily="34" charset="0"/>
                <a:cs typeface="Arial" panose="020B0604020202020204" pitchFamily="34" charset="0"/>
              </a:rPr>
              <a:t> JM. Vaginal impact of the oral administration of total freeze-</a:t>
            </a:r>
            <a:r>
              <a:rPr lang="fr-FR" sz="1200" b="0" i="1" dirty="0" err="1">
                <a:solidFill>
                  <a:srgbClr val="212121"/>
                </a:solidFill>
                <a:effectLst/>
                <a:latin typeface="Arial" panose="020B0604020202020204" pitchFamily="34" charset="0"/>
                <a:cs typeface="Arial" panose="020B0604020202020204" pitchFamily="34" charset="0"/>
              </a:rPr>
              <a:t>dried</a:t>
            </a:r>
            <a:r>
              <a:rPr lang="fr-FR" sz="1200" b="0" i="1" dirty="0">
                <a:solidFill>
                  <a:srgbClr val="212121"/>
                </a:solidFill>
                <a:effectLst/>
                <a:latin typeface="Arial" panose="020B0604020202020204" pitchFamily="34" charset="0"/>
                <a:cs typeface="Arial" panose="020B0604020202020204" pitchFamily="34" charset="0"/>
              </a:rPr>
              <a:t> culture of LCR 35 in </a:t>
            </a:r>
            <a:r>
              <a:rPr lang="fr-FR" sz="1200" b="0" i="1" dirty="0" err="1">
                <a:solidFill>
                  <a:srgbClr val="212121"/>
                </a:solidFill>
                <a:effectLst/>
                <a:latin typeface="Arial" panose="020B0604020202020204" pitchFamily="34" charset="0"/>
                <a:cs typeface="Arial" panose="020B0604020202020204" pitchFamily="34" charset="0"/>
              </a:rPr>
              <a:t>healthy</a:t>
            </a:r>
            <a:r>
              <a:rPr lang="fr-FR" sz="1200" b="0" i="1" dirty="0">
                <a:solidFill>
                  <a:srgbClr val="212121"/>
                </a:solidFill>
                <a:effectLst/>
                <a:latin typeface="Arial" panose="020B0604020202020204" pitchFamily="34" charset="0"/>
                <a:cs typeface="Arial" panose="020B0604020202020204" pitchFamily="34" charset="0"/>
              </a:rPr>
              <a:t> </a:t>
            </a:r>
            <a:r>
              <a:rPr lang="fr-FR" sz="1200" b="0" i="1" dirty="0" err="1">
                <a:solidFill>
                  <a:srgbClr val="212121"/>
                </a:solidFill>
                <a:effectLst/>
                <a:latin typeface="Arial" panose="020B0604020202020204" pitchFamily="34" charset="0"/>
                <a:cs typeface="Arial" panose="020B0604020202020204" pitchFamily="34" charset="0"/>
              </a:rPr>
              <a:t>women</a:t>
            </a:r>
            <a:r>
              <a:rPr lang="fr-FR" sz="1200" b="0" i="1" dirty="0">
                <a:solidFill>
                  <a:srgbClr val="212121"/>
                </a:solidFill>
                <a:effectLst/>
                <a:latin typeface="Arial" panose="020B0604020202020204" pitchFamily="34" charset="0"/>
                <a:cs typeface="Arial" panose="020B0604020202020204" pitchFamily="34" charset="0"/>
              </a:rPr>
              <a:t>. Infect Dis </a:t>
            </a:r>
            <a:r>
              <a:rPr lang="fr-FR" sz="1200" b="0" i="1" dirty="0" err="1">
                <a:solidFill>
                  <a:srgbClr val="212121"/>
                </a:solidFill>
                <a:effectLst/>
                <a:latin typeface="Arial" panose="020B0604020202020204" pitchFamily="34" charset="0"/>
                <a:cs typeface="Arial" panose="020B0604020202020204" pitchFamily="34" charset="0"/>
              </a:rPr>
              <a:t>Obstet</a:t>
            </a:r>
            <a:r>
              <a:rPr lang="fr-FR" sz="1200" b="0" i="1" dirty="0">
                <a:solidFill>
                  <a:srgbClr val="212121"/>
                </a:solidFill>
                <a:effectLst/>
                <a:latin typeface="Arial" panose="020B0604020202020204" pitchFamily="34" charset="0"/>
                <a:cs typeface="Arial" panose="020B0604020202020204" pitchFamily="34" charset="0"/>
              </a:rPr>
              <a:t> </a:t>
            </a:r>
            <a:r>
              <a:rPr lang="fr-FR" sz="1200" b="0" i="1" dirty="0" err="1">
                <a:solidFill>
                  <a:srgbClr val="212121"/>
                </a:solidFill>
                <a:effectLst/>
                <a:latin typeface="Arial" panose="020B0604020202020204" pitchFamily="34" charset="0"/>
                <a:cs typeface="Arial" panose="020B0604020202020204" pitchFamily="34" charset="0"/>
              </a:rPr>
              <a:t>Gynecol</a:t>
            </a:r>
            <a:r>
              <a:rPr lang="fr-FR" sz="1200" b="0" i="1" dirty="0">
                <a:solidFill>
                  <a:srgbClr val="212121"/>
                </a:solidFill>
                <a:effectLst/>
                <a:latin typeface="Arial" panose="020B0604020202020204" pitchFamily="34" charset="0"/>
                <a:cs typeface="Arial" panose="020B0604020202020204" pitchFamily="34" charset="0"/>
              </a:rPr>
              <a:t>. 2012;2012:503648. </a:t>
            </a:r>
            <a:r>
              <a:rPr lang="fr-FR" sz="1200" b="0" i="1" dirty="0" err="1">
                <a:solidFill>
                  <a:srgbClr val="212121"/>
                </a:solidFill>
                <a:effectLst/>
                <a:latin typeface="Arial" panose="020B0604020202020204" pitchFamily="34" charset="0"/>
                <a:cs typeface="Arial" panose="020B0604020202020204" pitchFamily="34" charset="0"/>
              </a:rPr>
              <a:t>doi</a:t>
            </a:r>
            <a:r>
              <a:rPr lang="fr-FR" sz="1200" b="0" i="1" dirty="0">
                <a:solidFill>
                  <a:srgbClr val="212121"/>
                </a:solidFill>
                <a:effectLst/>
                <a:latin typeface="Arial" panose="020B0604020202020204" pitchFamily="34" charset="0"/>
                <a:cs typeface="Arial" panose="020B0604020202020204" pitchFamily="34" charset="0"/>
              </a:rPr>
              <a:t>: 10.1155/2012/503648. Epub 2012 Jun 4. PMID: 22701297; PMCID: PMC3373062.</a:t>
            </a:r>
          </a:p>
          <a:p>
            <a:pPr marL="342900" indent="-342900">
              <a:buFont typeface="+mj-lt"/>
              <a:buAutoNum type="arabicPeriod"/>
            </a:pPr>
            <a:r>
              <a:rPr lang="en-US" sz="1200" b="0" i="1" dirty="0">
                <a:solidFill>
                  <a:srgbClr val="212121"/>
                </a:solidFill>
                <a:effectLst/>
                <a:latin typeface="Arial" panose="020B0604020202020204" pitchFamily="34" charset="0"/>
                <a:cs typeface="Arial" panose="020B0604020202020204" pitchFamily="34" charset="0"/>
              </a:rPr>
              <a:t>Hashem NM, Gonzalez-</a:t>
            </a:r>
            <a:r>
              <a:rPr lang="en-US" sz="1200" b="0" i="1" dirty="0" err="1">
                <a:solidFill>
                  <a:srgbClr val="212121"/>
                </a:solidFill>
                <a:effectLst/>
                <a:latin typeface="Arial" panose="020B0604020202020204" pitchFamily="34" charset="0"/>
                <a:cs typeface="Arial" panose="020B0604020202020204" pitchFamily="34" charset="0"/>
              </a:rPr>
              <a:t>Bulnes</a:t>
            </a:r>
            <a:r>
              <a:rPr lang="en-US" sz="1200" b="0" i="1" dirty="0">
                <a:solidFill>
                  <a:srgbClr val="212121"/>
                </a:solidFill>
                <a:effectLst/>
                <a:latin typeface="Arial" panose="020B0604020202020204" pitchFamily="34" charset="0"/>
                <a:cs typeface="Arial" panose="020B0604020202020204" pitchFamily="34" charset="0"/>
              </a:rPr>
              <a:t> A. The Use of Probiotics for Management and Improvement of Reproductive </a:t>
            </a:r>
            <a:r>
              <a:rPr lang="en-US" sz="1200" b="0" i="1" dirty="0" err="1">
                <a:solidFill>
                  <a:srgbClr val="212121"/>
                </a:solidFill>
                <a:effectLst/>
                <a:latin typeface="Arial" panose="020B0604020202020204" pitchFamily="34" charset="0"/>
                <a:cs typeface="Arial" panose="020B0604020202020204" pitchFamily="34" charset="0"/>
              </a:rPr>
              <a:t>Eubiosis</a:t>
            </a:r>
            <a:r>
              <a:rPr lang="en-US" sz="1200" b="0" i="1" dirty="0">
                <a:solidFill>
                  <a:srgbClr val="212121"/>
                </a:solidFill>
                <a:effectLst/>
                <a:latin typeface="Arial" panose="020B0604020202020204" pitchFamily="34" charset="0"/>
                <a:cs typeface="Arial" panose="020B0604020202020204" pitchFamily="34" charset="0"/>
              </a:rPr>
              <a:t> and Function. Nutrients. 2022 Feb 21;14(4):902. </a:t>
            </a:r>
            <a:r>
              <a:rPr lang="en-US" sz="1200" b="0" i="1" dirty="0" err="1">
                <a:solidFill>
                  <a:srgbClr val="212121"/>
                </a:solidFill>
                <a:effectLst/>
                <a:latin typeface="Arial" panose="020B0604020202020204" pitchFamily="34" charset="0"/>
                <a:cs typeface="Arial" panose="020B0604020202020204" pitchFamily="34" charset="0"/>
              </a:rPr>
              <a:t>doi</a:t>
            </a:r>
            <a:r>
              <a:rPr lang="en-US" sz="1200" b="0" i="1" dirty="0">
                <a:solidFill>
                  <a:srgbClr val="212121"/>
                </a:solidFill>
                <a:effectLst/>
                <a:latin typeface="Arial" panose="020B0604020202020204" pitchFamily="34" charset="0"/>
                <a:cs typeface="Arial" panose="020B0604020202020204" pitchFamily="34" charset="0"/>
              </a:rPr>
              <a:t>: 10.3390/nu14040902. PMID: 35215551; PMCID: PMC8878190.</a:t>
            </a:r>
          </a:p>
          <a:p>
            <a:pPr marL="342900" indent="-342900">
              <a:buFont typeface="+mj-lt"/>
              <a:buAutoNum type="arabicPeriod"/>
            </a:pPr>
            <a:r>
              <a:rPr lang="fr-FR" sz="1200" b="0" i="1" dirty="0">
                <a:solidFill>
                  <a:srgbClr val="212121"/>
                </a:solidFill>
                <a:effectLst/>
                <a:latin typeface="Arial" panose="020B0604020202020204" pitchFamily="34" charset="0"/>
                <a:cs typeface="Arial" panose="020B0604020202020204" pitchFamily="34" charset="0"/>
              </a:rPr>
              <a:t>McDonald BD, </a:t>
            </a:r>
            <a:r>
              <a:rPr lang="fr-FR" sz="1200" b="0" i="1" dirty="0" err="1">
                <a:solidFill>
                  <a:srgbClr val="212121"/>
                </a:solidFill>
                <a:effectLst/>
                <a:latin typeface="Arial" panose="020B0604020202020204" pitchFamily="34" charset="0"/>
                <a:cs typeface="Arial" panose="020B0604020202020204" pitchFamily="34" charset="0"/>
              </a:rPr>
              <a:t>Jabri</a:t>
            </a:r>
            <a:r>
              <a:rPr lang="fr-FR" sz="1200" b="0" i="1" dirty="0">
                <a:solidFill>
                  <a:srgbClr val="212121"/>
                </a:solidFill>
                <a:effectLst/>
                <a:latin typeface="Arial" panose="020B0604020202020204" pitchFamily="34" charset="0"/>
                <a:cs typeface="Arial" panose="020B0604020202020204" pitchFamily="34" charset="0"/>
              </a:rPr>
              <a:t> B, </a:t>
            </a:r>
            <a:r>
              <a:rPr lang="fr-FR" sz="1200" b="0" i="1" dirty="0" err="1">
                <a:solidFill>
                  <a:srgbClr val="212121"/>
                </a:solidFill>
                <a:effectLst/>
                <a:latin typeface="Arial" panose="020B0604020202020204" pitchFamily="34" charset="0"/>
                <a:cs typeface="Arial" panose="020B0604020202020204" pitchFamily="34" charset="0"/>
              </a:rPr>
              <a:t>Bendelac</a:t>
            </a:r>
            <a:r>
              <a:rPr lang="fr-FR" sz="1200" b="0" i="1" dirty="0">
                <a:solidFill>
                  <a:srgbClr val="212121"/>
                </a:solidFill>
                <a:effectLst/>
                <a:latin typeface="Arial" panose="020B0604020202020204" pitchFamily="34" charset="0"/>
                <a:cs typeface="Arial" panose="020B0604020202020204" pitchFamily="34" charset="0"/>
              </a:rPr>
              <a:t> A. Diverse </a:t>
            </a:r>
            <a:r>
              <a:rPr lang="fr-FR" sz="1200" b="0" i="1" dirty="0" err="1">
                <a:solidFill>
                  <a:srgbClr val="212121"/>
                </a:solidFill>
                <a:effectLst/>
                <a:latin typeface="Arial" panose="020B0604020202020204" pitchFamily="34" charset="0"/>
                <a:cs typeface="Arial" panose="020B0604020202020204" pitchFamily="34" charset="0"/>
              </a:rPr>
              <a:t>developmental</a:t>
            </a:r>
            <a:r>
              <a:rPr lang="fr-FR" sz="1200" b="0" i="1" dirty="0">
                <a:solidFill>
                  <a:srgbClr val="212121"/>
                </a:solidFill>
                <a:effectLst/>
                <a:latin typeface="Arial" panose="020B0604020202020204" pitchFamily="34" charset="0"/>
                <a:cs typeface="Arial" panose="020B0604020202020204" pitchFamily="34" charset="0"/>
              </a:rPr>
              <a:t> </a:t>
            </a:r>
            <a:r>
              <a:rPr lang="fr-FR" sz="1200" b="0" i="1" dirty="0" err="1">
                <a:solidFill>
                  <a:srgbClr val="212121"/>
                </a:solidFill>
                <a:effectLst/>
                <a:latin typeface="Arial" panose="020B0604020202020204" pitchFamily="34" charset="0"/>
                <a:cs typeface="Arial" panose="020B0604020202020204" pitchFamily="34" charset="0"/>
              </a:rPr>
              <a:t>pathways</a:t>
            </a:r>
            <a:r>
              <a:rPr lang="fr-FR" sz="1200" b="0" i="1" dirty="0">
                <a:solidFill>
                  <a:srgbClr val="212121"/>
                </a:solidFill>
                <a:effectLst/>
                <a:latin typeface="Arial" panose="020B0604020202020204" pitchFamily="34" charset="0"/>
                <a:cs typeface="Arial" panose="020B0604020202020204" pitchFamily="34" charset="0"/>
              </a:rPr>
              <a:t> of intestinal </a:t>
            </a:r>
            <a:r>
              <a:rPr lang="fr-FR" sz="1200" b="0" i="1" dirty="0" err="1">
                <a:solidFill>
                  <a:srgbClr val="212121"/>
                </a:solidFill>
                <a:effectLst/>
                <a:latin typeface="Arial" panose="020B0604020202020204" pitchFamily="34" charset="0"/>
                <a:cs typeface="Arial" panose="020B0604020202020204" pitchFamily="34" charset="0"/>
              </a:rPr>
              <a:t>intraepithelial</a:t>
            </a:r>
            <a:r>
              <a:rPr lang="fr-FR" sz="1200" b="0" i="1" dirty="0">
                <a:solidFill>
                  <a:srgbClr val="212121"/>
                </a:solidFill>
                <a:effectLst/>
                <a:latin typeface="Arial" panose="020B0604020202020204" pitchFamily="34" charset="0"/>
                <a:cs typeface="Arial" panose="020B0604020202020204" pitchFamily="34" charset="0"/>
              </a:rPr>
              <a:t> lymphocytes. Nat </a:t>
            </a:r>
            <a:r>
              <a:rPr lang="fr-FR" sz="1200" b="0" i="1" dirty="0" err="1">
                <a:solidFill>
                  <a:srgbClr val="212121"/>
                </a:solidFill>
                <a:effectLst/>
                <a:latin typeface="Arial" panose="020B0604020202020204" pitchFamily="34" charset="0"/>
                <a:cs typeface="Arial" panose="020B0604020202020204" pitchFamily="34" charset="0"/>
              </a:rPr>
              <a:t>Rev</a:t>
            </a:r>
            <a:r>
              <a:rPr lang="fr-FR" sz="1200" b="0" i="1" dirty="0">
                <a:solidFill>
                  <a:srgbClr val="212121"/>
                </a:solidFill>
                <a:effectLst/>
                <a:latin typeface="Arial" panose="020B0604020202020204" pitchFamily="34" charset="0"/>
                <a:cs typeface="Arial" panose="020B0604020202020204" pitchFamily="34" charset="0"/>
              </a:rPr>
              <a:t> </a:t>
            </a:r>
            <a:r>
              <a:rPr lang="fr-FR" sz="1200" b="0" i="1" dirty="0" err="1">
                <a:solidFill>
                  <a:srgbClr val="212121"/>
                </a:solidFill>
                <a:effectLst/>
                <a:latin typeface="Arial" panose="020B0604020202020204" pitchFamily="34" charset="0"/>
                <a:cs typeface="Arial" panose="020B0604020202020204" pitchFamily="34" charset="0"/>
              </a:rPr>
              <a:t>Immunol</a:t>
            </a:r>
            <a:r>
              <a:rPr lang="fr-FR" sz="1200" b="0" i="1" dirty="0">
                <a:solidFill>
                  <a:srgbClr val="212121"/>
                </a:solidFill>
                <a:effectLst/>
                <a:latin typeface="Arial" panose="020B0604020202020204" pitchFamily="34" charset="0"/>
                <a:cs typeface="Arial" panose="020B0604020202020204" pitchFamily="34" charset="0"/>
              </a:rPr>
              <a:t>. 2018 Aug;18(8):514-525. </a:t>
            </a:r>
            <a:r>
              <a:rPr lang="fr-FR" sz="1200" b="0" i="1" dirty="0" err="1">
                <a:solidFill>
                  <a:srgbClr val="212121"/>
                </a:solidFill>
                <a:effectLst/>
                <a:latin typeface="Arial" panose="020B0604020202020204" pitchFamily="34" charset="0"/>
                <a:cs typeface="Arial" panose="020B0604020202020204" pitchFamily="34" charset="0"/>
              </a:rPr>
              <a:t>doi</a:t>
            </a:r>
            <a:r>
              <a:rPr lang="fr-FR" sz="1200" b="0" i="1" dirty="0">
                <a:solidFill>
                  <a:srgbClr val="212121"/>
                </a:solidFill>
                <a:effectLst/>
                <a:latin typeface="Arial" panose="020B0604020202020204" pitchFamily="34" charset="0"/>
                <a:cs typeface="Arial" panose="020B0604020202020204" pitchFamily="34" charset="0"/>
              </a:rPr>
              <a:t>: 10.1038/s41577-018-0013-7. PMID: 29717233; PMCID: PMC6063796.</a:t>
            </a:r>
          </a:p>
          <a:p>
            <a:pPr marL="342900" indent="-342900">
              <a:buFont typeface="+mj-lt"/>
              <a:buAutoNum type="arabicPeriod"/>
            </a:pPr>
            <a:r>
              <a:rPr lang="en-US" sz="1200" b="0" i="1" dirty="0">
                <a:solidFill>
                  <a:srgbClr val="212121"/>
                </a:solidFill>
                <a:effectLst/>
                <a:latin typeface="Arial" panose="020B0604020202020204" pitchFamily="34" charset="0"/>
                <a:cs typeface="Arial" panose="020B0604020202020204" pitchFamily="34" charset="0"/>
              </a:rPr>
              <a:t>Hashem NM, Gonzalez-</a:t>
            </a:r>
            <a:r>
              <a:rPr lang="en-US" sz="1200" b="0" i="1" dirty="0" err="1">
                <a:solidFill>
                  <a:srgbClr val="212121"/>
                </a:solidFill>
                <a:effectLst/>
                <a:latin typeface="Arial" panose="020B0604020202020204" pitchFamily="34" charset="0"/>
                <a:cs typeface="Arial" panose="020B0604020202020204" pitchFamily="34" charset="0"/>
              </a:rPr>
              <a:t>Bulnes</a:t>
            </a:r>
            <a:r>
              <a:rPr lang="en-US" sz="1200" b="0" i="1" dirty="0">
                <a:solidFill>
                  <a:srgbClr val="212121"/>
                </a:solidFill>
                <a:effectLst/>
                <a:latin typeface="Arial" panose="020B0604020202020204" pitchFamily="34" charset="0"/>
                <a:cs typeface="Arial" panose="020B0604020202020204" pitchFamily="34" charset="0"/>
              </a:rPr>
              <a:t> A. The Use of Probiotics for Management and Improvement of Reproductive </a:t>
            </a:r>
            <a:r>
              <a:rPr lang="en-US" sz="1200" b="0" i="1" dirty="0" err="1">
                <a:solidFill>
                  <a:srgbClr val="212121"/>
                </a:solidFill>
                <a:effectLst/>
                <a:latin typeface="Arial" panose="020B0604020202020204" pitchFamily="34" charset="0"/>
                <a:cs typeface="Arial" panose="020B0604020202020204" pitchFamily="34" charset="0"/>
              </a:rPr>
              <a:t>Eubiosis</a:t>
            </a:r>
            <a:r>
              <a:rPr lang="en-US" sz="1200" b="0" i="1" dirty="0">
                <a:solidFill>
                  <a:srgbClr val="212121"/>
                </a:solidFill>
                <a:effectLst/>
                <a:latin typeface="Arial" panose="020B0604020202020204" pitchFamily="34" charset="0"/>
                <a:cs typeface="Arial" panose="020B0604020202020204" pitchFamily="34" charset="0"/>
              </a:rPr>
              <a:t> and Function. Nutrients. 2022 Feb 21;14(4):902. </a:t>
            </a:r>
            <a:endParaRPr lang="fr-FR"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10585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CAF7851-4169-4448-B83E-3D2450822949}"/>
              </a:ext>
            </a:extLst>
          </p:cNvPr>
          <p:cNvSpPr>
            <a:spLocks noGrp="1"/>
          </p:cNvSpPr>
          <p:nvPr>
            <p:ph type="title"/>
          </p:nvPr>
        </p:nvSpPr>
        <p:spPr>
          <a:xfrm>
            <a:off x="3884114" y="463351"/>
            <a:ext cx="5838825" cy="1325563"/>
          </a:xfrm>
        </p:spPr>
        <p:txBody>
          <a:bodyPr>
            <a:normAutofit/>
          </a:bodyPr>
          <a:lstStyle/>
          <a:p>
            <a:pPr algn="ctr"/>
            <a:r>
              <a:rPr lang="fr-FR" sz="3200" b="1" dirty="0">
                <a:solidFill>
                  <a:schemeClr val="accent1">
                    <a:lumMod val="75000"/>
                  </a:schemeClr>
                </a:solidFill>
                <a:latin typeface="+mn-lt"/>
              </a:rPr>
              <a:t>Probiotiques et situations cliniques</a:t>
            </a:r>
          </a:p>
        </p:txBody>
      </p:sp>
      <p:graphicFrame>
        <p:nvGraphicFramePr>
          <p:cNvPr id="6" name="Tableau 6">
            <a:extLst>
              <a:ext uri="{FF2B5EF4-FFF2-40B4-BE49-F238E27FC236}">
                <a16:creationId xmlns:a16="http://schemas.microsoft.com/office/drawing/2014/main" id="{A12BF17B-B5A1-4D41-A57A-26AD2519987F}"/>
              </a:ext>
            </a:extLst>
          </p:cNvPr>
          <p:cNvGraphicFramePr>
            <a:graphicFrameLocks noGrp="1"/>
          </p:cNvGraphicFramePr>
          <p:nvPr>
            <p:ph idx="1"/>
          </p:nvPr>
        </p:nvGraphicFramePr>
        <p:xfrm>
          <a:off x="405352" y="2563156"/>
          <a:ext cx="11505415" cy="3383280"/>
        </p:xfrm>
        <a:graphic>
          <a:graphicData uri="http://schemas.openxmlformats.org/drawingml/2006/table">
            <a:tbl>
              <a:tblPr firstRow="1" bandRow="1">
                <a:tableStyleId>{5C22544A-7EE6-4342-B048-85BDC9FD1C3A}</a:tableStyleId>
              </a:tblPr>
              <a:tblGrid>
                <a:gridCol w="2787186">
                  <a:extLst>
                    <a:ext uri="{9D8B030D-6E8A-4147-A177-3AD203B41FA5}">
                      <a16:colId xmlns:a16="http://schemas.microsoft.com/office/drawing/2014/main" val="2745086152"/>
                    </a:ext>
                  </a:extLst>
                </a:gridCol>
                <a:gridCol w="5236703">
                  <a:extLst>
                    <a:ext uri="{9D8B030D-6E8A-4147-A177-3AD203B41FA5}">
                      <a16:colId xmlns:a16="http://schemas.microsoft.com/office/drawing/2014/main" val="3212256258"/>
                    </a:ext>
                  </a:extLst>
                </a:gridCol>
                <a:gridCol w="3481526">
                  <a:extLst>
                    <a:ext uri="{9D8B030D-6E8A-4147-A177-3AD203B41FA5}">
                      <a16:colId xmlns:a16="http://schemas.microsoft.com/office/drawing/2014/main" val="539812245"/>
                    </a:ext>
                  </a:extLst>
                </a:gridCol>
              </a:tblGrid>
              <a:tr h="350641">
                <a:tc>
                  <a:txBody>
                    <a:bodyPr/>
                    <a:lstStyle/>
                    <a:p>
                      <a:endParaRPr lang="fr-FR" sz="2000" dirty="0"/>
                    </a:p>
                  </a:txBody>
                  <a:tcPr>
                    <a:solidFill>
                      <a:schemeClr val="accent1">
                        <a:lumMod val="50000"/>
                      </a:schemeClr>
                    </a:solidFill>
                  </a:tcPr>
                </a:tc>
                <a:tc>
                  <a:txBody>
                    <a:bodyPr/>
                    <a:lstStyle/>
                    <a:p>
                      <a:r>
                        <a:rPr lang="fr-FR" sz="2000" dirty="0"/>
                        <a:t>traitement</a:t>
                      </a:r>
                    </a:p>
                  </a:txBody>
                  <a:tcPr>
                    <a:solidFill>
                      <a:schemeClr val="accent1">
                        <a:lumMod val="50000"/>
                      </a:schemeClr>
                    </a:solidFill>
                  </a:tcPr>
                </a:tc>
                <a:tc>
                  <a:txBody>
                    <a:bodyPr/>
                    <a:lstStyle/>
                    <a:p>
                      <a:r>
                        <a:rPr lang="fr-FR" sz="2000" dirty="0"/>
                        <a:t>prévention</a:t>
                      </a:r>
                    </a:p>
                  </a:txBody>
                  <a:tcPr>
                    <a:solidFill>
                      <a:schemeClr val="accent1">
                        <a:lumMod val="50000"/>
                      </a:schemeClr>
                    </a:solidFill>
                  </a:tcPr>
                </a:tc>
                <a:extLst>
                  <a:ext uri="{0D108BD9-81ED-4DB2-BD59-A6C34878D82A}">
                    <a16:rowId xmlns:a16="http://schemas.microsoft.com/office/drawing/2014/main" val="4228950982"/>
                  </a:ext>
                </a:extLst>
              </a:tr>
              <a:tr h="370840">
                <a:tc>
                  <a:txBody>
                    <a:bodyPr/>
                    <a:lstStyle/>
                    <a:p>
                      <a:r>
                        <a:rPr lang="fr-FR" sz="2000" dirty="0" err="1"/>
                        <a:t>Vaginose</a:t>
                      </a:r>
                      <a:r>
                        <a:rPr lang="fr-FR" sz="2000" dirty="0"/>
                        <a:t> bactérienne</a:t>
                      </a:r>
                    </a:p>
                  </a:txBody>
                  <a:tcPr>
                    <a:solidFill>
                      <a:schemeClr val="accent1">
                        <a:lumMod val="20000"/>
                        <a:lumOff val="80000"/>
                      </a:schemeClr>
                    </a:solidFill>
                  </a:tcPr>
                </a:tc>
                <a:tc>
                  <a:txBody>
                    <a:bodyPr/>
                    <a:lstStyle/>
                    <a:p>
                      <a:r>
                        <a:rPr lang="fr-FR" sz="2000" dirty="0"/>
                        <a:t>Probiotiques vs placebo +++</a:t>
                      </a:r>
                    </a:p>
                    <a:p>
                      <a:r>
                        <a:rPr lang="fr-FR" sz="2000" dirty="0"/>
                        <a:t>Antibiotiques + probiotiques +++</a:t>
                      </a:r>
                    </a:p>
                  </a:txBody>
                  <a:tcPr>
                    <a:solidFill>
                      <a:schemeClr val="accent1">
                        <a:lumMod val="20000"/>
                        <a:lumOff val="80000"/>
                      </a:schemeClr>
                    </a:solidFill>
                  </a:tcPr>
                </a:tc>
                <a:tc>
                  <a:txBody>
                    <a:bodyPr/>
                    <a:lstStyle/>
                    <a:p>
                      <a:r>
                        <a:rPr lang="fr-FR" sz="2000" dirty="0"/>
                        <a:t>Probiotiques vs placebo +++</a:t>
                      </a:r>
                    </a:p>
                  </a:txBody>
                  <a:tcPr>
                    <a:solidFill>
                      <a:schemeClr val="accent1">
                        <a:lumMod val="20000"/>
                        <a:lumOff val="80000"/>
                      </a:schemeClr>
                    </a:solidFill>
                  </a:tcPr>
                </a:tc>
                <a:extLst>
                  <a:ext uri="{0D108BD9-81ED-4DB2-BD59-A6C34878D82A}">
                    <a16:rowId xmlns:a16="http://schemas.microsoft.com/office/drawing/2014/main" val="2034651832"/>
                  </a:ext>
                </a:extLst>
              </a:tr>
              <a:tr h="370840">
                <a:tc>
                  <a:txBody>
                    <a:bodyPr/>
                    <a:lstStyle/>
                    <a:p>
                      <a:r>
                        <a:rPr lang="fr-FR" sz="2000" dirty="0"/>
                        <a:t>Candidose </a:t>
                      </a:r>
                    </a:p>
                  </a:txBody>
                  <a:tcPr>
                    <a:solidFill>
                      <a:schemeClr val="accent1">
                        <a:lumMod val="40000"/>
                        <a:lumOff val="60000"/>
                      </a:schemeClr>
                    </a:solidFill>
                  </a:tcPr>
                </a:tc>
                <a:tc>
                  <a:txBody>
                    <a:bodyPr/>
                    <a:lstStyle/>
                    <a:p>
                      <a:r>
                        <a:rPr lang="fr-FR" sz="2000" dirty="0"/>
                        <a:t>Antifongiques + probiotiques +/-</a:t>
                      </a:r>
                    </a:p>
                  </a:txBody>
                  <a:tcPr>
                    <a:solidFill>
                      <a:schemeClr val="accent1">
                        <a:lumMod val="40000"/>
                        <a:lumOff val="60000"/>
                      </a:schemeClr>
                    </a:solidFill>
                  </a:tcPr>
                </a:tc>
                <a:tc>
                  <a:txBody>
                    <a:bodyPr/>
                    <a:lstStyle/>
                    <a:p>
                      <a:r>
                        <a:rPr lang="fr-FR" sz="2000" dirty="0"/>
                        <a:t>Probiotiques ++</a:t>
                      </a:r>
                    </a:p>
                  </a:txBody>
                  <a:tcPr>
                    <a:solidFill>
                      <a:schemeClr val="accent1">
                        <a:lumMod val="40000"/>
                        <a:lumOff val="60000"/>
                      </a:schemeClr>
                    </a:solidFill>
                  </a:tcPr>
                </a:tc>
                <a:extLst>
                  <a:ext uri="{0D108BD9-81ED-4DB2-BD59-A6C34878D82A}">
                    <a16:rowId xmlns:a16="http://schemas.microsoft.com/office/drawing/2014/main" val="2297756190"/>
                  </a:ext>
                </a:extLst>
              </a:tr>
              <a:tr h="370840">
                <a:tc>
                  <a:txBody>
                    <a:bodyPr/>
                    <a:lstStyle/>
                    <a:p>
                      <a:r>
                        <a:rPr lang="fr-FR" sz="2000" dirty="0"/>
                        <a:t>Vaginite atrophique</a:t>
                      </a:r>
                    </a:p>
                  </a:txBody>
                  <a:tcPr>
                    <a:solidFill>
                      <a:schemeClr val="accent1">
                        <a:lumMod val="20000"/>
                        <a:lumOff val="80000"/>
                      </a:schemeClr>
                    </a:solidFill>
                  </a:tcPr>
                </a:tc>
                <a:tc>
                  <a:txBody>
                    <a:bodyPr/>
                    <a:lstStyle/>
                    <a:p>
                      <a:r>
                        <a:rPr lang="fr-FR" sz="2000" dirty="0"/>
                        <a:t>Probiotiques + </a:t>
                      </a:r>
                      <a:r>
                        <a:rPr lang="fr-FR" sz="2000" dirty="0" err="1"/>
                        <a:t>oestrogènes</a:t>
                      </a:r>
                      <a:r>
                        <a:rPr lang="fr-FR" sz="2000" dirty="0"/>
                        <a:t> locaux +++</a:t>
                      </a:r>
                    </a:p>
                  </a:txBody>
                  <a:tcPr>
                    <a:solidFill>
                      <a:schemeClr val="accent1">
                        <a:lumMod val="20000"/>
                        <a:lumOff val="80000"/>
                      </a:schemeClr>
                    </a:solidFill>
                  </a:tcPr>
                </a:tc>
                <a:tc>
                  <a:txBody>
                    <a:bodyPr/>
                    <a:lstStyle/>
                    <a:p>
                      <a:r>
                        <a:rPr lang="fr-FR" sz="2000" dirty="0"/>
                        <a:t>Probiotiques + </a:t>
                      </a:r>
                      <a:r>
                        <a:rPr lang="fr-FR" sz="2000" dirty="0" err="1"/>
                        <a:t>Oestrogènes</a:t>
                      </a:r>
                      <a:r>
                        <a:rPr lang="fr-FR" sz="2000" dirty="0"/>
                        <a:t> locaux +++</a:t>
                      </a:r>
                    </a:p>
                  </a:txBody>
                  <a:tcPr>
                    <a:solidFill>
                      <a:schemeClr val="accent1">
                        <a:lumMod val="20000"/>
                        <a:lumOff val="80000"/>
                      </a:schemeClr>
                    </a:solidFill>
                  </a:tcPr>
                </a:tc>
                <a:extLst>
                  <a:ext uri="{0D108BD9-81ED-4DB2-BD59-A6C34878D82A}">
                    <a16:rowId xmlns:a16="http://schemas.microsoft.com/office/drawing/2014/main" val="2746591156"/>
                  </a:ext>
                </a:extLst>
              </a:tr>
              <a:tr h="370840">
                <a:tc>
                  <a:txBody>
                    <a:bodyPr/>
                    <a:lstStyle/>
                    <a:p>
                      <a:r>
                        <a:rPr lang="fr-FR" sz="2000" dirty="0"/>
                        <a:t>Infections HPV</a:t>
                      </a:r>
                    </a:p>
                  </a:txBody>
                  <a:tcPr>
                    <a:solidFill>
                      <a:schemeClr val="accent1">
                        <a:lumMod val="40000"/>
                        <a:lumOff val="60000"/>
                      </a:schemeClr>
                    </a:solidFill>
                  </a:tcPr>
                </a:tc>
                <a:tc>
                  <a:txBody>
                    <a:bodyPr/>
                    <a:lstStyle/>
                    <a:p>
                      <a:r>
                        <a:rPr lang="fr-FR" sz="2000" dirty="0"/>
                        <a:t>Probiotiques efficaces sur la clairance</a:t>
                      </a:r>
                    </a:p>
                  </a:txBody>
                  <a:tcPr>
                    <a:solidFill>
                      <a:schemeClr val="accent1">
                        <a:lumMod val="40000"/>
                        <a:lumOff val="60000"/>
                      </a:schemeClr>
                    </a:solidFill>
                  </a:tcPr>
                </a:tc>
                <a:tc>
                  <a:txBody>
                    <a:bodyPr/>
                    <a:lstStyle/>
                    <a:p>
                      <a:endParaRPr lang="fr-FR" sz="2000" dirty="0"/>
                    </a:p>
                  </a:txBody>
                  <a:tcPr>
                    <a:solidFill>
                      <a:schemeClr val="accent1">
                        <a:lumMod val="40000"/>
                        <a:lumOff val="60000"/>
                      </a:schemeClr>
                    </a:solidFill>
                  </a:tcPr>
                </a:tc>
                <a:extLst>
                  <a:ext uri="{0D108BD9-81ED-4DB2-BD59-A6C34878D82A}">
                    <a16:rowId xmlns:a16="http://schemas.microsoft.com/office/drawing/2014/main" val="564389354"/>
                  </a:ext>
                </a:extLst>
              </a:tr>
              <a:tr h="370840">
                <a:tc>
                  <a:txBody>
                    <a:bodyPr/>
                    <a:lstStyle/>
                    <a:p>
                      <a:r>
                        <a:rPr lang="fr-FR" sz="2000" dirty="0"/>
                        <a:t>Prématurité</a:t>
                      </a:r>
                    </a:p>
                  </a:txBody>
                  <a:tcPr>
                    <a:solidFill>
                      <a:schemeClr val="accent1">
                        <a:lumMod val="20000"/>
                        <a:lumOff val="80000"/>
                      </a:schemeClr>
                    </a:solidFill>
                  </a:tcPr>
                </a:tc>
                <a:tc>
                  <a:txBody>
                    <a:bodyPr/>
                    <a:lstStyle/>
                    <a:p>
                      <a:endParaRPr lang="fr-FR" sz="2000" dirty="0"/>
                    </a:p>
                  </a:txBody>
                  <a:tcPr>
                    <a:solidFill>
                      <a:schemeClr val="accent1">
                        <a:lumMod val="20000"/>
                        <a:lumOff val="80000"/>
                      </a:schemeClr>
                    </a:solidFill>
                  </a:tcPr>
                </a:tc>
                <a:tc>
                  <a:txBody>
                    <a:bodyPr/>
                    <a:lstStyle/>
                    <a:p>
                      <a:r>
                        <a:rPr lang="fr-FR" sz="2000" dirty="0"/>
                        <a:t>Probiotiques +/-</a:t>
                      </a:r>
                    </a:p>
                  </a:txBody>
                  <a:tcPr>
                    <a:solidFill>
                      <a:schemeClr val="accent1">
                        <a:lumMod val="20000"/>
                        <a:lumOff val="80000"/>
                      </a:schemeClr>
                    </a:solidFill>
                  </a:tcPr>
                </a:tc>
                <a:extLst>
                  <a:ext uri="{0D108BD9-81ED-4DB2-BD59-A6C34878D82A}">
                    <a16:rowId xmlns:a16="http://schemas.microsoft.com/office/drawing/2014/main" val="335988089"/>
                  </a:ext>
                </a:extLst>
              </a:tr>
              <a:tr h="370840">
                <a:tc>
                  <a:txBody>
                    <a:bodyPr/>
                    <a:lstStyle/>
                    <a:p>
                      <a:r>
                        <a:rPr lang="fr-FR" sz="2000" dirty="0"/>
                        <a:t>Echecs de FIV</a:t>
                      </a:r>
                    </a:p>
                  </a:txBody>
                  <a:tcPr>
                    <a:solidFill>
                      <a:schemeClr val="accent1">
                        <a:lumMod val="40000"/>
                        <a:lumOff val="60000"/>
                      </a:schemeClr>
                    </a:solidFill>
                  </a:tcPr>
                </a:tc>
                <a:tc>
                  <a:txBody>
                    <a:bodyPr/>
                    <a:lstStyle/>
                    <a:p>
                      <a:endParaRPr lang="fr-FR" sz="2000" dirty="0"/>
                    </a:p>
                  </a:txBody>
                  <a:tcPr>
                    <a:solidFill>
                      <a:schemeClr val="accent1">
                        <a:lumMod val="40000"/>
                        <a:lumOff val="60000"/>
                      </a:schemeClr>
                    </a:solidFill>
                  </a:tcPr>
                </a:tc>
                <a:tc>
                  <a:txBody>
                    <a:bodyPr/>
                    <a:lstStyle/>
                    <a:p>
                      <a:r>
                        <a:rPr lang="fr-FR" sz="2000" dirty="0"/>
                        <a:t>Antibiotiques + probiotiques ?</a:t>
                      </a:r>
                    </a:p>
                  </a:txBody>
                  <a:tcPr>
                    <a:solidFill>
                      <a:schemeClr val="accent1">
                        <a:lumMod val="40000"/>
                        <a:lumOff val="60000"/>
                      </a:schemeClr>
                    </a:solidFill>
                  </a:tcPr>
                </a:tc>
                <a:extLst>
                  <a:ext uri="{0D108BD9-81ED-4DB2-BD59-A6C34878D82A}">
                    <a16:rowId xmlns:a16="http://schemas.microsoft.com/office/drawing/2014/main" val="2258763072"/>
                  </a:ext>
                </a:extLst>
              </a:tr>
            </a:tbl>
          </a:graphicData>
        </a:graphic>
      </p:graphicFrame>
      <p:sp>
        <p:nvSpPr>
          <p:cNvPr id="8" name="ZoneTexte 7">
            <a:extLst>
              <a:ext uri="{FF2B5EF4-FFF2-40B4-BE49-F238E27FC236}">
                <a16:creationId xmlns:a16="http://schemas.microsoft.com/office/drawing/2014/main" id="{7E291980-A953-4CE2-A94D-916E8A38A6AA}"/>
              </a:ext>
            </a:extLst>
          </p:cNvPr>
          <p:cNvSpPr txBox="1"/>
          <p:nvPr/>
        </p:nvSpPr>
        <p:spPr>
          <a:xfrm>
            <a:off x="370009" y="6349226"/>
            <a:ext cx="11451980" cy="276999"/>
          </a:xfrm>
          <a:prstGeom prst="rect">
            <a:avLst/>
          </a:prstGeom>
          <a:noFill/>
        </p:spPr>
        <p:txBody>
          <a:bodyPr wrap="square">
            <a:spAutoFit/>
          </a:bodyPr>
          <a:lstStyle/>
          <a:p>
            <a:r>
              <a:rPr lang="fr-FR" sz="1200" b="0" i="1" dirty="0">
                <a:solidFill>
                  <a:srgbClr val="212121"/>
                </a:solidFill>
                <a:effectLst/>
                <a:latin typeface="Arial" panose="020B0604020202020204" pitchFamily="34" charset="0"/>
                <a:cs typeface="Arial" panose="020B0604020202020204" pitchFamily="34" charset="0"/>
              </a:rPr>
              <a:t>Han Y, Liu Z, Chen T. </a:t>
            </a:r>
            <a:r>
              <a:rPr lang="fr-FR" sz="1200" b="0" i="1" dirty="0" err="1">
                <a:solidFill>
                  <a:srgbClr val="212121"/>
                </a:solidFill>
                <a:effectLst/>
                <a:latin typeface="Arial" panose="020B0604020202020204" pitchFamily="34" charset="0"/>
                <a:cs typeface="Arial" panose="020B0604020202020204" pitchFamily="34" charset="0"/>
              </a:rPr>
              <a:t>Role</a:t>
            </a:r>
            <a:r>
              <a:rPr lang="fr-FR" sz="1200" b="0" i="1" dirty="0">
                <a:solidFill>
                  <a:srgbClr val="212121"/>
                </a:solidFill>
                <a:effectLst/>
                <a:latin typeface="Arial" panose="020B0604020202020204" pitchFamily="34" charset="0"/>
                <a:cs typeface="Arial" panose="020B0604020202020204" pitchFamily="34" charset="0"/>
              </a:rPr>
              <a:t> of Vaginal </a:t>
            </a:r>
            <a:r>
              <a:rPr lang="fr-FR" sz="1200" b="0" i="1" dirty="0" err="1">
                <a:solidFill>
                  <a:srgbClr val="212121"/>
                </a:solidFill>
                <a:effectLst/>
                <a:latin typeface="Arial" panose="020B0604020202020204" pitchFamily="34" charset="0"/>
                <a:cs typeface="Arial" panose="020B0604020202020204" pitchFamily="34" charset="0"/>
              </a:rPr>
              <a:t>Microbiota</a:t>
            </a:r>
            <a:r>
              <a:rPr lang="fr-FR" sz="1200" b="0" i="1" dirty="0">
                <a:solidFill>
                  <a:srgbClr val="212121"/>
                </a:solidFill>
                <a:effectLst/>
                <a:latin typeface="Arial" panose="020B0604020202020204" pitchFamily="34" charset="0"/>
                <a:cs typeface="Arial" panose="020B0604020202020204" pitchFamily="34" charset="0"/>
              </a:rPr>
              <a:t> </a:t>
            </a:r>
            <a:r>
              <a:rPr lang="fr-FR" sz="1200" b="0" i="1" dirty="0" err="1">
                <a:solidFill>
                  <a:srgbClr val="212121"/>
                </a:solidFill>
                <a:effectLst/>
                <a:latin typeface="Arial" panose="020B0604020202020204" pitchFamily="34" charset="0"/>
                <a:cs typeface="Arial" panose="020B0604020202020204" pitchFamily="34" charset="0"/>
              </a:rPr>
              <a:t>Dysbiosis</a:t>
            </a:r>
            <a:r>
              <a:rPr lang="fr-FR" sz="1200" b="0" i="1" dirty="0">
                <a:solidFill>
                  <a:srgbClr val="212121"/>
                </a:solidFill>
                <a:effectLst/>
                <a:latin typeface="Arial" panose="020B0604020202020204" pitchFamily="34" charset="0"/>
                <a:cs typeface="Arial" panose="020B0604020202020204" pitchFamily="34" charset="0"/>
              </a:rPr>
              <a:t> in </a:t>
            </a:r>
            <a:r>
              <a:rPr lang="fr-FR" sz="1200" b="0" i="1" dirty="0" err="1">
                <a:solidFill>
                  <a:srgbClr val="212121"/>
                </a:solidFill>
                <a:effectLst/>
                <a:latin typeface="Arial" panose="020B0604020202020204" pitchFamily="34" charset="0"/>
                <a:cs typeface="Arial" panose="020B0604020202020204" pitchFamily="34" charset="0"/>
              </a:rPr>
              <a:t>Gynecological</a:t>
            </a:r>
            <a:r>
              <a:rPr lang="fr-FR" sz="1200" b="0" i="1" dirty="0">
                <a:solidFill>
                  <a:srgbClr val="212121"/>
                </a:solidFill>
                <a:effectLst/>
                <a:latin typeface="Arial" panose="020B0604020202020204" pitchFamily="34" charset="0"/>
                <a:cs typeface="Arial" panose="020B0604020202020204" pitchFamily="34" charset="0"/>
              </a:rPr>
              <a:t> </a:t>
            </a:r>
            <a:r>
              <a:rPr lang="fr-FR" sz="1200" b="0" i="1" dirty="0" err="1">
                <a:solidFill>
                  <a:srgbClr val="212121"/>
                </a:solidFill>
                <a:effectLst/>
                <a:latin typeface="Arial" panose="020B0604020202020204" pitchFamily="34" charset="0"/>
                <a:cs typeface="Arial" panose="020B0604020202020204" pitchFamily="34" charset="0"/>
              </a:rPr>
              <a:t>Diseases</a:t>
            </a:r>
            <a:r>
              <a:rPr lang="fr-FR" sz="1200" b="0" i="1" dirty="0">
                <a:solidFill>
                  <a:srgbClr val="212121"/>
                </a:solidFill>
                <a:effectLst/>
                <a:latin typeface="Arial" panose="020B0604020202020204" pitchFamily="34" charset="0"/>
                <a:cs typeface="Arial" panose="020B0604020202020204" pitchFamily="34" charset="0"/>
              </a:rPr>
              <a:t> and the </a:t>
            </a:r>
            <a:r>
              <a:rPr lang="fr-FR" sz="1200" b="0" i="1" dirty="0" err="1">
                <a:solidFill>
                  <a:srgbClr val="212121"/>
                </a:solidFill>
                <a:effectLst/>
                <a:cs typeface="Arial" panose="020B0604020202020204" pitchFamily="34" charset="0"/>
              </a:rPr>
              <a:t>Potential</a:t>
            </a:r>
            <a:r>
              <a:rPr lang="fr-FR" sz="1200" b="0" i="1" dirty="0">
                <a:solidFill>
                  <a:srgbClr val="212121"/>
                </a:solidFill>
                <a:effectLst/>
                <a:latin typeface="Arial" panose="020B0604020202020204" pitchFamily="34" charset="0"/>
                <a:cs typeface="Arial" panose="020B0604020202020204" pitchFamily="34" charset="0"/>
              </a:rPr>
              <a:t> Interventions. Front </a:t>
            </a:r>
            <a:r>
              <a:rPr lang="fr-FR" sz="1200" b="0" i="1" dirty="0" err="1">
                <a:solidFill>
                  <a:srgbClr val="212121"/>
                </a:solidFill>
                <a:effectLst/>
                <a:latin typeface="Arial" panose="020B0604020202020204" pitchFamily="34" charset="0"/>
                <a:cs typeface="Arial" panose="020B0604020202020204" pitchFamily="34" charset="0"/>
              </a:rPr>
              <a:t>Microbiol</a:t>
            </a:r>
            <a:r>
              <a:rPr lang="fr-FR" sz="1200" b="0" i="1" dirty="0">
                <a:solidFill>
                  <a:srgbClr val="212121"/>
                </a:solidFill>
                <a:effectLst/>
                <a:latin typeface="Arial" panose="020B0604020202020204" pitchFamily="34" charset="0"/>
                <a:cs typeface="Arial" panose="020B0604020202020204" pitchFamily="34" charset="0"/>
              </a:rPr>
              <a:t>. 2021 Jun 18;12:643422. </a:t>
            </a:r>
            <a:endParaRPr lang="fr-FR" sz="1200" i="1" dirty="0">
              <a:latin typeface="Arial" panose="020B0604020202020204" pitchFamily="34" charset="0"/>
              <a:cs typeface="Arial" panose="020B0604020202020204" pitchFamily="34" charset="0"/>
            </a:endParaRPr>
          </a:p>
        </p:txBody>
      </p:sp>
      <p:pic>
        <p:nvPicPr>
          <p:cNvPr id="5" name="Picture 2" descr="Médicaments psychoactifs - Doctissimo">
            <a:extLst>
              <a:ext uri="{FF2B5EF4-FFF2-40B4-BE49-F238E27FC236}">
                <a16:creationId xmlns:a16="http://schemas.microsoft.com/office/drawing/2014/main" id="{211307AF-1B4C-4913-96E0-5E4A7537C0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57" t="3064" r="10449" b="11084"/>
          <a:stretch/>
        </p:blipFill>
        <p:spPr bwMode="auto">
          <a:xfrm>
            <a:off x="690008" y="282684"/>
            <a:ext cx="2454158" cy="210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1265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04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a:extLst>
              <a:ext uri="{FF2B5EF4-FFF2-40B4-BE49-F238E27FC236}">
                <a16:creationId xmlns:a16="http://schemas.microsoft.com/office/drawing/2014/main" id="{A8BD0406-2CE2-C402-EBEA-57CB5A2E22DA}"/>
              </a:ext>
            </a:extLst>
          </p:cNvPr>
          <p:cNvPicPr>
            <a:picLocks noChangeAspect="1"/>
          </p:cNvPicPr>
          <p:nvPr/>
        </p:nvPicPr>
        <p:blipFill rotWithShape="1">
          <a:blip r:embed="rId2"/>
          <a:srcRect t="5473" r="1" b="7010"/>
          <a:stretch/>
        </p:blipFill>
        <p:spPr>
          <a:xfrm>
            <a:off x="-4243" y="10"/>
            <a:ext cx="12196243" cy="6857990"/>
          </a:xfrm>
          <a:prstGeom prst="rect">
            <a:avLst/>
          </a:prstGeom>
        </p:spPr>
      </p:pic>
      <p:grpSp>
        <p:nvGrpSpPr>
          <p:cNvPr id="13" name="Group 12">
            <a:extLst>
              <a:ext uri="{FF2B5EF4-FFF2-40B4-BE49-F238E27FC236}">
                <a16:creationId xmlns:a16="http://schemas.microsoft.com/office/drawing/2014/main" id="{ABDF8F5F-D119-46D7-B35A-FF6930D5D0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6008" y="5490560"/>
            <a:ext cx="803394" cy="855268"/>
            <a:chOff x="10246841" y="5975889"/>
            <a:chExt cx="1378553" cy="1467564"/>
          </a:xfrm>
        </p:grpSpPr>
        <p:sp>
          <p:nvSpPr>
            <p:cNvPr id="14" name="Rectangle 13">
              <a:extLst>
                <a:ext uri="{FF2B5EF4-FFF2-40B4-BE49-F238E27FC236}">
                  <a16:creationId xmlns:a16="http://schemas.microsoft.com/office/drawing/2014/main" id="{2223129E-6C02-428A-AF00-97CD5D201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AC01A6-6210-456F-BDA3-E221EF6E7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828180"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Freeform: Shape 18">
            <a:extLst>
              <a:ext uri="{FF2B5EF4-FFF2-40B4-BE49-F238E27FC236}">
                <a16:creationId xmlns:a16="http://schemas.microsoft.com/office/drawing/2014/main" id="{A77100AA-BF68-4139-8224-79EA1F916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274247" y="753374"/>
            <a:ext cx="5353835" cy="5353836"/>
          </a:xfrm>
          <a:custGeom>
            <a:avLst/>
            <a:gdLst>
              <a:gd name="connsiteX0" fmla="*/ 5273742 w 5353835"/>
              <a:gd name="connsiteY0" fmla="*/ 690509 h 5353836"/>
              <a:gd name="connsiteX1" fmla="*/ 5353835 w 5353835"/>
              <a:gd name="connsiteY1" fmla="*/ 770602 h 5353836"/>
              <a:gd name="connsiteX2" fmla="*/ 5353835 w 5353835"/>
              <a:gd name="connsiteY2" fmla="*/ 4854514 h 5353836"/>
              <a:gd name="connsiteX3" fmla="*/ 5273742 w 5353835"/>
              <a:gd name="connsiteY3" fmla="*/ 4934608 h 5353836"/>
              <a:gd name="connsiteX4" fmla="*/ 502667 w 5353835"/>
              <a:gd name="connsiteY4" fmla="*/ 0 h 5353836"/>
              <a:gd name="connsiteX5" fmla="*/ 4583234 w 5353835"/>
              <a:gd name="connsiteY5" fmla="*/ 1 h 5353836"/>
              <a:gd name="connsiteX6" fmla="*/ 4663327 w 5353835"/>
              <a:gd name="connsiteY6" fmla="*/ 80094 h 5353836"/>
              <a:gd name="connsiteX7" fmla="*/ 422574 w 5353835"/>
              <a:gd name="connsiteY7" fmla="*/ 80094 h 5353836"/>
              <a:gd name="connsiteX8" fmla="*/ 0 w 5353835"/>
              <a:gd name="connsiteY8" fmla="*/ 502667 h 5353836"/>
              <a:gd name="connsiteX9" fmla="*/ 80093 w 5353835"/>
              <a:gd name="connsiteY9" fmla="*/ 422574 h 5353836"/>
              <a:gd name="connsiteX10" fmla="*/ 80093 w 5353835"/>
              <a:gd name="connsiteY10" fmla="*/ 5273743 h 5353836"/>
              <a:gd name="connsiteX11" fmla="*/ 4934607 w 5353835"/>
              <a:gd name="connsiteY11" fmla="*/ 5273743 h 5353836"/>
              <a:gd name="connsiteX12" fmla="*/ 4854514 w 5353835"/>
              <a:gd name="connsiteY12" fmla="*/ 5353836 h 5353836"/>
              <a:gd name="connsiteX13" fmla="*/ 0 w 5353835"/>
              <a:gd name="connsiteY13" fmla="*/ 5353836 h 535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6">
                <a:moveTo>
                  <a:pt x="5273742" y="690509"/>
                </a:moveTo>
                <a:lnTo>
                  <a:pt x="5353835" y="770602"/>
                </a:lnTo>
                <a:lnTo>
                  <a:pt x="5353835" y="4854514"/>
                </a:lnTo>
                <a:lnTo>
                  <a:pt x="5273742" y="4934608"/>
                </a:lnTo>
                <a:close/>
                <a:moveTo>
                  <a:pt x="502667" y="0"/>
                </a:moveTo>
                <a:lnTo>
                  <a:pt x="4583234" y="1"/>
                </a:lnTo>
                <a:lnTo>
                  <a:pt x="4663327" y="80094"/>
                </a:lnTo>
                <a:lnTo>
                  <a:pt x="422574" y="80094"/>
                </a:lnTo>
                <a:close/>
                <a:moveTo>
                  <a:pt x="0" y="502667"/>
                </a:moveTo>
                <a:lnTo>
                  <a:pt x="80093" y="422574"/>
                </a:lnTo>
                <a:lnTo>
                  <a:pt x="80093" y="5273743"/>
                </a:lnTo>
                <a:lnTo>
                  <a:pt x="4934607" y="5273743"/>
                </a:lnTo>
                <a:lnTo>
                  <a:pt x="4854514" y="5353836"/>
                </a:lnTo>
                <a:lnTo>
                  <a:pt x="0" y="5353836"/>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Titre 3">
            <a:extLst>
              <a:ext uri="{FF2B5EF4-FFF2-40B4-BE49-F238E27FC236}">
                <a16:creationId xmlns:a16="http://schemas.microsoft.com/office/drawing/2014/main" id="{A21A7FB8-045D-469C-9FB3-54F3BD3E92AE}"/>
              </a:ext>
            </a:extLst>
          </p:cNvPr>
          <p:cNvSpPr>
            <a:spLocks noGrp="1"/>
          </p:cNvSpPr>
          <p:nvPr>
            <p:ph type="title"/>
          </p:nvPr>
        </p:nvSpPr>
        <p:spPr>
          <a:xfrm>
            <a:off x="6826981" y="2452526"/>
            <a:ext cx="4248318" cy="1952947"/>
          </a:xfrm>
          <a:noFill/>
        </p:spPr>
        <p:txBody>
          <a:bodyPr vert="horz" lIns="91440" tIns="45720" rIns="91440" bIns="45720" rtlCol="0" anchor="ctr">
            <a:normAutofit/>
          </a:bodyPr>
          <a:lstStyle/>
          <a:p>
            <a:pPr algn="ctr"/>
            <a:r>
              <a:rPr lang="en-US" sz="4800" b="1" dirty="0">
                <a:solidFill>
                  <a:srgbClr val="002060"/>
                </a:solidFill>
              </a:rPr>
              <a:t>Focus IST</a:t>
            </a:r>
          </a:p>
        </p:txBody>
      </p:sp>
      <p:sp>
        <p:nvSpPr>
          <p:cNvPr id="5" name="Espace réservé du texte 4">
            <a:extLst>
              <a:ext uri="{FF2B5EF4-FFF2-40B4-BE49-F238E27FC236}">
                <a16:creationId xmlns:a16="http://schemas.microsoft.com/office/drawing/2014/main" id="{E0F8D5E9-B1B4-948F-62EF-0B8B4E09F378}"/>
              </a:ext>
            </a:extLst>
          </p:cNvPr>
          <p:cNvSpPr>
            <a:spLocks noGrp="1"/>
          </p:cNvSpPr>
          <p:nvPr>
            <p:ph type="body" idx="1"/>
          </p:nvPr>
        </p:nvSpPr>
        <p:spPr>
          <a:xfrm>
            <a:off x="7757565" y="4557900"/>
            <a:ext cx="2442690" cy="915772"/>
          </a:xfrm>
          <a:noFill/>
        </p:spPr>
        <p:txBody>
          <a:bodyPr vert="horz" lIns="91440" tIns="45720" rIns="91440" bIns="45720" rtlCol="0">
            <a:normAutofit/>
          </a:bodyPr>
          <a:lstStyle/>
          <a:p>
            <a:pPr algn="ctr"/>
            <a:endParaRPr lang="en-US" sz="2000">
              <a:solidFill>
                <a:schemeClr val="tx1"/>
              </a:solidFill>
            </a:endParaRPr>
          </a:p>
        </p:txBody>
      </p:sp>
      <p:grpSp>
        <p:nvGrpSpPr>
          <p:cNvPr id="21" name="Group 20">
            <a:extLst>
              <a:ext uri="{FF2B5EF4-FFF2-40B4-BE49-F238E27FC236}">
                <a16:creationId xmlns:a16="http://schemas.microsoft.com/office/drawing/2014/main" id="{8A9C60AD-F4C2-4B03-8DAE-163F0B32AE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5814" y="-998971"/>
            <a:ext cx="1946803" cy="2536194"/>
            <a:chOff x="10136578" y="-985323"/>
            <a:chExt cx="1946803" cy="2536194"/>
          </a:xfrm>
        </p:grpSpPr>
        <p:sp>
          <p:nvSpPr>
            <p:cNvPr id="22" name="Freeform: Shape 21">
              <a:extLst>
                <a:ext uri="{FF2B5EF4-FFF2-40B4-BE49-F238E27FC236}">
                  <a16:creationId xmlns:a16="http://schemas.microsoft.com/office/drawing/2014/main" id="{C916F10D-FCDE-46BA-8978-8EE1228D75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951582"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5536437-C633-43E7-9209-A68E4E7F15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89D8280-A836-4962-94D3-CEAE4E0B1B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69300" y="6047150"/>
            <a:ext cx="1636826" cy="818414"/>
            <a:chOff x="8085870" y="5837885"/>
            <a:chExt cx="2055357" cy="1027679"/>
          </a:xfrm>
        </p:grpSpPr>
        <p:sp>
          <p:nvSpPr>
            <p:cNvPr id="26" name="Rectangle 25">
              <a:extLst>
                <a:ext uri="{FF2B5EF4-FFF2-40B4-BE49-F238E27FC236}">
                  <a16:creationId xmlns:a16="http://schemas.microsoft.com/office/drawing/2014/main" id="{B150DA1F-B4DA-47F1-A5DC-F705E34BD0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16631CE7-7E0C-4568-8450-33D7CC534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9960D1EE-8AC7-4766-B65A-A205CE1005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15948" y="5609070"/>
            <a:ext cx="780052" cy="747280"/>
            <a:chOff x="7011922" y="4095164"/>
            <a:chExt cx="1203067" cy="1152523"/>
          </a:xfrm>
        </p:grpSpPr>
        <p:sp>
          <p:nvSpPr>
            <p:cNvPr id="30" name="Rectangle 29">
              <a:extLst>
                <a:ext uri="{FF2B5EF4-FFF2-40B4-BE49-F238E27FC236}">
                  <a16:creationId xmlns:a16="http://schemas.microsoft.com/office/drawing/2014/main" id="{6141B26B-1A89-4EB0-931E-5168A0112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5C2C148-AE74-4AED-BCB0-018969CBE9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23376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lamydia : 1 941 images, photos et images vectorielles de stock |  Shutterstock">
            <a:extLst>
              <a:ext uri="{FF2B5EF4-FFF2-40B4-BE49-F238E27FC236}">
                <a16:creationId xmlns:a16="http://schemas.microsoft.com/office/drawing/2014/main" id="{00A4342C-4047-34F6-9147-ABBE93AA6E63}"/>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l="5678" r="8314" b="8220"/>
          <a:stretch/>
        </p:blipFill>
        <p:spPr bwMode="auto">
          <a:xfrm>
            <a:off x="2579676" y="37322"/>
            <a:ext cx="9612322" cy="625704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917671BA-C820-E56B-DEF4-30015723B9B6}"/>
              </a:ext>
            </a:extLst>
          </p:cNvPr>
          <p:cNvSpPr>
            <a:spLocks noGrp="1"/>
          </p:cNvSpPr>
          <p:nvPr>
            <p:ph type="title"/>
          </p:nvPr>
        </p:nvSpPr>
        <p:spPr>
          <a:xfrm>
            <a:off x="159657" y="365125"/>
            <a:ext cx="5667310" cy="1899912"/>
          </a:xfrm>
        </p:spPr>
        <p:txBody>
          <a:bodyPr>
            <a:normAutofit/>
          </a:bodyPr>
          <a:lstStyle/>
          <a:p>
            <a:r>
              <a:rPr lang="fr-FR" sz="4000" dirty="0"/>
              <a:t>Epidémiologie IST France : exemple Chlamydia</a:t>
            </a:r>
          </a:p>
        </p:txBody>
      </p:sp>
      <p:sp>
        <p:nvSpPr>
          <p:cNvPr id="3" name="Espace réservé du contenu 2">
            <a:extLst>
              <a:ext uri="{FF2B5EF4-FFF2-40B4-BE49-F238E27FC236}">
                <a16:creationId xmlns:a16="http://schemas.microsoft.com/office/drawing/2014/main" id="{6CC1ECE8-76C7-B2C4-58AC-C288434135EB}"/>
              </a:ext>
            </a:extLst>
          </p:cNvPr>
          <p:cNvSpPr>
            <a:spLocks noGrp="1"/>
          </p:cNvSpPr>
          <p:nvPr>
            <p:ph idx="1"/>
          </p:nvPr>
        </p:nvSpPr>
        <p:spPr>
          <a:xfrm>
            <a:off x="193524" y="2434201"/>
            <a:ext cx="5375123" cy="3742762"/>
          </a:xfrm>
        </p:spPr>
        <p:txBody>
          <a:bodyPr>
            <a:normAutofit/>
          </a:bodyPr>
          <a:lstStyle/>
          <a:p>
            <a:endParaRPr lang="fr-FR" sz="2400" dirty="0"/>
          </a:p>
          <a:p>
            <a:r>
              <a:rPr lang="fr-FR" sz="2400" dirty="0"/>
              <a:t>Augmentation des diagnostics d’infections à Chlamydia : + 9% entre 2019 et 2021 :</a:t>
            </a:r>
          </a:p>
          <a:p>
            <a:pPr marL="0" indent="0">
              <a:buNone/>
            </a:pPr>
            <a:endParaRPr lang="fr-FR" sz="2400" dirty="0"/>
          </a:p>
          <a:p>
            <a:pPr lvl="1"/>
            <a:r>
              <a:rPr lang="fr-FR" dirty="0"/>
              <a:t> 55 % de femmes</a:t>
            </a:r>
          </a:p>
          <a:p>
            <a:pPr marL="457200" lvl="1" indent="0">
              <a:buNone/>
            </a:pPr>
            <a:endParaRPr lang="fr-FR" dirty="0"/>
          </a:p>
          <a:p>
            <a:pPr lvl="1"/>
            <a:r>
              <a:rPr lang="fr-FR" dirty="0"/>
              <a:t>Taux d’incidence 1,7/1000 (idem que l’incidence masculine)</a:t>
            </a:r>
          </a:p>
          <a:p>
            <a:endParaRPr lang="fr-FR" sz="2400" dirty="0"/>
          </a:p>
        </p:txBody>
      </p:sp>
      <p:sp>
        <p:nvSpPr>
          <p:cNvPr id="5" name="ZoneTexte 4">
            <a:extLst>
              <a:ext uri="{FF2B5EF4-FFF2-40B4-BE49-F238E27FC236}">
                <a16:creationId xmlns:a16="http://schemas.microsoft.com/office/drawing/2014/main" id="{55C9940A-21BB-F09C-F9CD-ECA521001F55}"/>
              </a:ext>
            </a:extLst>
          </p:cNvPr>
          <p:cNvSpPr txBox="1"/>
          <p:nvPr/>
        </p:nvSpPr>
        <p:spPr>
          <a:xfrm>
            <a:off x="764419" y="6434667"/>
            <a:ext cx="4078514" cy="338554"/>
          </a:xfrm>
          <a:prstGeom prst="rect">
            <a:avLst/>
          </a:prstGeom>
          <a:noFill/>
        </p:spPr>
        <p:txBody>
          <a:bodyPr wrap="square" rtlCol="0">
            <a:spAutoFit/>
          </a:bodyPr>
          <a:lstStyle/>
          <a:p>
            <a:r>
              <a:rPr lang="fr-FR" sz="1600" i="1" dirty="0"/>
              <a:t>Source : Santé Publique France </a:t>
            </a:r>
            <a:r>
              <a:rPr lang="fr-FR" sz="1600" i="1" dirty="0" err="1"/>
              <a:t>nov</a:t>
            </a:r>
            <a:r>
              <a:rPr lang="fr-FR" sz="1600" i="1" dirty="0"/>
              <a:t> 2022</a:t>
            </a:r>
          </a:p>
        </p:txBody>
      </p:sp>
    </p:spTree>
    <p:extLst>
      <p:ext uri="{BB962C8B-B14F-4D97-AF65-F5344CB8AC3E}">
        <p14:creationId xmlns:p14="http://schemas.microsoft.com/office/powerpoint/2010/main" val="3223268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468C1C-85EB-40E4-9484-C01943838003}"/>
              </a:ext>
            </a:extLst>
          </p:cNvPr>
          <p:cNvSpPr>
            <a:spLocks noGrp="1"/>
          </p:cNvSpPr>
          <p:nvPr>
            <p:ph type="title"/>
          </p:nvPr>
        </p:nvSpPr>
        <p:spPr>
          <a:xfrm>
            <a:off x="6127049" y="5842765"/>
            <a:ext cx="6028315" cy="543292"/>
          </a:xfrm>
        </p:spPr>
        <p:txBody>
          <a:bodyPr>
            <a:noAutofit/>
          </a:bodyPr>
          <a:lstStyle/>
          <a:p>
            <a:r>
              <a:rPr lang="fr-FR" sz="1200" b="0" i="1" cap="none" spc="0" dirty="0">
                <a:solidFill>
                  <a:srgbClr val="212121"/>
                </a:solidFill>
                <a:effectLst/>
              </a:rPr>
              <a:t>Dubourg G, et al </a:t>
            </a:r>
            <a:r>
              <a:rPr lang="fr-FR" sz="1200" b="0" i="1" cap="none" spc="0" dirty="0" err="1">
                <a:solidFill>
                  <a:srgbClr val="212121"/>
                </a:solidFill>
                <a:effectLst/>
              </a:rPr>
              <a:t>Deciphering</a:t>
            </a:r>
            <a:r>
              <a:rPr lang="fr-FR" sz="1200" b="0" i="1" cap="none" spc="0" dirty="0">
                <a:solidFill>
                  <a:srgbClr val="212121"/>
                </a:solidFill>
                <a:effectLst/>
              </a:rPr>
              <a:t> the </a:t>
            </a:r>
            <a:r>
              <a:rPr lang="fr-FR" sz="1200" b="0" i="1" cap="none" spc="0" dirty="0" err="1">
                <a:solidFill>
                  <a:srgbClr val="212121"/>
                </a:solidFill>
                <a:effectLst/>
              </a:rPr>
              <a:t>Urinary</a:t>
            </a:r>
            <a:r>
              <a:rPr lang="fr-FR" sz="1200" b="0" i="1" cap="none" spc="0" dirty="0">
                <a:solidFill>
                  <a:srgbClr val="212121"/>
                </a:solidFill>
                <a:effectLst/>
              </a:rPr>
              <a:t> </a:t>
            </a:r>
            <a:r>
              <a:rPr lang="fr-FR" sz="1200" b="0" i="1" cap="none" spc="0" dirty="0" err="1">
                <a:solidFill>
                  <a:srgbClr val="212121"/>
                </a:solidFill>
                <a:effectLst/>
              </a:rPr>
              <a:t>Microbiota</a:t>
            </a:r>
            <a:r>
              <a:rPr lang="fr-FR" sz="1200" b="0" i="1" cap="none" spc="0" dirty="0">
                <a:solidFill>
                  <a:srgbClr val="212121"/>
                </a:solidFill>
                <a:effectLst/>
              </a:rPr>
              <a:t> </a:t>
            </a:r>
            <a:r>
              <a:rPr lang="fr-FR" sz="1200" b="0" i="1" cap="none" spc="0" dirty="0" err="1">
                <a:solidFill>
                  <a:srgbClr val="212121"/>
                </a:solidFill>
                <a:effectLst/>
              </a:rPr>
              <a:t>Repertoire</a:t>
            </a:r>
            <a:r>
              <a:rPr lang="fr-FR" sz="1200" b="0" i="1" cap="none" spc="0" dirty="0">
                <a:solidFill>
                  <a:srgbClr val="212121"/>
                </a:solidFill>
                <a:effectLst/>
              </a:rPr>
              <a:t> by </a:t>
            </a:r>
            <a:r>
              <a:rPr lang="fr-FR" sz="1200" b="0" i="1" cap="none" spc="0" dirty="0" err="1">
                <a:solidFill>
                  <a:srgbClr val="212121"/>
                </a:solidFill>
                <a:effectLst/>
              </a:rPr>
              <a:t>Culturomics</a:t>
            </a:r>
            <a:r>
              <a:rPr lang="fr-FR" sz="1200" b="0" i="1" cap="none" spc="0" dirty="0">
                <a:solidFill>
                  <a:srgbClr val="212121"/>
                </a:solidFill>
                <a:effectLst/>
              </a:rPr>
              <a:t> </a:t>
            </a:r>
            <a:r>
              <a:rPr lang="fr-FR" sz="1200" b="0" i="1" cap="none" spc="0" dirty="0" err="1">
                <a:solidFill>
                  <a:srgbClr val="212121"/>
                </a:solidFill>
                <a:effectLst/>
              </a:rPr>
              <a:t>Reveals</a:t>
            </a:r>
            <a:r>
              <a:rPr lang="fr-FR" sz="1200" b="0" i="1" cap="none" spc="0" dirty="0">
                <a:solidFill>
                  <a:srgbClr val="212121"/>
                </a:solidFill>
                <a:effectLst/>
              </a:rPr>
              <a:t> </a:t>
            </a:r>
            <a:r>
              <a:rPr lang="fr-FR" sz="1200" b="0" i="1" cap="none" spc="0" dirty="0" err="1">
                <a:solidFill>
                  <a:srgbClr val="212121"/>
                </a:solidFill>
                <a:effectLst/>
              </a:rPr>
              <a:t>Mostly</a:t>
            </a:r>
            <a:r>
              <a:rPr lang="fr-FR" sz="1200" b="0" i="1" cap="none" spc="0" dirty="0">
                <a:solidFill>
                  <a:srgbClr val="212121"/>
                </a:solidFill>
                <a:effectLst/>
              </a:rPr>
              <a:t> </a:t>
            </a:r>
            <a:r>
              <a:rPr lang="fr-FR" sz="1200" b="0" i="1" cap="none" spc="0" dirty="0" err="1">
                <a:solidFill>
                  <a:srgbClr val="212121"/>
                </a:solidFill>
                <a:effectLst/>
              </a:rPr>
              <a:t>Anaerobic</a:t>
            </a:r>
            <a:r>
              <a:rPr lang="fr-FR" sz="1200" b="0" i="1" cap="none" spc="0" dirty="0">
                <a:solidFill>
                  <a:srgbClr val="212121"/>
                </a:solidFill>
                <a:effectLst/>
              </a:rPr>
              <a:t> </a:t>
            </a:r>
            <a:r>
              <a:rPr lang="fr-FR" sz="1200" b="0" i="1" cap="none" spc="0" dirty="0" err="1">
                <a:solidFill>
                  <a:srgbClr val="212121"/>
                </a:solidFill>
                <a:effectLst/>
              </a:rPr>
              <a:t>Bacteria</a:t>
            </a:r>
            <a:r>
              <a:rPr lang="fr-FR" sz="1200" b="0" i="1" cap="none" spc="0" dirty="0">
                <a:solidFill>
                  <a:srgbClr val="212121"/>
                </a:solidFill>
                <a:effectLst/>
              </a:rPr>
              <a:t> </a:t>
            </a:r>
            <a:r>
              <a:rPr lang="fr-FR" sz="1200" b="0" i="1" cap="none" spc="0" dirty="0" err="1">
                <a:solidFill>
                  <a:srgbClr val="212121"/>
                </a:solidFill>
                <a:effectLst/>
              </a:rPr>
              <a:t>From</a:t>
            </a:r>
            <a:r>
              <a:rPr lang="fr-FR" sz="1200" b="0" i="1" cap="none" spc="0" dirty="0">
                <a:solidFill>
                  <a:srgbClr val="212121"/>
                </a:solidFill>
                <a:effectLst/>
              </a:rPr>
              <a:t> the Gut. Front </a:t>
            </a:r>
            <a:r>
              <a:rPr lang="fr-FR" sz="1200" b="0" i="1" cap="none" spc="0" dirty="0" err="1">
                <a:solidFill>
                  <a:srgbClr val="212121"/>
                </a:solidFill>
                <a:effectLst/>
              </a:rPr>
              <a:t>Microbiol</a:t>
            </a:r>
            <a:r>
              <a:rPr lang="fr-FR" sz="1200" b="0" i="1" cap="none" spc="0" dirty="0">
                <a:solidFill>
                  <a:srgbClr val="212121"/>
                </a:solidFill>
                <a:effectLst/>
              </a:rPr>
              <a:t>. 2020 </a:t>
            </a:r>
            <a:r>
              <a:rPr lang="fr-FR" sz="1200" b="0" i="1" cap="none" spc="0" dirty="0" err="1">
                <a:solidFill>
                  <a:srgbClr val="212121"/>
                </a:solidFill>
                <a:effectLst/>
              </a:rPr>
              <a:t>Oct</a:t>
            </a:r>
            <a:r>
              <a:rPr lang="fr-FR" sz="1200" b="0" i="1" cap="none" spc="0" dirty="0">
                <a:solidFill>
                  <a:srgbClr val="212121"/>
                </a:solidFill>
                <a:effectLst/>
              </a:rPr>
              <a:t> 16;11:513305. </a:t>
            </a:r>
            <a:endParaRPr lang="fr-FR" sz="1200" i="1" cap="none" spc="0" dirty="0"/>
          </a:p>
        </p:txBody>
      </p:sp>
      <p:pic>
        <p:nvPicPr>
          <p:cNvPr id="1026" name="Picture 2">
            <a:extLst>
              <a:ext uri="{FF2B5EF4-FFF2-40B4-BE49-F238E27FC236}">
                <a16:creationId xmlns:a16="http://schemas.microsoft.com/office/drawing/2014/main" id="{506F1975-FDAD-4D1A-ACD3-289CE1A3D8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304083" y="1409132"/>
            <a:ext cx="4653522" cy="44205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9A74D113-2C46-4561-B143-AE2D8F6BC0DF}"/>
              </a:ext>
            </a:extLst>
          </p:cNvPr>
          <p:cNvPicPr>
            <a:picLocks noChangeAspect="1"/>
          </p:cNvPicPr>
          <p:nvPr/>
        </p:nvPicPr>
        <p:blipFill rotWithShape="1">
          <a:blip r:embed="rId3"/>
          <a:srcRect t="11897"/>
          <a:stretch/>
        </p:blipFill>
        <p:spPr>
          <a:xfrm>
            <a:off x="290247" y="1409132"/>
            <a:ext cx="5836803" cy="4351338"/>
          </a:xfrm>
          <a:prstGeom prst="rect">
            <a:avLst/>
          </a:prstGeom>
        </p:spPr>
      </p:pic>
      <p:sp>
        <p:nvSpPr>
          <p:cNvPr id="8" name="ZoneTexte 7">
            <a:extLst>
              <a:ext uri="{FF2B5EF4-FFF2-40B4-BE49-F238E27FC236}">
                <a16:creationId xmlns:a16="http://schemas.microsoft.com/office/drawing/2014/main" id="{FF2D1BE8-C7F0-45F4-9912-2EA3B0084993}"/>
              </a:ext>
            </a:extLst>
          </p:cNvPr>
          <p:cNvSpPr txBox="1"/>
          <p:nvPr/>
        </p:nvSpPr>
        <p:spPr>
          <a:xfrm>
            <a:off x="157013" y="5925919"/>
            <a:ext cx="5970037" cy="646331"/>
          </a:xfrm>
          <a:prstGeom prst="rect">
            <a:avLst/>
          </a:prstGeom>
          <a:noFill/>
        </p:spPr>
        <p:txBody>
          <a:bodyPr wrap="square" rtlCol="0">
            <a:spAutoFit/>
          </a:bodyPr>
          <a:lstStyle/>
          <a:p>
            <a:r>
              <a:rPr lang="fr-FR" sz="1200" i="1" dirty="0"/>
              <a:t>Thomas-White K et al </a:t>
            </a:r>
            <a:r>
              <a:rPr lang="fr-FR" sz="1200" i="1" dirty="0" err="1"/>
              <a:t>Culturing</a:t>
            </a:r>
            <a:r>
              <a:rPr lang="fr-FR" sz="1200" i="1" dirty="0"/>
              <a:t> of </a:t>
            </a:r>
            <a:r>
              <a:rPr lang="fr-FR" sz="1200" i="1" dirty="0" err="1"/>
              <a:t>female</a:t>
            </a:r>
            <a:r>
              <a:rPr lang="fr-FR" sz="1200" i="1" dirty="0"/>
              <a:t> </a:t>
            </a:r>
            <a:r>
              <a:rPr lang="fr-FR" sz="1200" i="1" dirty="0" err="1"/>
              <a:t>bladder</a:t>
            </a:r>
            <a:r>
              <a:rPr lang="fr-FR" sz="1200" i="1" dirty="0"/>
              <a:t> </a:t>
            </a:r>
            <a:r>
              <a:rPr lang="fr-FR" sz="1200" i="1" dirty="0" err="1"/>
              <a:t>bacteria</a:t>
            </a:r>
            <a:r>
              <a:rPr lang="fr-FR" sz="1200" i="1" dirty="0"/>
              <a:t> </a:t>
            </a:r>
            <a:r>
              <a:rPr lang="fr-FR" sz="1200" i="1" dirty="0" err="1"/>
              <a:t>reveals</a:t>
            </a:r>
            <a:r>
              <a:rPr lang="fr-FR" sz="1200" i="1" dirty="0"/>
              <a:t> an </a:t>
            </a:r>
            <a:r>
              <a:rPr lang="fr-FR" sz="1200" i="1" dirty="0" err="1"/>
              <a:t>interconnected</a:t>
            </a:r>
            <a:r>
              <a:rPr lang="fr-FR" sz="1200" i="1" dirty="0"/>
              <a:t> </a:t>
            </a:r>
            <a:r>
              <a:rPr lang="fr-FR" sz="1200" i="1" dirty="0" err="1"/>
              <a:t>urogenital</a:t>
            </a:r>
            <a:r>
              <a:rPr lang="fr-FR" sz="1200" i="1" dirty="0"/>
              <a:t> </a:t>
            </a:r>
            <a:r>
              <a:rPr lang="fr-FR" sz="1200" i="1" dirty="0" err="1"/>
              <a:t>microbiota.Nat</a:t>
            </a:r>
            <a:r>
              <a:rPr lang="fr-FR" sz="1200" i="1" dirty="0"/>
              <a:t> Commun. 2018 </a:t>
            </a:r>
            <a:r>
              <a:rPr lang="fr-FR" sz="1200" i="1" dirty="0" err="1"/>
              <a:t>Apr</a:t>
            </a:r>
            <a:r>
              <a:rPr lang="fr-FR" sz="1200" i="1" dirty="0"/>
              <a:t> 19;9(1):1557. </a:t>
            </a:r>
          </a:p>
          <a:p>
            <a:endParaRPr lang="fr-FR" sz="1200" i="1" dirty="0"/>
          </a:p>
        </p:txBody>
      </p:sp>
      <p:sp>
        <p:nvSpPr>
          <p:cNvPr id="10" name="ZoneTexte 9">
            <a:extLst>
              <a:ext uri="{FF2B5EF4-FFF2-40B4-BE49-F238E27FC236}">
                <a16:creationId xmlns:a16="http://schemas.microsoft.com/office/drawing/2014/main" id="{355EAF8E-2FC4-43CB-AB8F-AFCF452EA1DB}"/>
              </a:ext>
            </a:extLst>
          </p:cNvPr>
          <p:cNvSpPr txBox="1"/>
          <p:nvPr/>
        </p:nvSpPr>
        <p:spPr>
          <a:xfrm>
            <a:off x="540727" y="285750"/>
            <a:ext cx="7495442" cy="769441"/>
          </a:xfrm>
          <a:prstGeom prst="rect">
            <a:avLst/>
          </a:prstGeom>
          <a:noFill/>
        </p:spPr>
        <p:txBody>
          <a:bodyPr wrap="square" rtlCol="0">
            <a:spAutoFit/>
          </a:bodyPr>
          <a:lstStyle/>
          <a:p>
            <a:r>
              <a:rPr lang="fr-FR" sz="4400" b="1" dirty="0">
                <a:solidFill>
                  <a:srgbClr val="002060"/>
                </a:solidFill>
              </a:rPr>
              <a:t>Le Microbiote Vésical</a:t>
            </a:r>
          </a:p>
        </p:txBody>
      </p:sp>
    </p:spTree>
    <p:extLst>
      <p:ext uri="{BB962C8B-B14F-4D97-AF65-F5344CB8AC3E}">
        <p14:creationId xmlns:p14="http://schemas.microsoft.com/office/powerpoint/2010/main" val="2299785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D89F68-E245-3CA3-CD35-E204CD606C5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0BFBE14-8A83-F197-4BA0-A8E8ACC9CB2A}"/>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4178FB0F-6586-CBD0-A7F9-B0B8A98F06A1}"/>
              </a:ext>
            </a:extLst>
          </p:cNvPr>
          <p:cNvPicPr>
            <a:picLocks noChangeAspect="1"/>
          </p:cNvPicPr>
          <p:nvPr/>
        </p:nvPicPr>
        <p:blipFill rotWithShape="1">
          <a:blip r:embed="rId2"/>
          <a:srcRect l="24524" t="25640" r="10436" b="7301"/>
          <a:stretch/>
        </p:blipFill>
        <p:spPr>
          <a:xfrm>
            <a:off x="849085" y="356562"/>
            <a:ext cx="10595429" cy="6144875"/>
          </a:xfrm>
          <a:prstGeom prst="rect">
            <a:avLst/>
          </a:prstGeom>
        </p:spPr>
      </p:pic>
    </p:spTree>
    <p:extLst>
      <p:ext uri="{BB962C8B-B14F-4D97-AF65-F5344CB8AC3E}">
        <p14:creationId xmlns:p14="http://schemas.microsoft.com/office/powerpoint/2010/main" val="6268772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EB0E53-E3B0-D79E-F158-57551941CA24}"/>
              </a:ext>
            </a:extLst>
          </p:cNvPr>
          <p:cNvSpPr>
            <a:spLocks noGrp="1"/>
          </p:cNvSpPr>
          <p:nvPr>
            <p:ph type="title"/>
          </p:nvPr>
        </p:nvSpPr>
        <p:spPr/>
        <p:txBody>
          <a:bodyPr/>
          <a:lstStyle/>
          <a:p>
            <a:r>
              <a:rPr lang="fr-FR" b="1" dirty="0">
                <a:solidFill>
                  <a:srgbClr val="002060"/>
                </a:solidFill>
                <a:latin typeface="+mn-lt"/>
              </a:rPr>
              <a:t>Traitement IST</a:t>
            </a:r>
          </a:p>
        </p:txBody>
      </p:sp>
      <p:sp>
        <p:nvSpPr>
          <p:cNvPr id="3" name="Espace réservé du contenu 2">
            <a:extLst>
              <a:ext uri="{FF2B5EF4-FFF2-40B4-BE49-F238E27FC236}">
                <a16:creationId xmlns:a16="http://schemas.microsoft.com/office/drawing/2014/main" id="{A9BA9D3C-AA70-F681-7AF6-4DCC7E0121EE}"/>
              </a:ext>
            </a:extLst>
          </p:cNvPr>
          <p:cNvSpPr>
            <a:spLocks noGrp="1"/>
          </p:cNvSpPr>
          <p:nvPr>
            <p:ph idx="1"/>
          </p:nvPr>
        </p:nvSpPr>
        <p:spPr/>
        <p:txBody>
          <a:bodyPr/>
          <a:lstStyle/>
          <a:p>
            <a:r>
              <a:rPr lang="fr-FR" dirty="0"/>
              <a:t>Gonococcie : </a:t>
            </a:r>
          </a:p>
          <a:p>
            <a:pPr lvl="1"/>
            <a:r>
              <a:rPr lang="fr-FR" dirty="0"/>
              <a:t>1</a:t>
            </a:r>
            <a:r>
              <a:rPr lang="fr-FR" baseline="30000" dirty="0"/>
              <a:t>ère </a:t>
            </a:r>
            <a:r>
              <a:rPr lang="fr-FR" dirty="0"/>
              <a:t>intention : ceftriaxone 500 mg ou 1 g IM</a:t>
            </a:r>
          </a:p>
          <a:p>
            <a:pPr lvl="1"/>
            <a:r>
              <a:rPr lang="fr-FR" dirty="0"/>
              <a:t>En cas d’allergie : azithromycine 2 g per os</a:t>
            </a:r>
          </a:p>
          <a:p>
            <a:r>
              <a:rPr lang="fr-FR" dirty="0"/>
              <a:t>Chlamydia trachomatis :</a:t>
            </a:r>
          </a:p>
          <a:p>
            <a:pPr lvl="1"/>
            <a:r>
              <a:rPr lang="fr-FR" dirty="0"/>
              <a:t>1</a:t>
            </a:r>
            <a:r>
              <a:rPr lang="fr-FR" baseline="30000" dirty="0"/>
              <a:t>ère</a:t>
            </a:r>
            <a:r>
              <a:rPr lang="fr-FR" dirty="0"/>
              <a:t> intention  : doxycycline : 200 mg en 1 prise per os x 7 jours</a:t>
            </a:r>
          </a:p>
          <a:p>
            <a:pPr lvl="1"/>
            <a:r>
              <a:rPr lang="fr-FR" dirty="0"/>
              <a:t>2</a:t>
            </a:r>
            <a:r>
              <a:rPr lang="fr-FR" baseline="30000" dirty="0"/>
              <a:t>ème</a:t>
            </a:r>
            <a:r>
              <a:rPr lang="fr-FR" dirty="0"/>
              <a:t> intention : azithromycine 1 g en dose unique</a:t>
            </a:r>
          </a:p>
          <a:p>
            <a:r>
              <a:rPr lang="fr-FR" dirty="0"/>
              <a:t>Mycoplasma genitalium :</a:t>
            </a:r>
          </a:p>
          <a:p>
            <a:pPr lvl="1"/>
            <a:r>
              <a:rPr lang="fr-FR" dirty="0"/>
              <a:t>Pas de traitement si absence de symptômes</a:t>
            </a:r>
          </a:p>
          <a:p>
            <a:pPr lvl="1"/>
            <a:r>
              <a:rPr lang="fr-FR" dirty="0"/>
              <a:t>Doxycycline : 200 mg x 7 jours puis azithromycine : 1g puis 0,5 g x 3 jours</a:t>
            </a:r>
          </a:p>
          <a:p>
            <a:pPr lvl="1"/>
            <a:r>
              <a:rPr lang="fr-FR" dirty="0" err="1"/>
              <a:t>Moxifloxacine</a:t>
            </a:r>
            <a:r>
              <a:rPr lang="fr-FR" dirty="0"/>
              <a:t> 400 g/jour x </a:t>
            </a:r>
            <a:r>
              <a:rPr lang="fr-FR"/>
              <a:t>7 jours</a:t>
            </a:r>
            <a:endParaRPr lang="fr-FR" dirty="0"/>
          </a:p>
        </p:txBody>
      </p:sp>
    </p:spTree>
    <p:extLst>
      <p:ext uri="{BB962C8B-B14F-4D97-AF65-F5344CB8AC3E}">
        <p14:creationId xmlns:p14="http://schemas.microsoft.com/office/powerpoint/2010/main" val="3764308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ustules in gluteal area (A), genital area (B, C), intravaginal area (D), arm and hand (E), and finger (F) in young woman with monkeypox virus infection after sexual intercourse, France, September 2022.">
            <a:extLst>
              <a:ext uri="{FF2B5EF4-FFF2-40B4-BE49-F238E27FC236}">
                <a16:creationId xmlns:a16="http://schemas.microsoft.com/office/drawing/2014/main" id="{64479E9D-80BA-B0E5-32F4-B6C5DD5FE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663" y="0"/>
            <a:ext cx="7686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7777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 1">
            <a:extLst>
              <a:ext uri="{FF2B5EF4-FFF2-40B4-BE49-F238E27FC236}">
                <a16:creationId xmlns:a16="http://schemas.microsoft.com/office/drawing/2014/main" id="{C96B4B21-4645-A217-F629-541C02C3E3FE}"/>
              </a:ext>
            </a:extLst>
          </p:cNvPr>
          <p:cNvPicPr>
            <a:picLocks noChangeAspect="1"/>
          </p:cNvPicPr>
          <p:nvPr/>
        </p:nvPicPr>
        <p:blipFill rotWithShape="1">
          <a:blip r:embed="rId2"/>
          <a:srcRect l="25137" t="28279" r="25248" b="11867"/>
          <a:stretch/>
        </p:blipFill>
        <p:spPr>
          <a:xfrm>
            <a:off x="1557584" y="517849"/>
            <a:ext cx="9076832" cy="6159279"/>
          </a:xfrm>
          <a:prstGeom prst="rect">
            <a:avLst/>
          </a:prstGeom>
        </p:spPr>
      </p:pic>
    </p:spTree>
    <p:extLst>
      <p:ext uri="{BB962C8B-B14F-4D97-AF65-F5344CB8AC3E}">
        <p14:creationId xmlns:p14="http://schemas.microsoft.com/office/powerpoint/2010/main" val="20899625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FEF2A80-9D51-DC0E-75D8-D1559F43F6BB}"/>
              </a:ext>
            </a:extLst>
          </p:cNvPr>
          <p:cNvPicPr>
            <a:picLocks noChangeAspect="1"/>
          </p:cNvPicPr>
          <p:nvPr/>
        </p:nvPicPr>
        <p:blipFill rotWithShape="1">
          <a:blip r:embed="rId2"/>
          <a:srcRect l="29563" t="19260" r="11310" b="6596"/>
          <a:stretch/>
        </p:blipFill>
        <p:spPr>
          <a:xfrm>
            <a:off x="986134" y="-33867"/>
            <a:ext cx="9842603" cy="6942667"/>
          </a:xfrm>
          <a:prstGeom prst="rect">
            <a:avLst/>
          </a:prstGeom>
        </p:spPr>
      </p:pic>
    </p:spTree>
    <p:extLst>
      <p:ext uri="{BB962C8B-B14F-4D97-AF65-F5344CB8AC3E}">
        <p14:creationId xmlns:p14="http://schemas.microsoft.com/office/powerpoint/2010/main" val="4186306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6672816-352C-478D-B925-EEAF93A17643}"/>
              </a:ext>
            </a:extLst>
          </p:cNvPr>
          <p:cNvSpPr>
            <a:spLocks noGrp="1"/>
          </p:cNvSpPr>
          <p:nvPr>
            <p:ph type="title"/>
          </p:nvPr>
        </p:nvSpPr>
        <p:spPr>
          <a:xfrm>
            <a:off x="861646" y="250406"/>
            <a:ext cx="10241280" cy="1234440"/>
          </a:xfrm>
        </p:spPr>
        <p:txBody>
          <a:bodyPr anchor="ctr">
            <a:normAutofit/>
          </a:bodyPr>
          <a:lstStyle/>
          <a:p>
            <a:r>
              <a:rPr lang="fr-FR" sz="4800" b="1" cap="none" spc="0" dirty="0">
                <a:solidFill>
                  <a:srgbClr val="002060"/>
                </a:solidFill>
                <a:latin typeface="+mn-lt"/>
                <a:cs typeface="Calibri" panose="020F0502020204030204" pitchFamily="34" charset="0"/>
              </a:rPr>
              <a:t>Microbiome endométrial (ME</a:t>
            </a:r>
            <a:r>
              <a:rPr lang="fr-FR" b="1" dirty="0">
                <a:solidFill>
                  <a:srgbClr val="002060"/>
                </a:solidFill>
                <a:latin typeface="+mn-lt"/>
              </a:rPr>
              <a:t>)</a:t>
            </a:r>
          </a:p>
        </p:txBody>
      </p:sp>
      <p:sp>
        <p:nvSpPr>
          <p:cNvPr id="5" name="Espace réservé du contenu 4">
            <a:extLst>
              <a:ext uri="{FF2B5EF4-FFF2-40B4-BE49-F238E27FC236}">
                <a16:creationId xmlns:a16="http://schemas.microsoft.com/office/drawing/2014/main" id="{365FBCE3-AEAB-43F4-A423-3893DB89FB3F}"/>
              </a:ext>
            </a:extLst>
          </p:cNvPr>
          <p:cNvSpPr>
            <a:spLocks noGrp="1"/>
          </p:cNvSpPr>
          <p:nvPr>
            <p:ph idx="1"/>
          </p:nvPr>
        </p:nvSpPr>
        <p:spPr>
          <a:xfrm>
            <a:off x="312432" y="2456462"/>
            <a:ext cx="11203057" cy="3636511"/>
          </a:xfrm>
        </p:spPr>
        <p:txBody>
          <a:bodyPr anchor="ctr">
            <a:normAutofit lnSpcReduction="10000"/>
          </a:bodyPr>
          <a:lstStyle/>
          <a:p>
            <a:r>
              <a:rPr lang="fr-FR" sz="2800" dirty="0">
                <a:latin typeface="Calibri" panose="020F0502020204030204" pitchFamily="34" charset="0"/>
                <a:cs typeface="Calibri" panose="020F0502020204030204" pitchFamily="34" charset="0"/>
              </a:rPr>
              <a:t>Il semble acquis que la cavité utérine de femmes saines héberge un microbiome spécifique 100 à 10 000 fois moins riche que le vagin</a:t>
            </a:r>
            <a:r>
              <a:rPr lang="fr-FR" sz="2800" baseline="30000" dirty="0">
                <a:latin typeface="Calibri" panose="020F0502020204030204" pitchFamily="34" charset="0"/>
                <a:cs typeface="Calibri" panose="020F0502020204030204" pitchFamily="34" charset="0"/>
              </a:rPr>
              <a:t>1</a:t>
            </a:r>
          </a:p>
          <a:p>
            <a:r>
              <a:rPr lang="fr-FR" sz="2800" dirty="0">
                <a:latin typeface="Calibri" panose="020F0502020204030204" pitchFamily="34" charset="0"/>
                <a:cs typeface="Calibri" panose="020F0502020204030204" pitchFamily="34" charset="0"/>
              </a:rPr>
              <a:t>Une étude récente semble confirmer que le microbiome endométrial est bien composé de bactéries vivantes et que sa composition évolue avec les phases du cycle menstruel</a:t>
            </a:r>
          </a:p>
          <a:p>
            <a:r>
              <a:rPr lang="fr-FR" dirty="0">
                <a:latin typeface="Calibri" panose="020F0502020204030204" pitchFamily="34" charset="0"/>
                <a:cs typeface="Calibri" panose="020F0502020204030204" pitchFamily="34" charset="0"/>
              </a:rPr>
              <a:t>Il existe un continuum entre microbiotes vaginal, cervical et endométrial</a:t>
            </a:r>
          </a:p>
          <a:p>
            <a:r>
              <a:rPr lang="fr-FR" dirty="0">
                <a:latin typeface="Calibri" panose="020F0502020204030204" pitchFamily="34" charset="0"/>
                <a:cs typeface="Calibri" panose="020F0502020204030204" pitchFamily="34" charset="0"/>
              </a:rPr>
              <a:t>Des études</a:t>
            </a:r>
            <a:r>
              <a:rPr lang="fr-FR" baseline="30000" dirty="0">
                <a:latin typeface="Calibri" panose="020F0502020204030204" pitchFamily="34" charset="0"/>
                <a:cs typeface="Calibri" panose="020F0502020204030204" pitchFamily="34" charset="0"/>
              </a:rPr>
              <a:t>3-4</a:t>
            </a:r>
            <a:r>
              <a:rPr lang="fr-FR" dirty="0">
                <a:latin typeface="Calibri" panose="020F0502020204030204" pitchFamily="34" charset="0"/>
                <a:cs typeface="Calibri" panose="020F0502020204030204" pitchFamily="34" charset="0"/>
              </a:rPr>
              <a:t> ont montré que la diminution du nombre de lactobacilles vaginaux et l’augmentation de l’</a:t>
            </a:r>
            <a:r>
              <a:rPr lang="el-GR" dirty="0">
                <a:latin typeface="Calibri" panose="020F0502020204030204" pitchFamily="34" charset="0"/>
                <a:cs typeface="Calibri" panose="020F0502020204030204" pitchFamily="34" charset="0"/>
              </a:rPr>
              <a:t>α</a:t>
            </a:r>
            <a:r>
              <a:rPr lang="fr-FR" dirty="0">
                <a:latin typeface="Calibri" panose="020F0502020204030204" pitchFamily="34" charset="0"/>
                <a:cs typeface="Calibri" panose="020F0502020204030204" pitchFamily="34" charset="0"/>
              </a:rPr>
              <a:t> diversité étaient prédictifs d’un faible risque d’implantation lors des FIV</a:t>
            </a:r>
          </a:p>
          <a:p>
            <a:endParaRPr lang="fr-FR" dirty="0">
              <a:latin typeface="Calibri" panose="020F0502020204030204" pitchFamily="34" charset="0"/>
              <a:cs typeface="Calibri" panose="020F0502020204030204" pitchFamily="34" charset="0"/>
            </a:endParaRPr>
          </a:p>
          <a:p>
            <a:endParaRPr lang="fr-FR" sz="2800" dirty="0">
              <a:latin typeface="Calibri" panose="020F0502020204030204" pitchFamily="34" charset="0"/>
              <a:cs typeface="Calibri" panose="020F0502020204030204" pitchFamily="34" charset="0"/>
            </a:endParaRPr>
          </a:p>
          <a:p>
            <a:endParaRPr lang="fr-FR" sz="2800" dirty="0">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0F614957-1943-43E0-8FDA-274FCC12088C}"/>
              </a:ext>
            </a:extLst>
          </p:cNvPr>
          <p:cNvSpPr txBox="1"/>
          <p:nvPr/>
        </p:nvSpPr>
        <p:spPr>
          <a:xfrm>
            <a:off x="42495" y="5691239"/>
            <a:ext cx="11957537" cy="1107996"/>
          </a:xfrm>
          <a:prstGeom prst="rect">
            <a:avLst/>
          </a:prstGeom>
          <a:noFill/>
        </p:spPr>
        <p:txBody>
          <a:bodyPr wrap="square" rtlCol="0">
            <a:spAutoFit/>
          </a:bodyPr>
          <a:lstStyle/>
          <a:p>
            <a:pPr marL="228600" indent="-228600">
              <a:buFont typeface="+mj-lt"/>
              <a:buAutoNum type="arabicPeriod"/>
            </a:pPr>
            <a:r>
              <a:rPr lang="fr-FR" sz="1100" i="1" dirty="0">
                <a:cs typeface="Arial" panose="020B0604020202020204" pitchFamily="34" charset="0"/>
              </a:rPr>
              <a:t>Fang R-L, et al </a:t>
            </a:r>
            <a:r>
              <a:rPr lang="fr-FR" sz="1100" i="1" dirty="0" err="1">
                <a:cs typeface="Arial" panose="020B0604020202020204" pitchFamily="34" charset="0"/>
              </a:rPr>
              <a:t>Barcoded</a:t>
            </a:r>
            <a:r>
              <a:rPr lang="fr-FR" sz="1100" i="1" dirty="0">
                <a:cs typeface="Arial" panose="020B0604020202020204" pitchFamily="34" charset="0"/>
              </a:rPr>
              <a:t> </a:t>
            </a:r>
            <a:r>
              <a:rPr lang="fr-FR" sz="1100" i="1" dirty="0" err="1">
                <a:cs typeface="Arial" panose="020B0604020202020204" pitchFamily="34" charset="0"/>
              </a:rPr>
              <a:t>sequencing</a:t>
            </a:r>
            <a:r>
              <a:rPr lang="fr-FR" sz="1100" i="1" dirty="0">
                <a:cs typeface="Arial" panose="020B0604020202020204" pitchFamily="34" charset="0"/>
              </a:rPr>
              <a:t> </a:t>
            </a:r>
            <a:r>
              <a:rPr lang="fr-FR" sz="1100" i="1" dirty="0" err="1">
                <a:cs typeface="Arial" panose="020B0604020202020204" pitchFamily="34" charset="0"/>
              </a:rPr>
              <a:t>reveals</a:t>
            </a:r>
            <a:r>
              <a:rPr lang="fr-FR" sz="1100" i="1" dirty="0">
                <a:cs typeface="Arial" panose="020B0604020202020204" pitchFamily="34" charset="0"/>
              </a:rPr>
              <a:t> diverse </a:t>
            </a:r>
            <a:r>
              <a:rPr lang="fr-FR" sz="1100" i="1" dirty="0" err="1">
                <a:cs typeface="Arial" panose="020B0604020202020204" pitchFamily="34" charset="0"/>
              </a:rPr>
              <a:t>intrauterine</a:t>
            </a:r>
            <a:r>
              <a:rPr lang="fr-FR" sz="1100" i="1" dirty="0">
                <a:cs typeface="Arial" panose="020B0604020202020204" pitchFamily="34" charset="0"/>
              </a:rPr>
              <a:t> microbiomes in patients </a:t>
            </a:r>
            <a:r>
              <a:rPr lang="fr-FR" sz="1100" i="1" dirty="0" err="1">
                <a:cs typeface="Arial" panose="020B0604020202020204" pitchFamily="34" charset="0"/>
              </a:rPr>
              <a:t>suffering</a:t>
            </a:r>
            <a:r>
              <a:rPr lang="fr-FR" sz="1100" i="1" dirty="0">
                <a:cs typeface="Arial" panose="020B0604020202020204" pitchFamily="34" charset="0"/>
              </a:rPr>
              <a:t> </a:t>
            </a:r>
            <a:r>
              <a:rPr lang="fr-FR" sz="1100" i="1" dirty="0" err="1">
                <a:cs typeface="Arial" panose="020B0604020202020204" pitchFamily="34" charset="0"/>
              </a:rPr>
              <a:t>with</a:t>
            </a:r>
            <a:r>
              <a:rPr lang="fr-FR" sz="1100" i="1" dirty="0">
                <a:cs typeface="Arial" panose="020B0604020202020204" pitchFamily="34" charset="0"/>
              </a:rPr>
              <a:t> </a:t>
            </a:r>
            <a:r>
              <a:rPr lang="fr-FR" sz="1100" i="1" dirty="0" err="1">
                <a:cs typeface="Arial" panose="020B0604020202020204" pitchFamily="34" charset="0"/>
              </a:rPr>
              <a:t>endometrial</a:t>
            </a:r>
            <a:r>
              <a:rPr lang="fr-FR" sz="1100" i="1" dirty="0">
                <a:cs typeface="Arial" panose="020B0604020202020204" pitchFamily="34" charset="0"/>
              </a:rPr>
              <a:t> </a:t>
            </a:r>
            <a:r>
              <a:rPr lang="fr-FR" sz="1100" i="1" dirty="0" err="1">
                <a:cs typeface="Arial" panose="020B0604020202020204" pitchFamily="34" charset="0"/>
              </a:rPr>
              <a:t>polyps</a:t>
            </a:r>
            <a:r>
              <a:rPr lang="fr-FR" sz="1100" i="1" dirty="0">
                <a:cs typeface="Arial" panose="020B0604020202020204" pitchFamily="34" charset="0"/>
              </a:rPr>
              <a:t>. American Journal of </a:t>
            </a:r>
            <a:r>
              <a:rPr lang="fr-FR" sz="1100" i="1" dirty="0" err="1">
                <a:cs typeface="Arial" panose="020B0604020202020204" pitchFamily="34" charset="0"/>
              </a:rPr>
              <a:t>Translational</a:t>
            </a:r>
            <a:r>
              <a:rPr lang="fr-FR" sz="1100" i="1" dirty="0">
                <a:cs typeface="Arial" panose="020B0604020202020204" pitchFamily="34" charset="0"/>
              </a:rPr>
              <a:t> </a:t>
            </a:r>
            <a:r>
              <a:rPr lang="fr-FR" sz="1100" i="1" dirty="0" err="1">
                <a:cs typeface="Arial" panose="020B0604020202020204" pitchFamily="34" charset="0"/>
              </a:rPr>
              <a:t>Research</a:t>
            </a:r>
            <a:r>
              <a:rPr lang="fr-FR" sz="1100" i="1" dirty="0">
                <a:cs typeface="Arial" panose="020B0604020202020204" pitchFamily="34" charset="0"/>
              </a:rPr>
              <a:t>. 2016;8(3):1581-1592.</a:t>
            </a:r>
          </a:p>
          <a:p>
            <a:pPr marL="228600" indent="-228600">
              <a:buFont typeface="+mj-lt"/>
              <a:buAutoNum type="arabicPeriod"/>
            </a:pPr>
            <a:r>
              <a:rPr lang="fr-FR" sz="1100" b="0" i="1" dirty="0">
                <a:solidFill>
                  <a:srgbClr val="212121"/>
                </a:solidFill>
                <a:effectLst/>
                <a:cs typeface="Arial" panose="020B0604020202020204" pitchFamily="34" charset="0"/>
              </a:rPr>
              <a:t>Sola-</a:t>
            </a:r>
            <a:r>
              <a:rPr lang="fr-FR" sz="1100" b="0" i="1" dirty="0" err="1">
                <a:solidFill>
                  <a:srgbClr val="212121"/>
                </a:solidFill>
                <a:effectLst/>
                <a:cs typeface="Arial" panose="020B0604020202020204" pitchFamily="34" charset="0"/>
              </a:rPr>
              <a:t>Leyva</a:t>
            </a:r>
            <a:r>
              <a:rPr lang="fr-FR" sz="1100" b="0" i="1" dirty="0">
                <a:solidFill>
                  <a:srgbClr val="212121"/>
                </a:solidFill>
                <a:effectLst/>
                <a:cs typeface="Arial" panose="020B0604020202020204" pitchFamily="34" charset="0"/>
              </a:rPr>
              <a:t> A, et al. Mapping the </a:t>
            </a:r>
            <a:r>
              <a:rPr lang="fr-FR" sz="1100" b="0" i="1" dirty="0" err="1">
                <a:solidFill>
                  <a:srgbClr val="212121"/>
                </a:solidFill>
                <a:effectLst/>
                <a:cs typeface="Arial" panose="020B0604020202020204" pitchFamily="34" charset="0"/>
              </a:rPr>
              <a:t>entire</a:t>
            </a:r>
            <a:r>
              <a:rPr lang="fr-FR" sz="1100" b="0" i="1" dirty="0">
                <a:solidFill>
                  <a:srgbClr val="212121"/>
                </a:solidFill>
                <a:effectLst/>
                <a:cs typeface="Arial" panose="020B0604020202020204" pitchFamily="34" charset="0"/>
              </a:rPr>
              <a:t> </a:t>
            </a:r>
            <a:r>
              <a:rPr lang="fr-FR" sz="1100" b="0" i="1" dirty="0" err="1">
                <a:solidFill>
                  <a:srgbClr val="212121"/>
                </a:solidFill>
                <a:effectLst/>
                <a:cs typeface="Arial" panose="020B0604020202020204" pitchFamily="34" charset="0"/>
              </a:rPr>
              <a:t>functionally</a:t>
            </a:r>
            <a:r>
              <a:rPr lang="fr-FR" sz="1100" b="0" i="1" dirty="0">
                <a:solidFill>
                  <a:srgbClr val="212121"/>
                </a:solidFill>
                <a:effectLst/>
                <a:cs typeface="Arial" panose="020B0604020202020204" pitchFamily="34" charset="0"/>
              </a:rPr>
              <a:t> active </a:t>
            </a:r>
            <a:r>
              <a:rPr lang="fr-FR" sz="1100" b="0" i="1" dirty="0" err="1">
                <a:solidFill>
                  <a:srgbClr val="212121"/>
                </a:solidFill>
                <a:effectLst/>
                <a:cs typeface="Arial" panose="020B0604020202020204" pitchFamily="34" charset="0"/>
              </a:rPr>
              <a:t>endometrial</a:t>
            </a:r>
            <a:r>
              <a:rPr lang="fr-FR" sz="1100" b="0" i="1" dirty="0">
                <a:solidFill>
                  <a:srgbClr val="212121"/>
                </a:solidFill>
                <a:effectLst/>
                <a:cs typeface="Arial" panose="020B0604020202020204" pitchFamily="34" charset="0"/>
              </a:rPr>
              <a:t> </a:t>
            </a:r>
            <a:r>
              <a:rPr lang="fr-FR" sz="1100" b="0" i="1" dirty="0" err="1">
                <a:solidFill>
                  <a:srgbClr val="212121"/>
                </a:solidFill>
                <a:effectLst/>
                <a:cs typeface="Arial" panose="020B0604020202020204" pitchFamily="34" charset="0"/>
              </a:rPr>
              <a:t>microbiota</a:t>
            </a:r>
            <a:r>
              <a:rPr lang="fr-FR" sz="1100" b="0" i="1" dirty="0">
                <a:solidFill>
                  <a:srgbClr val="212121"/>
                </a:solidFill>
                <a:effectLst/>
                <a:cs typeface="Arial" panose="020B0604020202020204" pitchFamily="34" charset="0"/>
              </a:rPr>
              <a:t>. Hum </a:t>
            </a:r>
            <a:r>
              <a:rPr lang="fr-FR" sz="1100" b="0" i="1" dirty="0" err="1">
                <a:solidFill>
                  <a:srgbClr val="212121"/>
                </a:solidFill>
                <a:effectLst/>
                <a:cs typeface="Arial" panose="020B0604020202020204" pitchFamily="34" charset="0"/>
              </a:rPr>
              <a:t>Reprod</a:t>
            </a:r>
            <a:r>
              <a:rPr lang="fr-FR" sz="1100" b="0" i="1" dirty="0">
                <a:solidFill>
                  <a:srgbClr val="212121"/>
                </a:solidFill>
                <a:effectLst/>
                <a:cs typeface="Arial" panose="020B0604020202020204" pitchFamily="34" charset="0"/>
              </a:rPr>
              <a:t>. 2021 Mar 18;36(4):1021-1031. </a:t>
            </a:r>
            <a:r>
              <a:rPr lang="fr-FR" sz="1100" b="0" i="1" dirty="0" err="1">
                <a:solidFill>
                  <a:srgbClr val="212121"/>
                </a:solidFill>
                <a:effectLst/>
                <a:cs typeface="Arial" panose="020B0604020202020204" pitchFamily="34" charset="0"/>
              </a:rPr>
              <a:t>doi</a:t>
            </a:r>
            <a:r>
              <a:rPr lang="fr-FR" sz="1100" b="0" i="1" dirty="0">
                <a:solidFill>
                  <a:srgbClr val="212121"/>
                </a:solidFill>
                <a:effectLst/>
                <a:cs typeface="Arial" panose="020B0604020202020204" pitchFamily="34" charset="0"/>
              </a:rPr>
              <a:t>: 10.1093/</a:t>
            </a:r>
            <a:r>
              <a:rPr lang="fr-FR" sz="1100" b="0" i="1" dirty="0" err="1">
                <a:solidFill>
                  <a:srgbClr val="212121"/>
                </a:solidFill>
                <a:effectLst/>
                <a:cs typeface="Arial" panose="020B0604020202020204" pitchFamily="34" charset="0"/>
              </a:rPr>
              <a:t>humrep</a:t>
            </a:r>
            <a:r>
              <a:rPr lang="fr-FR" sz="1100" b="0" i="1" dirty="0">
                <a:solidFill>
                  <a:srgbClr val="212121"/>
                </a:solidFill>
                <a:effectLst/>
                <a:cs typeface="Arial" panose="020B0604020202020204" pitchFamily="34" charset="0"/>
              </a:rPr>
              <a:t>/deaa372. PMID: 33598714.</a:t>
            </a:r>
          </a:p>
          <a:p>
            <a:pPr marL="342900" lvl="0" indent="-342900" algn="just">
              <a:buFont typeface="+mj-lt"/>
              <a:buAutoNum type="arabicPeriod"/>
            </a:pPr>
            <a:r>
              <a:rPr lang="en-US" sz="1100" i="1" dirty="0" err="1">
                <a:solidFill>
                  <a:srgbClr val="212121"/>
                </a:solidFill>
                <a:effectLst/>
                <a:ea typeface="Calibri" panose="020F0502020204030204" pitchFamily="34" charset="0"/>
                <a:cs typeface="Calibri" panose="020F0502020204030204" pitchFamily="34" charset="0"/>
              </a:rPr>
              <a:t>Koedooder</a:t>
            </a:r>
            <a:r>
              <a:rPr lang="en-US" sz="1100" i="1" dirty="0">
                <a:solidFill>
                  <a:srgbClr val="212121"/>
                </a:solidFill>
                <a:effectLst/>
                <a:ea typeface="Calibri" panose="020F0502020204030204" pitchFamily="34" charset="0"/>
                <a:cs typeface="Calibri" panose="020F0502020204030204" pitchFamily="34" charset="0"/>
              </a:rPr>
              <a:t> R, et al. The vaginal microbiome as a predictor for outcome of in vitro fertilization with or without intracytoplasmic sperm injection: a prospective study [published correction appears in Hum </a:t>
            </a:r>
            <a:r>
              <a:rPr lang="en-US" sz="1100" i="1" dirty="0" err="1">
                <a:solidFill>
                  <a:srgbClr val="212121"/>
                </a:solidFill>
                <a:effectLst/>
                <a:ea typeface="Calibri" panose="020F0502020204030204" pitchFamily="34" charset="0"/>
                <a:cs typeface="Calibri" panose="020F0502020204030204" pitchFamily="34" charset="0"/>
              </a:rPr>
              <a:t>Reprod</a:t>
            </a:r>
            <a:r>
              <a:rPr lang="en-US" sz="1100" i="1" dirty="0">
                <a:solidFill>
                  <a:srgbClr val="212121"/>
                </a:solidFill>
                <a:effectLst/>
                <a:ea typeface="Calibri" panose="020F0502020204030204" pitchFamily="34" charset="0"/>
                <a:cs typeface="Calibri" panose="020F0502020204030204" pitchFamily="34" charset="0"/>
              </a:rPr>
              <a:t>. </a:t>
            </a:r>
            <a:r>
              <a:rPr lang="fr-FR" sz="1100" i="1" dirty="0">
                <a:solidFill>
                  <a:srgbClr val="212121"/>
                </a:solidFill>
                <a:effectLst/>
                <a:ea typeface="Calibri" panose="020F0502020204030204" pitchFamily="34" charset="0"/>
                <a:cs typeface="Calibri" panose="020F0502020204030204" pitchFamily="34" charset="0"/>
              </a:rPr>
              <a:t>2019 </a:t>
            </a:r>
            <a:r>
              <a:rPr lang="fr-FR" sz="1100" i="1" dirty="0" err="1">
                <a:solidFill>
                  <a:srgbClr val="212121"/>
                </a:solidFill>
                <a:effectLst/>
                <a:ea typeface="Calibri" panose="020F0502020204030204" pitchFamily="34" charset="0"/>
                <a:cs typeface="Calibri" panose="020F0502020204030204" pitchFamily="34" charset="0"/>
              </a:rPr>
              <a:t>Oct</a:t>
            </a:r>
            <a:r>
              <a:rPr lang="fr-FR" sz="1100" i="1" dirty="0">
                <a:solidFill>
                  <a:srgbClr val="212121"/>
                </a:solidFill>
                <a:effectLst/>
                <a:ea typeface="Calibri" panose="020F0502020204030204" pitchFamily="34" charset="0"/>
                <a:cs typeface="Calibri" panose="020F0502020204030204" pitchFamily="34" charset="0"/>
              </a:rPr>
              <a:t> 2;34(10):2091-2092]. Hum </a:t>
            </a:r>
            <a:r>
              <a:rPr lang="fr-FR" sz="1100" i="1" dirty="0" err="1">
                <a:solidFill>
                  <a:srgbClr val="212121"/>
                </a:solidFill>
                <a:effectLst/>
                <a:ea typeface="Calibri" panose="020F0502020204030204" pitchFamily="34" charset="0"/>
                <a:cs typeface="Calibri" panose="020F0502020204030204" pitchFamily="34" charset="0"/>
              </a:rPr>
              <a:t>Reprod</a:t>
            </a:r>
            <a:r>
              <a:rPr lang="fr-FR" sz="1100" i="1" dirty="0">
                <a:solidFill>
                  <a:srgbClr val="212121"/>
                </a:solidFill>
                <a:effectLst/>
                <a:ea typeface="Calibri" panose="020F0502020204030204" pitchFamily="34" charset="0"/>
                <a:cs typeface="Calibri" panose="020F0502020204030204" pitchFamily="34" charset="0"/>
              </a:rPr>
              <a:t>. 2019;34(6):1042-1054. </a:t>
            </a:r>
          </a:p>
          <a:p>
            <a:pPr marL="342900" lvl="0" indent="-342900" algn="just">
              <a:buFont typeface="+mj-lt"/>
              <a:buAutoNum type="arabicPeriod"/>
            </a:pPr>
            <a:r>
              <a:rPr lang="fr-FR" sz="1100" b="0" i="1" dirty="0">
                <a:solidFill>
                  <a:srgbClr val="212121"/>
                </a:solidFill>
                <a:effectLst/>
              </a:rPr>
              <a:t>Fu M, et al </a:t>
            </a:r>
            <a:r>
              <a:rPr lang="fr-FR" sz="1100" b="0" i="1" dirty="0" err="1">
                <a:solidFill>
                  <a:srgbClr val="212121"/>
                </a:solidFill>
                <a:effectLst/>
              </a:rPr>
              <a:t>Alterations</a:t>
            </a:r>
            <a:r>
              <a:rPr lang="fr-FR" sz="1100" b="0" i="1" dirty="0">
                <a:solidFill>
                  <a:srgbClr val="212121"/>
                </a:solidFill>
                <a:effectLst/>
              </a:rPr>
              <a:t> in Vaginal </a:t>
            </a:r>
            <a:r>
              <a:rPr lang="fr-FR" sz="1100" b="0" i="1" dirty="0" err="1">
                <a:solidFill>
                  <a:srgbClr val="212121"/>
                </a:solidFill>
                <a:effectLst/>
              </a:rPr>
              <a:t>Microbiota</a:t>
            </a:r>
            <a:r>
              <a:rPr lang="fr-FR" sz="1100" b="0" i="1" dirty="0">
                <a:solidFill>
                  <a:srgbClr val="212121"/>
                </a:solidFill>
                <a:effectLst/>
              </a:rPr>
              <a:t> and Associated </a:t>
            </a:r>
            <a:r>
              <a:rPr lang="fr-FR" sz="1100" b="0" i="1" dirty="0" err="1">
                <a:solidFill>
                  <a:srgbClr val="212121"/>
                </a:solidFill>
                <a:effectLst/>
              </a:rPr>
              <a:t>Metabolome</a:t>
            </a:r>
            <a:r>
              <a:rPr lang="fr-FR" sz="1100" b="0" i="1" dirty="0">
                <a:solidFill>
                  <a:srgbClr val="212121"/>
                </a:solidFill>
                <a:effectLst/>
              </a:rPr>
              <a:t> in </a:t>
            </a:r>
            <a:r>
              <a:rPr lang="fr-FR" sz="1100" b="0" i="1" dirty="0" err="1">
                <a:solidFill>
                  <a:srgbClr val="212121"/>
                </a:solidFill>
                <a:effectLst/>
              </a:rPr>
              <a:t>Women</a:t>
            </a:r>
            <a:r>
              <a:rPr lang="fr-FR" sz="1100" b="0" i="1" dirty="0">
                <a:solidFill>
                  <a:srgbClr val="212121"/>
                </a:solidFill>
                <a:effectLst/>
              </a:rPr>
              <a:t> </a:t>
            </a:r>
            <a:r>
              <a:rPr lang="fr-FR" sz="1100" b="0" i="1" dirty="0" err="1">
                <a:solidFill>
                  <a:srgbClr val="212121"/>
                </a:solidFill>
                <a:effectLst/>
              </a:rPr>
              <a:t>with</a:t>
            </a:r>
            <a:r>
              <a:rPr lang="fr-FR" sz="1100" b="0" i="1" dirty="0">
                <a:solidFill>
                  <a:srgbClr val="212121"/>
                </a:solidFill>
                <a:effectLst/>
              </a:rPr>
              <a:t> </a:t>
            </a:r>
            <a:r>
              <a:rPr lang="fr-FR" sz="1100" b="0" i="1" dirty="0" err="1">
                <a:solidFill>
                  <a:srgbClr val="212121"/>
                </a:solidFill>
                <a:effectLst/>
              </a:rPr>
              <a:t>Recurrent</a:t>
            </a:r>
            <a:r>
              <a:rPr lang="fr-FR" sz="1100" b="0" i="1" dirty="0">
                <a:solidFill>
                  <a:srgbClr val="212121"/>
                </a:solidFill>
                <a:effectLst/>
              </a:rPr>
              <a:t> Implantation Failure. </a:t>
            </a:r>
            <a:r>
              <a:rPr lang="fr-FR" sz="1100" b="0" i="1" dirty="0" err="1">
                <a:solidFill>
                  <a:srgbClr val="212121"/>
                </a:solidFill>
                <a:effectLst/>
              </a:rPr>
              <a:t>mBio</a:t>
            </a:r>
            <a:r>
              <a:rPr lang="fr-FR" sz="1100" b="0" i="1" dirty="0">
                <a:solidFill>
                  <a:srgbClr val="212121"/>
                </a:solidFill>
                <a:effectLst/>
              </a:rPr>
              <a:t>. 2020 Jun 2;11(3):e03242-19. </a:t>
            </a:r>
            <a:endParaRPr lang="fr-FR" sz="1100" i="1" dirty="0">
              <a:effectLst/>
              <a:ea typeface="Calibri" panose="020F0502020204030204" pitchFamily="34" charset="0"/>
              <a:cs typeface="Times New Roman" panose="02020603050405020304" pitchFamily="18" charset="0"/>
            </a:endParaRPr>
          </a:p>
          <a:p>
            <a:pPr marL="228600" indent="-228600">
              <a:buFont typeface="+mj-lt"/>
              <a:buAutoNum type="arabicPeriod"/>
            </a:pPr>
            <a:endParaRPr lang="fr-FR" sz="11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5718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2678EC8A-CF98-4EA3-8BF1-D4FC856B5F50}"/>
              </a:ext>
            </a:extLst>
          </p:cNvPr>
          <p:cNvSpPr/>
          <p:nvPr/>
        </p:nvSpPr>
        <p:spPr>
          <a:xfrm rot="765884">
            <a:off x="6453554" y="2336558"/>
            <a:ext cx="2839915" cy="122652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rPr>
              <a:t>Microbiote périnéal</a:t>
            </a:r>
          </a:p>
        </p:txBody>
      </p:sp>
      <p:sp>
        <p:nvSpPr>
          <p:cNvPr id="2" name="Titre 1">
            <a:extLst>
              <a:ext uri="{FF2B5EF4-FFF2-40B4-BE49-F238E27FC236}">
                <a16:creationId xmlns:a16="http://schemas.microsoft.com/office/drawing/2014/main" id="{EC340976-82A7-4AD0-8D11-86985034D329}"/>
              </a:ext>
            </a:extLst>
          </p:cNvPr>
          <p:cNvSpPr>
            <a:spLocks noGrp="1"/>
          </p:cNvSpPr>
          <p:nvPr>
            <p:ph type="title"/>
          </p:nvPr>
        </p:nvSpPr>
        <p:spPr>
          <a:xfrm>
            <a:off x="428920" y="253988"/>
            <a:ext cx="11599681" cy="1325563"/>
          </a:xfrm>
        </p:spPr>
        <p:txBody>
          <a:bodyPr anchor="ctr">
            <a:normAutofit/>
          </a:bodyPr>
          <a:lstStyle/>
          <a:p>
            <a:r>
              <a:rPr lang="fr-FR" sz="4000" b="0" cap="none" spc="0" dirty="0">
                <a:solidFill>
                  <a:srgbClr val="002060"/>
                </a:solidFill>
                <a:latin typeface="Calibri" panose="020F0502020204030204" pitchFamily="34" charset="0"/>
                <a:cs typeface="Calibri" panose="020F0502020204030204" pitchFamily="34" charset="0"/>
              </a:rPr>
              <a:t>Le microbiote vaginal : un microbiote sous influence….</a:t>
            </a:r>
          </a:p>
        </p:txBody>
      </p:sp>
      <p:graphicFrame>
        <p:nvGraphicFramePr>
          <p:cNvPr id="5" name="Diagramme 4">
            <a:extLst>
              <a:ext uri="{FF2B5EF4-FFF2-40B4-BE49-F238E27FC236}">
                <a16:creationId xmlns:a16="http://schemas.microsoft.com/office/drawing/2014/main" id="{A78F5317-3F16-41EE-B1C4-5AFFE78A77B9}"/>
              </a:ext>
            </a:extLst>
          </p:cNvPr>
          <p:cNvGraphicFramePr/>
          <p:nvPr>
            <p:extLst>
              <p:ext uri="{D42A27DB-BD31-4B8C-83A1-F6EECF244321}">
                <p14:modId xmlns:p14="http://schemas.microsoft.com/office/powerpoint/2010/main" val="337733060"/>
              </p:ext>
            </p:extLst>
          </p:nvPr>
        </p:nvGraphicFramePr>
        <p:xfrm>
          <a:off x="679304" y="1579551"/>
          <a:ext cx="10093569" cy="5303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llipse 2">
            <a:extLst>
              <a:ext uri="{FF2B5EF4-FFF2-40B4-BE49-F238E27FC236}">
                <a16:creationId xmlns:a16="http://schemas.microsoft.com/office/drawing/2014/main" id="{8B6E8AA6-B468-52C8-6457-A3DC9F3364CC}"/>
              </a:ext>
            </a:extLst>
          </p:cNvPr>
          <p:cNvSpPr/>
          <p:nvPr/>
        </p:nvSpPr>
        <p:spPr>
          <a:xfrm rot="862135">
            <a:off x="5606961" y="1311555"/>
            <a:ext cx="2040085" cy="261917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FF0000"/>
                </a:solidFill>
              </a:rPr>
              <a:t>Microbiote partenaire</a:t>
            </a:r>
          </a:p>
        </p:txBody>
      </p:sp>
    </p:spTree>
    <p:extLst>
      <p:ext uri="{BB962C8B-B14F-4D97-AF65-F5344CB8AC3E}">
        <p14:creationId xmlns:p14="http://schemas.microsoft.com/office/powerpoint/2010/main" val="381711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725314-3A6A-A0F3-522A-997F85C493F4}"/>
              </a:ext>
            </a:extLst>
          </p:cNvPr>
          <p:cNvSpPr>
            <a:spLocks noGrp="1"/>
          </p:cNvSpPr>
          <p:nvPr>
            <p:ph type="title"/>
          </p:nvPr>
        </p:nvSpPr>
        <p:spPr>
          <a:xfrm>
            <a:off x="336280" y="522287"/>
            <a:ext cx="11276599" cy="643387"/>
          </a:xfrm>
        </p:spPr>
        <p:txBody>
          <a:bodyPr/>
          <a:lstStyle/>
          <a:p>
            <a:r>
              <a:rPr lang="en-GB" sz="2800" dirty="0" err="1">
                <a:solidFill>
                  <a:schemeClr val="accent1">
                    <a:lumMod val="75000"/>
                  </a:schemeClr>
                </a:solidFill>
              </a:rPr>
              <a:t>Conséquences</a:t>
            </a:r>
            <a:r>
              <a:rPr lang="en-GB" sz="2800" dirty="0">
                <a:solidFill>
                  <a:schemeClr val="accent1">
                    <a:lumMod val="75000"/>
                  </a:schemeClr>
                </a:solidFill>
              </a:rPr>
              <a:t> de la </a:t>
            </a:r>
            <a:r>
              <a:rPr lang="en-GB" sz="2800" dirty="0" err="1">
                <a:solidFill>
                  <a:schemeClr val="accent1">
                    <a:lumMod val="75000"/>
                  </a:schemeClr>
                </a:solidFill>
              </a:rPr>
              <a:t>dysbiose</a:t>
            </a:r>
            <a:endParaRPr lang="fr-FR" sz="2800" dirty="0">
              <a:solidFill>
                <a:schemeClr val="accent1">
                  <a:lumMod val="75000"/>
                </a:schemeClr>
              </a:solidFill>
            </a:endParaRPr>
          </a:p>
        </p:txBody>
      </p:sp>
      <p:sp>
        <p:nvSpPr>
          <p:cNvPr id="5" name="AutoShape 2" descr="Gardnerella vaginalis images libres de droit, photos de Gardnerella  vaginalis | Depositphotos">
            <a:extLst>
              <a:ext uri="{FF2B5EF4-FFF2-40B4-BE49-F238E27FC236}">
                <a16:creationId xmlns:a16="http://schemas.microsoft.com/office/drawing/2014/main" id="{0C470B3A-B236-99D0-DBD3-E5E24D536E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a:extLst>
              <a:ext uri="{FF2B5EF4-FFF2-40B4-BE49-F238E27FC236}">
                <a16:creationId xmlns:a16="http://schemas.microsoft.com/office/drawing/2014/main" id="{A768F3B7-3B68-C620-CB84-208E648912DD}"/>
              </a:ext>
            </a:extLst>
          </p:cNvPr>
          <p:cNvPicPr>
            <a:picLocks noChangeAspect="1"/>
          </p:cNvPicPr>
          <p:nvPr/>
        </p:nvPicPr>
        <p:blipFill>
          <a:blip r:embed="rId3"/>
          <a:stretch>
            <a:fillRect/>
          </a:stretch>
        </p:blipFill>
        <p:spPr>
          <a:xfrm>
            <a:off x="3357320" y="2541721"/>
            <a:ext cx="4738607" cy="3159071"/>
          </a:xfrm>
          <a:prstGeom prst="rect">
            <a:avLst/>
          </a:prstGeom>
        </p:spPr>
      </p:pic>
      <p:sp>
        <p:nvSpPr>
          <p:cNvPr id="7" name="ZoneTexte 6">
            <a:extLst>
              <a:ext uri="{FF2B5EF4-FFF2-40B4-BE49-F238E27FC236}">
                <a16:creationId xmlns:a16="http://schemas.microsoft.com/office/drawing/2014/main" id="{F2491B72-68BA-D38F-E8B8-3D807CD42EE5}"/>
              </a:ext>
            </a:extLst>
          </p:cNvPr>
          <p:cNvSpPr txBox="1"/>
          <p:nvPr/>
        </p:nvSpPr>
        <p:spPr>
          <a:xfrm>
            <a:off x="8756540" y="2960547"/>
            <a:ext cx="2122953" cy="369332"/>
          </a:xfrm>
          <a:prstGeom prst="rect">
            <a:avLst/>
          </a:prstGeom>
          <a:noFill/>
          <a:ln w="6350">
            <a:solidFill>
              <a:schemeClr val="tx1"/>
            </a:solidFill>
          </a:ln>
        </p:spPr>
        <p:txBody>
          <a:bodyPr wrap="square" rtlCol="0">
            <a:spAutoFit/>
          </a:bodyPr>
          <a:lstStyle/>
          <a:p>
            <a:pPr algn="ctr"/>
            <a:r>
              <a:rPr lang="fr-FR" dirty="0"/>
              <a:t>Infertilité féminine</a:t>
            </a:r>
          </a:p>
        </p:txBody>
      </p:sp>
      <p:sp>
        <p:nvSpPr>
          <p:cNvPr id="8" name="ZoneTexte 7">
            <a:extLst>
              <a:ext uri="{FF2B5EF4-FFF2-40B4-BE49-F238E27FC236}">
                <a16:creationId xmlns:a16="http://schemas.microsoft.com/office/drawing/2014/main" id="{0BB7D09F-FF91-99B3-FA0D-1F2ACF79E9CD}"/>
              </a:ext>
            </a:extLst>
          </p:cNvPr>
          <p:cNvSpPr txBox="1"/>
          <p:nvPr/>
        </p:nvSpPr>
        <p:spPr>
          <a:xfrm>
            <a:off x="7046563" y="1371028"/>
            <a:ext cx="2486608" cy="923330"/>
          </a:xfrm>
          <a:prstGeom prst="rect">
            <a:avLst/>
          </a:prstGeom>
          <a:noFill/>
          <a:ln w="6350">
            <a:solidFill>
              <a:schemeClr val="tx1"/>
            </a:solidFill>
          </a:ln>
        </p:spPr>
        <p:txBody>
          <a:bodyPr wrap="square" rtlCol="0">
            <a:spAutoFit/>
          </a:bodyPr>
          <a:lstStyle/>
          <a:p>
            <a:pPr algn="ctr"/>
            <a:r>
              <a:rPr lang="fr-FR" dirty="0"/>
              <a:t>Augmentation du risque d’IST (</a:t>
            </a:r>
            <a:r>
              <a:rPr lang="fr-FR" sz="1600" i="1" dirty="0"/>
              <a:t>y compris VIH</a:t>
            </a:r>
            <a:r>
              <a:rPr lang="fr-FR" dirty="0"/>
              <a:t>) et de PID </a:t>
            </a:r>
          </a:p>
        </p:txBody>
      </p:sp>
      <p:sp>
        <p:nvSpPr>
          <p:cNvPr id="9" name="ZoneTexte 8">
            <a:extLst>
              <a:ext uri="{FF2B5EF4-FFF2-40B4-BE49-F238E27FC236}">
                <a16:creationId xmlns:a16="http://schemas.microsoft.com/office/drawing/2014/main" id="{6E828A0B-97FD-358B-F570-F0AAD391BA5F}"/>
              </a:ext>
            </a:extLst>
          </p:cNvPr>
          <p:cNvSpPr txBox="1"/>
          <p:nvPr/>
        </p:nvSpPr>
        <p:spPr>
          <a:xfrm>
            <a:off x="9800741" y="2211539"/>
            <a:ext cx="1797158" cy="646331"/>
          </a:xfrm>
          <a:prstGeom prst="rect">
            <a:avLst/>
          </a:prstGeom>
          <a:noFill/>
          <a:ln w="6350">
            <a:solidFill>
              <a:schemeClr val="tx1"/>
            </a:solidFill>
          </a:ln>
        </p:spPr>
        <p:txBody>
          <a:bodyPr wrap="square" rtlCol="0">
            <a:spAutoFit/>
          </a:bodyPr>
          <a:lstStyle/>
          <a:p>
            <a:pPr algn="ctr"/>
            <a:r>
              <a:rPr lang="fr-FR" dirty="0" err="1"/>
              <a:t>Co-facteur</a:t>
            </a:r>
            <a:r>
              <a:rPr lang="fr-FR" dirty="0"/>
              <a:t> du cancer du col</a:t>
            </a:r>
          </a:p>
        </p:txBody>
      </p:sp>
      <p:sp>
        <p:nvSpPr>
          <p:cNvPr id="10" name="ZoneTexte 9">
            <a:extLst>
              <a:ext uri="{FF2B5EF4-FFF2-40B4-BE49-F238E27FC236}">
                <a16:creationId xmlns:a16="http://schemas.microsoft.com/office/drawing/2014/main" id="{A2025AAB-E4C1-735A-BDA5-94E413BA3E53}"/>
              </a:ext>
            </a:extLst>
          </p:cNvPr>
          <p:cNvSpPr txBox="1"/>
          <p:nvPr/>
        </p:nvSpPr>
        <p:spPr>
          <a:xfrm>
            <a:off x="790414" y="2869770"/>
            <a:ext cx="2358326" cy="1477328"/>
          </a:xfrm>
          <a:prstGeom prst="rect">
            <a:avLst/>
          </a:prstGeom>
          <a:noFill/>
          <a:ln w="6350">
            <a:solidFill>
              <a:schemeClr val="tx1"/>
            </a:solidFill>
          </a:ln>
        </p:spPr>
        <p:txBody>
          <a:bodyPr wrap="square" rtlCol="0">
            <a:spAutoFit/>
          </a:bodyPr>
          <a:lstStyle/>
          <a:p>
            <a:pPr algn="ctr"/>
            <a:r>
              <a:rPr lang="fr-FR" dirty="0"/>
              <a:t>prématurité</a:t>
            </a:r>
          </a:p>
          <a:p>
            <a:pPr algn="ctr"/>
            <a:r>
              <a:rPr lang="fr-FR" dirty="0"/>
              <a:t>RPM</a:t>
            </a:r>
          </a:p>
          <a:p>
            <a:pPr algn="ctr"/>
            <a:r>
              <a:rPr lang="fr-FR" dirty="0"/>
              <a:t>FC spontanées</a:t>
            </a:r>
          </a:p>
          <a:p>
            <a:pPr algn="ctr"/>
            <a:r>
              <a:rPr lang="fr-FR" dirty="0"/>
              <a:t>Infections pré et néonatales…</a:t>
            </a:r>
          </a:p>
        </p:txBody>
      </p:sp>
      <p:sp>
        <p:nvSpPr>
          <p:cNvPr id="11" name="ZoneTexte 10">
            <a:extLst>
              <a:ext uri="{FF2B5EF4-FFF2-40B4-BE49-F238E27FC236}">
                <a16:creationId xmlns:a16="http://schemas.microsoft.com/office/drawing/2014/main" id="{F8CBB69D-E932-95E8-4648-FA788495BDF5}"/>
              </a:ext>
            </a:extLst>
          </p:cNvPr>
          <p:cNvSpPr txBox="1"/>
          <p:nvPr/>
        </p:nvSpPr>
        <p:spPr>
          <a:xfrm>
            <a:off x="4404049" y="1450436"/>
            <a:ext cx="2181004" cy="923330"/>
          </a:xfrm>
          <a:prstGeom prst="rect">
            <a:avLst/>
          </a:prstGeom>
          <a:noFill/>
          <a:ln w="6350">
            <a:solidFill>
              <a:schemeClr val="tx1"/>
            </a:solidFill>
          </a:ln>
        </p:spPr>
        <p:txBody>
          <a:bodyPr wrap="square" rtlCol="0">
            <a:spAutoFit/>
          </a:bodyPr>
          <a:lstStyle/>
          <a:p>
            <a:pPr algn="ctr"/>
            <a:r>
              <a:rPr lang="fr-FR" dirty="0"/>
              <a:t>Infections vaginales :</a:t>
            </a:r>
          </a:p>
          <a:p>
            <a:pPr algn="ctr"/>
            <a:r>
              <a:rPr lang="fr-FR" dirty="0" err="1"/>
              <a:t>Vaginose</a:t>
            </a:r>
            <a:r>
              <a:rPr lang="fr-FR" dirty="0"/>
              <a:t>, candidose, vaginite aérobie</a:t>
            </a:r>
          </a:p>
        </p:txBody>
      </p:sp>
      <p:sp>
        <p:nvSpPr>
          <p:cNvPr id="12" name="ZoneTexte 11">
            <a:extLst>
              <a:ext uri="{FF2B5EF4-FFF2-40B4-BE49-F238E27FC236}">
                <a16:creationId xmlns:a16="http://schemas.microsoft.com/office/drawing/2014/main" id="{9497D657-0F3F-1B61-1B48-DFBA35A67C21}"/>
              </a:ext>
            </a:extLst>
          </p:cNvPr>
          <p:cNvSpPr txBox="1"/>
          <p:nvPr/>
        </p:nvSpPr>
        <p:spPr>
          <a:xfrm>
            <a:off x="8676466" y="4023932"/>
            <a:ext cx="2823513" cy="646331"/>
          </a:xfrm>
          <a:prstGeom prst="rect">
            <a:avLst/>
          </a:prstGeom>
          <a:noFill/>
          <a:ln w="6350">
            <a:solidFill>
              <a:schemeClr val="tx1"/>
            </a:solidFill>
          </a:ln>
        </p:spPr>
        <p:txBody>
          <a:bodyPr wrap="square" rtlCol="0">
            <a:spAutoFit/>
          </a:bodyPr>
          <a:lstStyle/>
          <a:p>
            <a:pPr algn="ctr"/>
            <a:r>
              <a:rPr lang="fr-FR" dirty="0"/>
              <a:t>Echecs répétés d’implantation</a:t>
            </a:r>
          </a:p>
        </p:txBody>
      </p:sp>
      <p:sp>
        <p:nvSpPr>
          <p:cNvPr id="13" name="ZoneTexte 12">
            <a:extLst>
              <a:ext uri="{FF2B5EF4-FFF2-40B4-BE49-F238E27FC236}">
                <a16:creationId xmlns:a16="http://schemas.microsoft.com/office/drawing/2014/main" id="{298A19F3-4AC1-F86F-9D8A-03980ACA8B03}"/>
              </a:ext>
            </a:extLst>
          </p:cNvPr>
          <p:cNvSpPr txBox="1"/>
          <p:nvPr/>
        </p:nvSpPr>
        <p:spPr>
          <a:xfrm>
            <a:off x="1308961" y="5026034"/>
            <a:ext cx="1932122" cy="369332"/>
          </a:xfrm>
          <a:prstGeom prst="rect">
            <a:avLst/>
          </a:prstGeom>
          <a:noFill/>
          <a:ln w="6350">
            <a:solidFill>
              <a:schemeClr val="tx1"/>
            </a:solidFill>
          </a:ln>
        </p:spPr>
        <p:txBody>
          <a:bodyPr wrap="square" rtlCol="0">
            <a:spAutoFit/>
          </a:bodyPr>
          <a:lstStyle/>
          <a:p>
            <a:pPr algn="ctr"/>
            <a:r>
              <a:rPr lang="fr-FR" dirty="0"/>
              <a:t>Inconfort vaginal</a:t>
            </a:r>
          </a:p>
        </p:txBody>
      </p:sp>
      <p:sp>
        <p:nvSpPr>
          <p:cNvPr id="14" name="ZoneTexte 13">
            <a:extLst>
              <a:ext uri="{FF2B5EF4-FFF2-40B4-BE49-F238E27FC236}">
                <a16:creationId xmlns:a16="http://schemas.microsoft.com/office/drawing/2014/main" id="{FC41A52D-E609-A0FE-B846-8C6F6C7E4C15}"/>
              </a:ext>
            </a:extLst>
          </p:cNvPr>
          <p:cNvSpPr txBox="1"/>
          <p:nvPr/>
        </p:nvSpPr>
        <p:spPr>
          <a:xfrm>
            <a:off x="1609663" y="5744838"/>
            <a:ext cx="1932122" cy="369332"/>
          </a:xfrm>
          <a:prstGeom prst="rect">
            <a:avLst/>
          </a:prstGeom>
          <a:noFill/>
          <a:ln w="6350">
            <a:solidFill>
              <a:schemeClr val="tx1"/>
            </a:solidFill>
          </a:ln>
        </p:spPr>
        <p:txBody>
          <a:bodyPr wrap="square" rtlCol="0">
            <a:spAutoFit/>
          </a:bodyPr>
          <a:lstStyle/>
          <a:p>
            <a:pPr algn="ctr"/>
            <a:r>
              <a:rPr lang="fr-FR" dirty="0"/>
              <a:t>Dyspareunie</a:t>
            </a:r>
          </a:p>
        </p:txBody>
      </p:sp>
      <p:sp>
        <p:nvSpPr>
          <p:cNvPr id="15" name="ZoneTexte 14">
            <a:extLst>
              <a:ext uri="{FF2B5EF4-FFF2-40B4-BE49-F238E27FC236}">
                <a16:creationId xmlns:a16="http://schemas.microsoft.com/office/drawing/2014/main" id="{EF5F666B-FF90-FF03-131D-FFA27DC90AE1}"/>
              </a:ext>
            </a:extLst>
          </p:cNvPr>
          <p:cNvSpPr txBox="1"/>
          <p:nvPr/>
        </p:nvSpPr>
        <p:spPr>
          <a:xfrm>
            <a:off x="2116006" y="1661128"/>
            <a:ext cx="1932122" cy="646331"/>
          </a:xfrm>
          <a:prstGeom prst="rect">
            <a:avLst/>
          </a:prstGeom>
          <a:noFill/>
          <a:ln w="6350">
            <a:solidFill>
              <a:schemeClr val="tx1"/>
            </a:solidFill>
          </a:ln>
        </p:spPr>
        <p:txBody>
          <a:bodyPr wrap="square" rtlCol="0">
            <a:spAutoFit/>
          </a:bodyPr>
          <a:lstStyle/>
          <a:p>
            <a:pPr algn="ctr"/>
            <a:r>
              <a:rPr lang="fr-FR" dirty="0"/>
              <a:t>Infections urinaires</a:t>
            </a:r>
          </a:p>
        </p:txBody>
      </p:sp>
      <p:sp>
        <p:nvSpPr>
          <p:cNvPr id="16" name="ZoneTexte 15">
            <a:extLst>
              <a:ext uri="{FF2B5EF4-FFF2-40B4-BE49-F238E27FC236}">
                <a16:creationId xmlns:a16="http://schemas.microsoft.com/office/drawing/2014/main" id="{43E6C2ED-98F0-48FD-DD34-1512F5A480CA}"/>
              </a:ext>
            </a:extLst>
          </p:cNvPr>
          <p:cNvSpPr txBox="1"/>
          <p:nvPr/>
        </p:nvSpPr>
        <p:spPr>
          <a:xfrm>
            <a:off x="4163878" y="5837158"/>
            <a:ext cx="2069668" cy="369332"/>
          </a:xfrm>
          <a:prstGeom prst="rect">
            <a:avLst/>
          </a:prstGeom>
          <a:noFill/>
          <a:ln w="6350">
            <a:solidFill>
              <a:schemeClr val="tx1"/>
            </a:solidFill>
          </a:ln>
        </p:spPr>
        <p:txBody>
          <a:bodyPr wrap="square" rtlCol="0">
            <a:spAutoFit/>
          </a:bodyPr>
          <a:lstStyle/>
          <a:p>
            <a:pPr algn="ctr"/>
            <a:r>
              <a:rPr lang="fr-FR" dirty="0"/>
              <a:t>Sécheresse vaginale</a:t>
            </a:r>
          </a:p>
        </p:txBody>
      </p:sp>
      <p:sp>
        <p:nvSpPr>
          <p:cNvPr id="17" name="ZoneTexte 16">
            <a:extLst>
              <a:ext uri="{FF2B5EF4-FFF2-40B4-BE49-F238E27FC236}">
                <a16:creationId xmlns:a16="http://schemas.microsoft.com/office/drawing/2014/main" id="{C9F6B3C7-9AAF-95BA-423E-26A3029F6144}"/>
              </a:ext>
            </a:extLst>
          </p:cNvPr>
          <p:cNvSpPr txBox="1"/>
          <p:nvPr/>
        </p:nvSpPr>
        <p:spPr>
          <a:xfrm>
            <a:off x="9113003" y="5283173"/>
            <a:ext cx="1932122" cy="646331"/>
          </a:xfrm>
          <a:prstGeom prst="rect">
            <a:avLst/>
          </a:prstGeom>
          <a:noFill/>
          <a:ln w="6350">
            <a:solidFill>
              <a:schemeClr val="tx1"/>
            </a:solidFill>
          </a:ln>
        </p:spPr>
        <p:txBody>
          <a:bodyPr wrap="square" rtlCol="0">
            <a:spAutoFit/>
          </a:bodyPr>
          <a:lstStyle/>
          <a:p>
            <a:pPr algn="ctr"/>
            <a:r>
              <a:rPr lang="fr-FR" dirty="0" err="1"/>
              <a:t>Endometriose</a:t>
            </a:r>
            <a:r>
              <a:rPr lang="fr-FR" dirty="0"/>
              <a:t> ?</a:t>
            </a:r>
          </a:p>
          <a:p>
            <a:pPr algn="ctr"/>
            <a:r>
              <a:rPr lang="fr-FR" dirty="0"/>
              <a:t>Cancers génitaux ?</a:t>
            </a:r>
          </a:p>
        </p:txBody>
      </p:sp>
      <p:sp>
        <p:nvSpPr>
          <p:cNvPr id="18" name="ZoneTexte 17">
            <a:extLst>
              <a:ext uri="{FF2B5EF4-FFF2-40B4-BE49-F238E27FC236}">
                <a16:creationId xmlns:a16="http://schemas.microsoft.com/office/drawing/2014/main" id="{B4516E5B-C297-985C-5BB3-289493E5FFF7}"/>
              </a:ext>
            </a:extLst>
          </p:cNvPr>
          <p:cNvSpPr txBox="1"/>
          <p:nvPr/>
        </p:nvSpPr>
        <p:spPr>
          <a:xfrm>
            <a:off x="6383363" y="5929504"/>
            <a:ext cx="2579823" cy="369332"/>
          </a:xfrm>
          <a:prstGeom prst="rect">
            <a:avLst/>
          </a:prstGeom>
          <a:noFill/>
          <a:ln w="6350">
            <a:solidFill>
              <a:schemeClr val="tx1"/>
            </a:solidFill>
          </a:ln>
        </p:spPr>
        <p:txBody>
          <a:bodyPr wrap="square" rtlCol="0">
            <a:spAutoFit/>
          </a:bodyPr>
          <a:lstStyle/>
          <a:p>
            <a:pPr algn="ctr"/>
            <a:r>
              <a:rPr lang="fr-FR" dirty="0"/>
              <a:t>SGUM</a:t>
            </a:r>
          </a:p>
        </p:txBody>
      </p:sp>
      <p:sp>
        <p:nvSpPr>
          <p:cNvPr id="19" name="ZoneTexte 18">
            <a:extLst>
              <a:ext uri="{FF2B5EF4-FFF2-40B4-BE49-F238E27FC236}">
                <a16:creationId xmlns:a16="http://schemas.microsoft.com/office/drawing/2014/main" id="{C8AC89D4-5997-89AD-5EEA-5889DCBD9A47}"/>
              </a:ext>
            </a:extLst>
          </p:cNvPr>
          <p:cNvSpPr txBox="1"/>
          <p:nvPr/>
        </p:nvSpPr>
        <p:spPr>
          <a:xfrm>
            <a:off x="8341568" y="3449246"/>
            <a:ext cx="3522306" cy="369332"/>
          </a:xfrm>
          <a:prstGeom prst="rect">
            <a:avLst/>
          </a:prstGeom>
          <a:noFill/>
          <a:ln w="6350">
            <a:solidFill>
              <a:schemeClr val="tx1"/>
            </a:solidFill>
          </a:ln>
        </p:spPr>
        <p:txBody>
          <a:bodyPr wrap="square" rtlCol="0">
            <a:spAutoFit/>
          </a:bodyPr>
          <a:lstStyle/>
          <a:p>
            <a:pPr algn="ctr"/>
            <a:r>
              <a:rPr lang="fr-FR" dirty="0"/>
              <a:t>Diminution de la qualité du sperme</a:t>
            </a:r>
          </a:p>
        </p:txBody>
      </p:sp>
    </p:spTree>
    <p:extLst>
      <p:ext uri="{BB962C8B-B14F-4D97-AF65-F5344CB8AC3E}">
        <p14:creationId xmlns:p14="http://schemas.microsoft.com/office/powerpoint/2010/main" val="245770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87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6A16124-7983-4F4E-AACB-1E5C2228EF2C}">
  <we:reference id="wa104178141" version="4.3.3.0" store="fr-FR" storeType="OMEX"/>
  <we:alternateReferences>
    <we:reference id="WA104178141" version="4.3.3.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496</TotalTime>
  <Words>4934</Words>
  <Application>Microsoft Office PowerPoint</Application>
  <PresentationFormat>Grand écran</PresentationFormat>
  <Paragraphs>586</Paragraphs>
  <Slides>64</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64</vt:i4>
      </vt:variant>
    </vt:vector>
  </HeadingPairs>
  <TitlesOfParts>
    <vt:vector size="72" baseType="lpstr">
      <vt:lpstr>Arial</vt:lpstr>
      <vt:lpstr>BlinkMacSystemFont</vt:lpstr>
      <vt:lpstr>Calibri</vt:lpstr>
      <vt:lpstr>Calibri Light</vt:lpstr>
      <vt:lpstr>Helvetica</vt:lpstr>
      <vt:lpstr>Helvetica Light</vt:lpstr>
      <vt:lpstr>Tw Cen MT</vt:lpstr>
      <vt:lpstr>Thème Office</vt:lpstr>
      <vt:lpstr>Microbiotes uro-génitaux et santé de la femme</vt:lpstr>
      <vt:lpstr>Liens d’intérêt</vt:lpstr>
      <vt:lpstr>Microbiote vaginal : rappel</vt:lpstr>
      <vt:lpstr>7 communautés microbiennes (CST)</vt:lpstr>
      <vt:lpstr>Le microbiome vaginal est oestrogéno-dépendant peu diversifié, dynamique et résilient</vt:lpstr>
      <vt:lpstr>Dubourg G, et al Deciphering the Urinary Microbiota Repertoire by Culturomics Reveals Mostly Anaerobic Bacteria From the Gut. Front Microbiol. 2020 Oct 16;11:513305. </vt:lpstr>
      <vt:lpstr>Microbiome endométrial (ME)</vt:lpstr>
      <vt:lpstr>Le microbiote vaginal : un microbiote sous influence….</vt:lpstr>
      <vt:lpstr>Conséquences de la dysbiose</vt:lpstr>
      <vt:lpstr>Conséquences évidentes de la dysbiose vaginale </vt:lpstr>
      <vt:lpstr>Présentation PowerPoint</vt:lpstr>
      <vt:lpstr>Dysbiose et infection HPV</vt:lpstr>
      <vt:lpstr>Microbiome vaginal et HPV</vt:lpstr>
      <vt:lpstr>Microbiome vaginal et grossesse</vt:lpstr>
      <vt:lpstr>Risques de la dysbiose vaginale</vt:lpstr>
      <vt:lpstr>Dysbiose vaginale et fausses-couches</vt:lpstr>
      <vt:lpstr>Microbiome vaginal et prématurité</vt:lpstr>
      <vt:lpstr>Vaginose Bactérienne et prématurité </vt:lpstr>
      <vt:lpstr>Dysbiose vaginale et grossesse: dépister ? Traiter ? Avec quoi?</vt:lpstr>
      <vt:lpstr>Présentation PowerPoint</vt:lpstr>
      <vt:lpstr>Présentation PowerPoint</vt:lpstr>
      <vt:lpstr>Présentation PowerPoint</vt:lpstr>
      <vt:lpstr>Ménopause et syndrome génito-urinaire</vt:lpstr>
      <vt:lpstr>Microbiome vaginal et ménopause</vt:lpstr>
      <vt:lpstr>Microbiome, atrophie et sécheresse vaginales</vt:lpstr>
      <vt:lpstr>750 femmes 35-60 ans; 2111 visites semestrielles</vt:lpstr>
      <vt:lpstr>Comment évaluer le microbiote vaginal ?</vt:lpstr>
      <vt:lpstr>Score de Nugent : gold standard de la bactério classique</vt:lpstr>
      <vt:lpstr>Limites du  Nugent</vt:lpstr>
      <vt:lpstr>Bactériologie classique : cultures</vt:lpstr>
      <vt:lpstr>les tests Multiplex</vt:lpstr>
      <vt:lpstr>Approche clinique</vt:lpstr>
      <vt:lpstr>Les leucorrhées…</vt:lpstr>
      <vt:lpstr>Présentation PowerPoint</vt:lpstr>
      <vt:lpstr>La candidose vulvo-vaginale</vt:lpstr>
      <vt:lpstr>La candidose vulvo-vaginale</vt:lpstr>
      <vt:lpstr>Mesure du pH vaginal</vt:lpstr>
      <vt:lpstr>Les traitements « classiques »</vt:lpstr>
      <vt:lpstr>Candidose vulvo-vaginale</vt:lpstr>
      <vt:lpstr>Présentation PowerPoint</vt:lpstr>
      <vt:lpstr>Vaginose bactérienne </vt:lpstr>
      <vt:lpstr>Vaginose bactérienne  </vt:lpstr>
      <vt:lpstr>Alternatives</vt:lpstr>
      <vt:lpstr>Quelques cas particuliers…</vt:lpstr>
      <vt:lpstr>Fannyhessea vaginalis</vt:lpstr>
      <vt:lpstr>Pathogénicité des Mycoplasmes</vt:lpstr>
      <vt:lpstr>Faut-il dépister les Mg ?</vt:lpstr>
      <vt:lpstr>Faut-il dépister les autres Mycoplasmes ?</vt:lpstr>
      <vt:lpstr>Autres mycoplasmes : quel traitement ?</vt:lpstr>
      <vt:lpstr>Présentation PowerPoint</vt:lpstr>
      <vt:lpstr>Causes des récidives</vt:lpstr>
      <vt:lpstr>Formation d’un biofilm</vt:lpstr>
      <vt:lpstr>Facteurs de virulence des biofilms</vt:lpstr>
      <vt:lpstr>Présentation PowerPoint</vt:lpstr>
      <vt:lpstr>Présentation PowerPoint</vt:lpstr>
      <vt:lpstr>Probiotiques oraux</vt:lpstr>
      <vt:lpstr>Probiotiques et situations cliniques</vt:lpstr>
      <vt:lpstr>Focus IST</vt:lpstr>
      <vt:lpstr>Epidémiologie IST France : exemple Chlamydia</vt:lpstr>
      <vt:lpstr>Présentation PowerPoint</vt:lpstr>
      <vt:lpstr>Traitement IST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Microbiotes uro-génitaux et santé de la femme</dc:title>
  <dc:creator>jean marc bohbot</dc:creator>
  <cp:lastModifiedBy>jean marc bohbot</cp:lastModifiedBy>
  <cp:revision>1</cp:revision>
  <dcterms:created xsi:type="dcterms:W3CDTF">2023-01-08T09:56:42Z</dcterms:created>
  <dcterms:modified xsi:type="dcterms:W3CDTF">2023-01-21T14:44:37Z</dcterms:modified>
</cp:coreProperties>
</file>